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74"/>
  </p:normalViewPr>
  <p:slideViewPr>
    <p:cSldViewPr snapToGrid="0">
      <p:cViewPr varScale="1">
        <p:scale>
          <a:sx n="105" d="100"/>
          <a:sy n="105" d="100"/>
        </p:scale>
        <p:origin x="3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/>
              <a:t>10/14/23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/>
              <a:t>10/14/23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/>
              <a:pPr/>
              <a:t>10/14/23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A6097-AF4B-26DD-55EB-58D4654F4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Paul’s 1</a:t>
            </a:r>
            <a:r>
              <a:rPr lang="en-US" baseline="30000" dirty="0">
                <a:solidFill>
                  <a:schemeClr val="tx1"/>
                </a:solidFill>
              </a:rPr>
              <a:t>st</a:t>
            </a:r>
            <a:r>
              <a:rPr lang="en-US" dirty="0">
                <a:solidFill>
                  <a:schemeClr val="tx1"/>
                </a:solidFill>
              </a:rPr>
              <a:t> Missionary Journey Begins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01DA7-9AF8-712D-AC4B-E83D9A8A0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Acts 13: 13 - 52</a:t>
            </a:r>
          </a:p>
        </p:txBody>
      </p:sp>
    </p:spTree>
    <p:extLst>
      <p:ext uri="{BB962C8B-B14F-4D97-AF65-F5344CB8AC3E}">
        <p14:creationId xmlns:p14="http://schemas.microsoft.com/office/powerpoint/2010/main" val="1693359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D9126-AC4C-859F-1750-1991AE50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78028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did I see in Spain?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A24BC-E4D2-01DB-8A44-3D97B65E5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3168"/>
            <a:ext cx="10837332" cy="5711951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Over 300+ Deaf (few hearing) from 30+ countries</a:t>
            </a:r>
          </a:p>
          <a:p>
            <a:r>
              <a:rPr lang="en-US" sz="2800" dirty="0"/>
              <a:t>Many were from countries where “Deaf” is either a sickness or a shame – the external environment is against serving the Lord</a:t>
            </a:r>
          </a:p>
          <a:p>
            <a:r>
              <a:rPr lang="en-US" sz="2800" dirty="0"/>
              <a:t>They were rejoicing and filled with the Holy Spirit as they told their stories of salvation and surviving in their homelands</a:t>
            </a:r>
          </a:p>
          <a:p>
            <a:r>
              <a:rPr lang="en-US" sz="2800" dirty="0"/>
              <a:t>Ukrainian Deaf told of barely escaping Russian bombs and their homes totally destroyed and they are seeking ways of sharing Jesus with other Ukrainian Deaf that do not know Jesus – they could leave to safety – they return to share Jesus</a:t>
            </a:r>
          </a:p>
          <a:p>
            <a:r>
              <a:rPr lang="en-US" sz="2800" dirty="0"/>
              <a:t>A few Jewish Christians (Messianic Jews) were there – one man’s home was 6 miles from the Gaza strip bombed… took a while to hear from his wife and children – they are ok – flights delayed from Spain to Israel … they were determined to get back home to share Jesus more urgently…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416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8A7A2-12DD-0231-D669-FADB69D83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275" y="280416"/>
            <a:ext cx="10929450" cy="6364224"/>
          </a:xfrm>
        </p:spPr>
        <p:txBody>
          <a:bodyPr>
            <a:normAutofit/>
          </a:bodyPr>
          <a:lstStyle/>
          <a:p>
            <a:r>
              <a:rPr lang="en-US" sz="3200" dirty="0"/>
              <a:t>The WDAG (World Deaf Assemblies of God) Conference theme was “Rivers of Living Water” - John 7: 37 &amp; 38</a:t>
            </a:r>
          </a:p>
          <a:p>
            <a:endParaRPr lang="en-US" sz="3200" dirty="0"/>
          </a:p>
          <a:p>
            <a:r>
              <a:rPr lang="en-US" sz="3200" dirty="0"/>
              <a:t>Every night the altar was filled with men and women seeking the Lord and for the infilling of the Holy Spirit</a:t>
            </a:r>
          </a:p>
          <a:p>
            <a:endParaRPr lang="en-US" sz="3200" dirty="0"/>
          </a:p>
          <a:p>
            <a:r>
              <a:rPr lang="en-US" sz="3200" dirty="0"/>
              <a:t>Could we face what Paul and Barnabas faced? Could we face what many of our Deaf Christian brothers and sisters face everyday?</a:t>
            </a:r>
          </a:p>
          <a:p>
            <a:endParaRPr lang="en-US" sz="3200" dirty="0"/>
          </a:p>
          <a:p>
            <a:r>
              <a:rPr lang="en-US" sz="3200" dirty="0"/>
              <a:t>Are we as hungry for His presence as they are?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6431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8301227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4" descr="A map of the mediterranean sea&#10;&#10;Description automatically generated with medium confidence">
            <a:extLst>
              <a:ext uri="{FF2B5EF4-FFF2-40B4-BE49-F238E27FC236}">
                <a16:creationId xmlns:a16="http://schemas.microsoft.com/office/drawing/2014/main" id="{A11CFFA0-1BAA-47C9-4A85-B713A57B8F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1971" y="812801"/>
            <a:ext cx="7614696" cy="53001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698DB0-4958-B2A0-96B8-7DD9B40F094D}"/>
              </a:ext>
            </a:extLst>
          </p:cNvPr>
          <p:cNvSpPr txBox="1"/>
          <p:nvPr/>
        </p:nvSpPr>
        <p:spPr>
          <a:xfrm>
            <a:off x="9027382" y="185046"/>
            <a:ext cx="292755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From Paphos to Perga in the region of Pamphylia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John Mark returns home to Jerusalem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Paul and Barnabas continue to Antioch #2 – in the Pisidia region</a:t>
            </a:r>
          </a:p>
        </p:txBody>
      </p:sp>
    </p:spTree>
    <p:extLst>
      <p:ext uri="{BB962C8B-B14F-4D97-AF65-F5344CB8AC3E}">
        <p14:creationId xmlns:p14="http://schemas.microsoft.com/office/powerpoint/2010/main" val="28076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2343-F847-0A78-3FBC-087D708A3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5806"/>
            <a:ext cx="8929962" cy="560832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A Pattern of sharing the Gospel is established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1C798-019B-E997-7CB2-0DAAC4673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09472"/>
            <a:ext cx="9502986" cy="549272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First to the Synagogue (“church” - Temple is in Jerusalem)</a:t>
            </a:r>
          </a:p>
          <a:p>
            <a:r>
              <a:rPr lang="en-US" sz="3200" dirty="0">
                <a:solidFill>
                  <a:schemeClr val="tx1"/>
                </a:solidFill>
              </a:rPr>
              <a:t>Went in, sat down, did not call attention to themselves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Leaders of the Synagogue noticed their visitors and asked if they (Paul and Barnabas) had “words of exhortation to share” – testimony</a:t>
            </a:r>
          </a:p>
          <a:p>
            <a:r>
              <a:rPr lang="en-US" sz="3200" dirty="0">
                <a:solidFill>
                  <a:schemeClr val="tx1"/>
                </a:solidFill>
              </a:rPr>
              <a:t>Paul stood up… (the crowd was mixed with both Jewish and Gentile followers of the Jewish religion and practices)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60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0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5" name="Group 12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4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large wave in the ocean&#10;&#10;Description automatically generated">
            <a:extLst>
              <a:ext uri="{FF2B5EF4-FFF2-40B4-BE49-F238E27FC236}">
                <a16:creationId xmlns:a16="http://schemas.microsoft.com/office/drawing/2014/main" id="{A4A39509-3B24-6B64-9A32-203FCB96E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56" y="169239"/>
            <a:ext cx="3438143" cy="3809999"/>
          </a:xfrm>
          <a:prstGeom prst="rect">
            <a:avLst/>
          </a:prstGeom>
        </p:spPr>
      </p:pic>
      <p:pic>
        <p:nvPicPr>
          <p:cNvPr id="6" name="Picture 5" descr="A map of israel with different colored areas&#10;&#10;Description automatically generated">
            <a:extLst>
              <a:ext uri="{FF2B5EF4-FFF2-40B4-BE49-F238E27FC236}">
                <a16:creationId xmlns:a16="http://schemas.microsoft.com/office/drawing/2014/main" id="{728D20E0-AA65-E997-CEF0-BC7BEFE049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468" r="4871"/>
          <a:stretch/>
        </p:blipFill>
        <p:spPr>
          <a:xfrm>
            <a:off x="4231341" y="169239"/>
            <a:ext cx="3864147" cy="3809999"/>
          </a:xfrm>
          <a:prstGeom prst="rect">
            <a:avLst/>
          </a:prstGeom>
        </p:spPr>
      </p:pic>
      <p:pic>
        <p:nvPicPr>
          <p:cNvPr id="5" name="Picture 4" descr="A map of israel with black text&#10;&#10;Description automatically generated">
            <a:extLst>
              <a:ext uri="{FF2B5EF4-FFF2-40B4-BE49-F238E27FC236}">
                <a16:creationId xmlns:a16="http://schemas.microsoft.com/office/drawing/2014/main" id="{66EA6225-1DC6-A11B-BCE9-FBCDE6CEE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2959" y="169239"/>
            <a:ext cx="3398897" cy="38099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C43FD-483A-5210-A6D5-E68E33FC8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2619" y="4454560"/>
            <a:ext cx="8468159" cy="2454560"/>
          </a:xfrm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u="sng" dirty="0">
                <a:solidFill>
                  <a:schemeClr val="tx1"/>
                </a:solidFill>
              </a:rPr>
              <a:t>God chose Abraham’s Ancestors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In Egypt/slavery, they prospered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His mighty power freed them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He cared for them in the wilderness – 40 years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He overthrew 7 nations in Canaan for them to inherit the Promise Land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All of this took about 450 years</a:t>
            </a:r>
          </a:p>
          <a:p>
            <a:pPr lvl="1">
              <a:lnSpc>
                <a:spcPct val="90000"/>
              </a:lnSpc>
            </a:pPr>
            <a:endParaRPr lang="en-US" sz="900" dirty="0">
              <a:solidFill>
                <a:srgbClr val="FFFFFF"/>
              </a:solidFill>
            </a:endParaRPr>
          </a:p>
          <a:p>
            <a:pPr lvl="1">
              <a:lnSpc>
                <a:spcPct val="90000"/>
              </a:lnSpc>
            </a:pPr>
            <a:endParaRPr lang="en-US" sz="900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B79FEC-F6A2-0A3A-C05D-D97DA6514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09" y="4810256"/>
            <a:ext cx="3944927" cy="1284594"/>
          </a:xfrm>
        </p:spPr>
        <p:txBody>
          <a:bodyPr anchor="ctr">
            <a:normAutofit/>
          </a:bodyPr>
          <a:lstStyle/>
          <a:p>
            <a:r>
              <a:rPr lang="en-US" sz="3200" dirty="0"/>
              <a:t>Paul first gave a historical context:</a:t>
            </a:r>
          </a:p>
        </p:txBody>
      </p:sp>
    </p:spTree>
    <p:extLst>
      <p:ext uri="{BB962C8B-B14F-4D97-AF65-F5344CB8AC3E}">
        <p14:creationId xmlns:p14="http://schemas.microsoft.com/office/powerpoint/2010/main" val="86928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collage of a person's face&#10;&#10;Description automatically generated">
            <a:extLst>
              <a:ext uri="{FF2B5EF4-FFF2-40B4-BE49-F238E27FC236}">
                <a16:creationId xmlns:a16="http://schemas.microsoft.com/office/drawing/2014/main" id="{1DE88E09-8C20-084A-0A9D-CA5151994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303"/>
          <a:stretch/>
        </p:blipFill>
        <p:spPr>
          <a:xfrm>
            <a:off x="212548" y="-1"/>
            <a:ext cx="4671437" cy="4236855"/>
          </a:xfrm>
          <a:custGeom>
            <a:avLst/>
            <a:gdLst/>
            <a:ahLst/>
            <a:cxnLst/>
            <a:rect l="l" t="t" r="r" b="b"/>
            <a:pathLst>
              <a:path w="4671437" h="4236855">
                <a:moveTo>
                  <a:pt x="630049" y="0"/>
                </a:moveTo>
                <a:lnTo>
                  <a:pt x="4671437" y="0"/>
                </a:lnTo>
                <a:lnTo>
                  <a:pt x="4671437" y="1"/>
                </a:lnTo>
                <a:lnTo>
                  <a:pt x="3814017" y="1"/>
                </a:lnTo>
                <a:lnTo>
                  <a:pt x="3181159" y="4236855"/>
                </a:lnTo>
                <a:lnTo>
                  <a:pt x="0" y="4236855"/>
                </a:lnTo>
                <a:close/>
              </a:path>
            </a:pathLst>
          </a:custGeom>
        </p:spPr>
      </p:pic>
      <p:pic>
        <p:nvPicPr>
          <p:cNvPr id="5" name="Picture 4" descr="A painting of two men in robes&#10;&#10;Description automatically generated">
            <a:extLst>
              <a:ext uri="{FF2B5EF4-FFF2-40B4-BE49-F238E27FC236}">
                <a16:creationId xmlns:a16="http://schemas.microsoft.com/office/drawing/2014/main" id="{2EE574E1-64ED-5B5B-52F0-F983F06AE1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63" r="1" b="1"/>
          <a:stretch/>
        </p:blipFill>
        <p:spPr>
          <a:xfrm>
            <a:off x="20" y="4235547"/>
            <a:ext cx="3393882" cy="2622453"/>
          </a:xfrm>
          <a:custGeom>
            <a:avLst/>
            <a:gdLst/>
            <a:ahLst/>
            <a:cxnLst/>
            <a:rect l="l" t="t" r="r" b="b"/>
            <a:pathLst>
              <a:path w="3393902" h="2622453">
                <a:moveTo>
                  <a:pt x="212741" y="0"/>
                </a:moveTo>
                <a:lnTo>
                  <a:pt x="3393902" y="0"/>
                </a:lnTo>
                <a:lnTo>
                  <a:pt x="3002186" y="2622453"/>
                </a:lnTo>
                <a:lnTo>
                  <a:pt x="0" y="2622453"/>
                </a:lnTo>
                <a:lnTo>
                  <a:pt x="0" y="1430607"/>
                </a:lnTo>
                <a:close/>
              </a:path>
            </a:pathLst>
          </a:custGeom>
        </p:spPr>
      </p:pic>
      <p:sp>
        <p:nvSpPr>
          <p:cNvPr id="47" name="Isosceles Triangle 30">
            <a:extLst>
              <a:ext uri="{FF2B5EF4-FFF2-40B4-BE49-F238E27FC236}">
                <a16:creationId xmlns:a16="http://schemas.microsoft.com/office/drawing/2014/main" id="{B09A8B04-373D-40BD-9442-2D3540D3C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5028193-7250-4674-AA37-E9040429A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2887" y="4236854"/>
            <a:ext cx="32639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38ECE498-29D0-6423-3E3B-7F62564C9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5824" y="375209"/>
            <a:ext cx="7790688" cy="6232850"/>
          </a:xfrm>
        </p:spPr>
        <p:txBody>
          <a:bodyPr>
            <a:normAutofit/>
          </a:bodyPr>
          <a:lstStyle/>
          <a:p>
            <a:r>
              <a:rPr lang="en-US" sz="2800" dirty="0"/>
              <a:t>God sent many prophets to guide Israel – God was their King!</a:t>
            </a:r>
          </a:p>
          <a:p>
            <a:r>
              <a:rPr lang="en-US" sz="2800" dirty="0"/>
              <a:t>But they wanted to be just like everyone else…</a:t>
            </a:r>
          </a:p>
          <a:p>
            <a:r>
              <a:rPr lang="en-US" sz="2800" dirty="0"/>
              <a:t>They chose Saul, taller than the others, handsome…but insecure…infirmities lead to his destruction…</a:t>
            </a:r>
          </a:p>
          <a:p>
            <a:pPr lvl="1"/>
            <a:r>
              <a:rPr lang="en-US" sz="2600" dirty="0"/>
              <a:t>He hid when they were looking to crown him</a:t>
            </a:r>
          </a:p>
          <a:p>
            <a:pPr lvl="1"/>
            <a:r>
              <a:rPr lang="en-US" sz="2600" dirty="0"/>
              <a:t>He was very jealous of David’s victories</a:t>
            </a:r>
          </a:p>
          <a:p>
            <a:pPr lvl="1"/>
            <a:r>
              <a:rPr lang="en-US" sz="2600" dirty="0"/>
              <a:t>Cruel to Israel and to his son</a:t>
            </a:r>
          </a:p>
          <a:p>
            <a:pPr lvl="1"/>
            <a:r>
              <a:rPr lang="en-US" sz="2600" dirty="0"/>
              <a:t>Disobeyed God and Samuel several times</a:t>
            </a:r>
          </a:p>
          <a:p>
            <a:pPr lvl="1"/>
            <a:r>
              <a:rPr lang="en-US" sz="2600" dirty="0"/>
              <a:t>Eventually, killed himself…</a:t>
            </a:r>
          </a:p>
          <a:p>
            <a:pPr lvl="1"/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1045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7117-2F47-27C0-B325-976EF3D95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32" y="268224"/>
            <a:ext cx="10139971" cy="719328"/>
          </a:xfrm>
        </p:spPr>
        <p:txBody>
          <a:bodyPr anchor="t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Then came David – Tribe of Judah and chosen by God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E2DBED4-A549-7A49-E599-DE4F38E16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3392" y="1121664"/>
            <a:ext cx="5291328" cy="5327903"/>
          </a:xfrm>
        </p:spPr>
        <p:txBody>
          <a:bodyPr>
            <a:normAutofit/>
          </a:bodyPr>
          <a:lstStyle/>
          <a:p>
            <a:r>
              <a:rPr lang="en-US" sz="2800" dirty="0"/>
              <a:t>God chose because David worshiped God with all his heart</a:t>
            </a:r>
          </a:p>
          <a:p>
            <a:endParaRPr lang="en-US" sz="2800" dirty="0"/>
          </a:p>
          <a:p>
            <a:r>
              <a:rPr lang="en-US" sz="2800" dirty="0"/>
              <a:t>God called David, “A man after My own heart” – a friend</a:t>
            </a:r>
          </a:p>
          <a:p>
            <a:endParaRPr lang="en-US" sz="2800" dirty="0"/>
          </a:p>
          <a:p>
            <a:r>
              <a:rPr lang="en-US" sz="2800" dirty="0"/>
              <a:t>And because he did everything God asked him - obedient</a:t>
            </a:r>
          </a:p>
        </p:txBody>
      </p:sp>
      <p:pic>
        <p:nvPicPr>
          <p:cNvPr id="5" name="Content Placeholder 4" descr="A person kneeling on the floor&#10;&#10;Description automatically generated">
            <a:extLst>
              <a:ext uri="{FF2B5EF4-FFF2-40B4-BE49-F238E27FC236}">
                <a16:creationId xmlns:a16="http://schemas.microsoft.com/office/drawing/2014/main" id="{5032265E-1C26-9A8C-F604-EEC8A71F09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79" r="11191" b="-1"/>
          <a:stretch/>
        </p:blipFill>
        <p:spPr>
          <a:xfrm>
            <a:off x="209284" y="1121664"/>
            <a:ext cx="5423429" cy="532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0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43609-48C7-38CC-D8A1-62963F3C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673418" cy="1320800"/>
          </a:xfrm>
        </p:spPr>
        <p:txBody>
          <a:bodyPr anchor="t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From King David, God brought to Israel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Savior Jesus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DC68FCE-F514-D178-B328-37BBF277C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6" y="2160589"/>
            <a:ext cx="5587489" cy="444747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It was to Abraham’s family and God-fearing Gentiles who God sent the message of salvation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Jews and rulers did not realize that they were fulfilling prophecy by crucifying Jesus</a:t>
            </a:r>
          </a:p>
          <a:p>
            <a:r>
              <a:rPr lang="en-US" sz="2800" dirty="0">
                <a:solidFill>
                  <a:schemeClr val="tx1"/>
                </a:solidFill>
              </a:rPr>
              <a:t>Jesus rose from the dead forgiving all our sins</a:t>
            </a:r>
          </a:p>
          <a:p>
            <a:r>
              <a:rPr lang="en-US" sz="2800" dirty="0">
                <a:solidFill>
                  <a:schemeClr val="tx1"/>
                </a:solidFill>
              </a:rPr>
              <a:t>Jesus lives today!</a:t>
            </a:r>
          </a:p>
        </p:txBody>
      </p:sp>
      <p:pic>
        <p:nvPicPr>
          <p:cNvPr id="5" name="Content Placeholder 4" descr="A painting of a person and a lion&#10;&#10;Description automatically generated">
            <a:extLst>
              <a:ext uri="{FF2B5EF4-FFF2-40B4-BE49-F238E27FC236}">
                <a16:creationId xmlns:a16="http://schemas.microsoft.com/office/drawing/2014/main" id="{E203867C-F376-8BB7-9AC2-A5C4D44F0B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53" r="2" b="2"/>
          <a:stretch/>
        </p:blipFill>
        <p:spPr>
          <a:xfrm>
            <a:off x="677334" y="2159330"/>
            <a:ext cx="5423429" cy="444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36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4085B-F4E2-F8A9-C15D-932BCA946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152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Paul’s Summary: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4D19E-EAC0-FDC9-5ACE-A2078F2A8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8656"/>
            <a:ext cx="10393002" cy="4974335"/>
          </a:xfrm>
        </p:spPr>
        <p:txBody>
          <a:bodyPr>
            <a:normAutofit/>
          </a:bodyPr>
          <a:lstStyle/>
          <a:p>
            <a:r>
              <a:rPr lang="en-US" sz="2800" dirty="0"/>
              <a:t>Though King David was a great King, Jesus is even greater!</a:t>
            </a:r>
          </a:p>
          <a:p>
            <a:r>
              <a:rPr lang="en-US" sz="2800" dirty="0"/>
              <a:t>When David died, he was buried and his body decayed like any other person’s body would…</a:t>
            </a:r>
          </a:p>
          <a:p>
            <a:r>
              <a:rPr lang="en-US" sz="2800" dirty="0"/>
              <a:t>But Psalms 2: 7; Psalms 16: 10; and Isaiah 55: 3 state that the Savior’s body will never decay… the Resurrection!</a:t>
            </a:r>
          </a:p>
          <a:p>
            <a:r>
              <a:rPr lang="en-US" sz="2800" dirty="0"/>
              <a:t>Forgiveness of sins is for everyone who will believe in Jesus</a:t>
            </a:r>
          </a:p>
          <a:p>
            <a:r>
              <a:rPr lang="en-US" sz="2800" dirty="0"/>
              <a:t>Justification (payment for) sins is through the sacrifice of Jesus on the Cross and His resurrection – obedience to the Laws of Moses could not accomplish this!</a:t>
            </a:r>
          </a:p>
        </p:txBody>
      </p:sp>
    </p:spTree>
    <p:extLst>
      <p:ext uri="{BB962C8B-B14F-4D97-AF65-F5344CB8AC3E}">
        <p14:creationId xmlns:p14="http://schemas.microsoft.com/office/powerpoint/2010/main" val="619881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E85C-F42B-A9FB-BA39-833788AEF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6513"/>
            <a:ext cx="8596668" cy="7437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Paul ends their stay in </a:t>
            </a:r>
            <a:r>
              <a:rPr lang="en-US" dirty="0" err="1">
                <a:solidFill>
                  <a:schemeClr val="tx1"/>
                </a:solidFill>
              </a:rPr>
              <a:t>Perga</a:t>
            </a:r>
            <a:r>
              <a:rPr lang="en-US" dirty="0">
                <a:solidFill>
                  <a:schemeClr val="tx1"/>
                </a:solidFill>
              </a:rPr>
              <a:t> with: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FA7B2-6ACC-A797-77F5-0E075995E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31392"/>
            <a:ext cx="9819978" cy="5340095"/>
          </a:xfrm>
        </p:spPr>
        <p:txBody>
          <a:bodyPr>
            <a:normAutofit/>
          </a:bodyPr>
          <a:lstStyle/>
          <a:p>
            <a:r>
              <a:rPr lang="en-US" sz="2800" dirty="0"/>
              <a:t>Many Jews and Gentiles believed in Jesus after Paul’s teaching…the Word spread throughout the region</a:t>
            </a:r>
          </a:p>
          <a:p>
            <a:r>
              <a:rPr lang="en-US" sz="2800" dirty="0"/>
              <a:t>Many Jews were jealous of the crowds who believed and started spreading lies against Paul and Barnabas</a:t>
            </a:r>
          </a:p>
          <a:p>
            <a:r>
              <a:rPr lang="en-US" sz="2800" dirty="0"/>
              <a:t>Paul warned them to “be careful you do not mock God’s plans – you WILL perish!”</a:t>
            </a:r>
          </a:p>
          <a:p>
            <a:r>
              <a:rPr lang="en-US" sz="2800" dirty="0"/>
              <a:t>They persecuted (beat-up) Paul and Barnabas, told them to leave the region… the dusted off the dirt on their sandals (Jewish tradition) </a:t>
            </a:r>
          </a:p>
          <a:p>
            <a:r>
              <a:rPr lang="en-US" sz="2800" dirty="0"/>
              <a:t>And left went on to Iconium filled with joy and the Holy Spirit!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33751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804</Words>
  <Application>Microsoft Macintosh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Paul’s 1st Missionary Journey Begins</vt:lpstr>
      <vt:lpstr>PowerPoint Presentation</vt:lpstr>
      <vt:lpstr>A Pattern of sharing the Gospel is established:</vt:lpstr>
      <vt:lpstr>Paul first gave a historical context:</vt:lpstr>
      <vt:lpstr>PowerPoint Presentation</vt:lpstr>
      <vt:lpstr>Then came David – Tribe of Judah and chosen by God</vt:lpstr>
      <vt:lpstr>From King David, God brought to Israel the  Savior Jesus</vt:lpstr>
      <vt:lpstr>Paul’s Summary:</vt:lpstr>
      <vt:lpstr>Paul ends their stay in Perga with:</vt:lpstr>
      <vt:lpstr>What did I see in Spain?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Paul’s 1st Missionary Journey Begins</dc:title>
  <dc:creator>JoAnn Smith</dc:creator>
  <cp:lastModifiedBy>JoAnn Smith</cp:lastModifiedBy>
  <cp:revision>1</cp:revision>
  <dcterms:created xsi:type="dcterms:W3CDTF">2023-10-15T04:56:08Z</dcterms:created>
  <dcterms:modified xsi:type="dcterms:W3CDTF">2023-10-15T06:39:59Z</dcterms:modified>
</cp:coreProperties>
</file>