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574"/>
  </p:normalViewPr>
  <p:slideViewPr>
    <p:cSldViewPr snapToGrid="0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/>
              <a:t>11/4/23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/>
              <a:pPr/>
              <a:t>11/4/23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/>
              <a:pPr/>
              <a:t>11/4/23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5C3FB-BE65-5B39-07E5-EE0E4B32F1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He takes us as we are!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EAA6DF-6B10-5F68-98D7-EFE6106B94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Acts 15</a:t>
            </a:r>
          </a:p>
        </p:txBody>
      </p:sp>
    </p:spTree>
    <p:extLst>
      <p:ext uri="{BB962C8B-B14F-4D97-AF65-F5344CB8AC3E}">
        <p14:creationId xmlns:p14="http://schemas.microsoft.com/office/powerpoint/2010/main" val="3262597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4EA36-5405-CBBE-88E3-E2D487F21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397" y="563880"/>
            <a:ext cx="11307651" cy="5730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The Story:</a:t>
            </a:r>
          </a:p>
          <a:p>
            <a:pPr marL="0" indent="0">
              <a:buNone/>
            </a:pPr>
            <a:r>
              <a:rPr lang="en-US" sz="2800" dirty="0"/>
              <a:t>Jewish believers/leaders came to Antioch: “These Gentile believers must be circumcised first, then they can be believers…” Caused a great conflict between Paul and Barnabas and the Jewish believers.</a:t>
            </a:r>
          </a:p>
          <a:p>
            <a:pPr marL="0" indent="0">
              <a:buNone/>
            </a:pPr>
            <a:r>
              <a:rPr lang="en-US" sz="2800" dirty="0"/>
              <a:t>Gen 17: circumcision became the sign of the Abrahamic Covenant – the symbolic cutting away of sin.</a:t>
            </a:r>
          </a:p>
          <a:p>
            <a:pPr marL="0" indent="0">
              <a:buNone/>
            </a:pPr>
            <a:r>
              <a:rPr lang="en-US" sz="2800" dirty="0"/>
              <a:t>Colossians 2: 11 “In Him you were also circumcised in the putting off of your sinful nature.” (circumcision of the heart)</a:t>
            </a:r>
          </a:p>
          <a:p>
            <a:pPr marL="0" indent="0">
              <a:buNone/>
            </a:pPr>
            <a:r>
              <a:rPr lang="en-US" sz="2800" dirty="0"/>
              <a:t>The argument was so heated – they decided to bring it to the Jerusalem church…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833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9C0E-D5B4-92B2-6E03-D5B1377EE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487" y="399246"/>
            <a:ext cx="11462198" cy="579549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We meet James the Less (short), son of Alpheus and brother (kin/family) of Jesus, who is the Lead Pastor of the Jerusalem Church.</a:t>
            </a:r>
          </a:p>
          <a:p>
            <a:endParaRPr lang="en-US" sz="2800" dirty="0"/>
          </a:p>
          <a:p>
            <a:r>
              <a:rPr lang="en-US" sz="2800" dirty="0"/>
              <a:t>The Jerusalem Council is convened:</a:t>
            </a:r>
          </a:p>
          <a:p>
            <a:r>
              <a:rPr lang="en-US" sz="2800" dirty="0"/>
              <a:t>As many as the Disciples/Apostles gathered = Peter, etc.</a:t>
            </a:r>
          </a:p>
          <a:p>
            <a:r>
              <a:rPr lang="en-US" sz="2800" dirty="0"/>
              <a:t>Barnabas and Paul</a:t>
            </a:r>
          </a:p>
          <a:p>
            <a:r>
              <a:rPr lang="en-US" sz="2800" dirty="0"/>
              <a:t>Delegates from Antioch gathered</a:t>
            </a:r>
          </a:p>
          <a:p>
            <a:endParaRPr lang="en-US" sz="2800" dirty="0"/>
          </a:p>
          <a:p>
            <a:pPr marL="0" indent="0">
              <a:buNone/>
            </a:pPr>
            <a:r>
              <a:rPr lang="en-US" sz="2800" dirty="0"/>
              <a:t>Peter starts first…look what God did when I preached Jesus…they were filled with the Holy Spirit as we were… </a:t>
            </a:r>
          </a:p>
        </p:txBody>
      </p:sp>
    </p:spTree>
    <p:extLst>
      <p:ext uri="{BB962C8B-B14F-4D97-AF65-F5344CB8AC3E}">
        <p14:creationId xmlns:p14="http://schemas.microsoft.com/office/powerpoint/2010/main" val="3927187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7EFB0-BBED-D94C-89EB-E0386FA3C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296" y="595648"/>
            <a:ext cx="11333407" cy="5666704"/>
          </a:xfrm>
        </p:spPr>
        <p:txBody>
          <a:bodyPr>
            <a:normAutofit/>
          </a:bodyPr>
          <a:lstStyle/>
          <a:p>
            <a:r>
              <a:rPr lang="en-US" sz="2800" dirty="0"/>
              <a:t>How can we expect them to follow the laws that even we and our ancestors could not!?!</a:t>
            </a:r>
          </a:p>
          <a:p>
            <a:r>
              <a:rPr lang="en-US" sz="2800" dirty="0"/>
              <a:t>God accepted them as they are!</a:t>
            </a:r>
          </a:p>
          <a:p>
            <a:r>
              <a:rPr lang="en-US" sz="2800" dirty="0"/>
              <a:t>We believe it is through the grace of our Lord Jesus that we are saved!</a:t>
            </a:r>
          </a:p>
          <a:p>
            <a:r>
              <a:rPr lang="en-US" sz="2800" dirty="0"/>
              <a:t>Everyone became silent as Barnabas and Paul shared their testimony of the signs and wonders God performed and how many Jews and Gentiles became believers in Jesus</a:t>
            </a:r>
          </a:p>
          <a:p>
            <a:r>
              <a:rPr lang="en-US" sz="2800" dirty="0"/>
              <a:t>They listened and contemplated … they listened to understand – not to build their argument (rebut) – a sign of maturity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0304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E2A56-37F0-AE9B-9E9A-5D4959C8E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16" y="563451"/>
            <a:ext cx="11359167" cy="5731098"/>
          </a:xfrm>
        </p:spPr>
        <p:txBody>
          <a:bodyPr>
            <a:normAutofit/>
          </a:bodyPr>
          <a:lstStyle/>
          <a:p>
            <a:r>
              <a:rPr lang="en-US" sz="2800" dirty="0"/>
              <a:t>Then James spoke …</a:t>
            </a:r>
          </a:p>
          <a:p>
            <a:pPr marL="514350" indent="-514350">
              <a:buAutoNum type="arabicParenR"/>
            </a:pPr>
            <a:r>
              <a:rPr lang="en-US" sz="2800" dirty="0"/>
              <a:t>Look what God said and did with Peter</a:t>
            </a:r>
          </a:p>
          <a:p>
            <a:pPr marL="514350" indent="-514350">
              <a:buAutoNum type="arabicParenR"/>
            </a:pPr>
            <a:r>
              <a:rPr lang="en-US" sz="2800" dirty="0"/>
              <a:t>This fulfills prophesy:  Amos 9:  “I will rebuild David’s tent…that the rest of humanity may seek the Lord, even all the Gentiles who bear My name.”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The Decision:</a:t>
            </a:r>
          </a:p>
          <a:p>
            <a:pPr marL="971550" lvl="1" indent="-514350">
              <a:buAutoNum type="alphaLcParenR"/>
            </a:pPr>
            <a:r>
              <a:rPr lang="en-US" sz="2600" dirty="0"/>
              <a:t>We should not make it difficult for the Gentiles who are turning to God</a:t>
            </a:r>
          </a:p>
          <a:p>
            <a:pPr marL="971550" lvl="1" indent="-514350">
              <a:buAutoNum type="alphaLcParenR"/>
            </a:pPr>
            <a:r>
              <a:rPr lang="en-US" sz="2600" dirty="0"/>
              <a:t>Instead, tell them to abstain from pollutions of idols; sexual immoralities; don’t eat meat from animals strangled; and do not eat blood </a:t>
            </a:r>
          </a:p>
        </p:txBody>
      </p:sp>
    </p:spTree>
    <p:extLst>
      <p:ext uri="{BB962C8B-B14F-4D97-AF65-F5344CB8AC3E}">
        <p14:creationId xmlns:p14="http://schemas.microsoft.com/office/powerpoint/2010/main" val="88323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>
            <a:extLst>
              <a:ext uri="{FF2B5EF4-FFF2-40B4-BE49-F238E27FC236}">
                <a16:creationId xmlns:a16="http://schemas.microsoft.com/office/drawing/2014/main" id="{9BBF2CDE-35D9-4B83-8A27-7417A1162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59130" y="2012810"/>
            <a:ext cx="4954206" cy="3453535"/>
            <a:chOff x="7807230" y="2012810"/>
            <a:chExt cx="3251252" cy="345986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6B8A987-6618-4D33-A702-A399F6C297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0" y="2012810"/>
              <a:ext cx="3251252" cy="3459865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1905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44344FC9-2E16-45B0-8F64-1F4DAECFC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07231" y="2026142"/>
              <a:ext cx="3251250" cy="3440203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762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w="38100" h="38100"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 descr="A pig lying in mud&#10;&#10;Description automatically generated">
            <a:extLst>
              <a:ext uri="{FF2B5EF4-FFF2-40B4-BE49-F238E27FC236}">
                <a16:creationId xmlns:a16="http://schemas.microsoft.com/office/drawing/2014/main" id="{F6AD212F-1F3B-B10F-8B2B-AF6157167F0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674" r="5667" b="2"/>
          <a:stretch/>
        </p:blipFill>
        <p:spPr>
          <a:xfrm>
            <a:off x="1629297" y="2177401"/>
            <a:ext cx="4613872" cy="3124351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7224-8433-EA07-69C4-A3D52ADED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334" y="2276075"/>
            <a:ext cx="5383713" cy="3391973"/>
          </a:xfrm>
        </p:spPr>
        <p:txBody>
          <a:bodyPr>
            <a:normAutofit/>
          </a:bodyPr>
          <a:lstStyle/>
          <a:p>
            <a:r>
              <a:rPr lang="en-US" sz="3200" dirty="0"/>
              <a:t>The “pollution of idols”-gives the picture of “wallowing in the blood sacrifices to idols”</a:t>
            </a:r>
          </a:p>
          <a:p>
            <a:r>
              <a:rPr lang="en-US" sz="3200" dirty="0"/>
              <a:t>Do not participate in any form of idol worship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4360DE-6C98-6078-D325-DB9EE91E8162}"/>
              </a:ext>
            </a:extLst>
          </p:cNvPr>
          <p:cNvSpPr txBox="1"/>
          <p:nvPr/>
        </p:nvSpPr>
        <p:spPr>
          <a:xfrm>
            <a:off x="1459130" y="1287887"/>
            <a:ext cx="49542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Pigs wallowing in mud</a:t>
            </a:r>
          </a:p>
        </p:txBody>
      </p:sp>
    </p:spTree>
    <p:extLst>
      <p:ext uri="{BB962C8B-B14F-4D97-AF65-F5344CB8AC3E}">
        <p14:creationId xmlns:p14="http://schemas.microsoft.com/office/powerpoint/2010/main" val="2493718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07BF21-5816-1F20-963D-A02F9500A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129" y="608527"/>
            <a:ext cx="11191741" cy="5898524"/>
          </a:xfrm>
        </p:spPr>
        <p:txBody>
          <a:bodyPr>
            <a:normAutofit/>
          </a:bodyPr>
          <a:lstStyle/>
          <a:p>
            <a:r>
              <a:rPr lang="en-US" sz="2800" dirty="0"/>
              <a:t>Do not participate in sexual immorality - linked with the temple prostitutes and the Roman concept of sex being a simple physical (animal) need not linked to his/her morality</a:t>
            </a:r>
          </a:p>
          <a:p>
            <a:endParaRPr lang="en-US" sz="2800" dirty="0"/>
          </a:p>
          <a:p>
            <a:r>
              <a:rPr lang="en-US" sz="2800" dirty="0"/>
              <a:t>Do not eat animals that were strangled – Jewish custom was to slice the animal’s throat – a quicker death for the animal. Strangling was cutting off it’s life breath – cruel</a:t>
            </a:r>
          </a:p>
          <a:p>
            <a:endParaRPr lang="en-US" sz="2800" dirty="0"/>
          </a:p>
          <a:p>
            <a:r>
              <a:rPr lang="en-US" sz="2800" dirty="0"/>
              <a:t>Do not eat blood – blood is linked with the concept of that which gives life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4912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9FB16A-1A5E-ED8E-94B3-D772BF593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549" y="437882"/>
            <a:ext cx="11114468" cy="5653825"/>
          </a:xfrm>
        </p:spPr>
        <p:txBody>
          <a:bodyPr>
            <a:normAutofit/>
          </a:bodyPr>
          <a:lstStyle/>
          <a:p>
            <a:r>
              <a:rPr lang="en-US" sz="2800" dirty="0"/>
              <a:t>Paul, Barnabas, Barsabbas (Judas), and Silas were chosen to bring the decision (in a letter) to the Church at Antioch</a:t>
            </a:r>
          </a:p>
          <a:p>
            <a:endParaRPr lang="en-US" sz="2800" dirty="0"/>
          </a:p>
          <a:p>
            <a:r>
              <a:rPr lang="en-US" sz="2800" dirty="0"/>
              <a:t>The Church of Antioch met with these delegates from the Council of Jerusalem, received the letter of instruction with gladness and were encouraged</a:t>
            </a:r>
          </a:p>
          <a:p>
            <a:endParaRPr lang="en-US" sz="2800" dirty="0"/>
          </a:p>
          <a:p>
            <a:r>
              <a:rPr lang="en-US" sz="2800" dirty="0"/>
              <a:t>The delegates from Jerusalem returned to Jerusalem, but Paul and Barnabas remained in Antioch</a:t>
            </a:r>
          </a:p>
        </p:txBody>
      </p:sp>
    </p:spTree>
    <p:extLst>
      <p:ext uri="{BB962C8B-B14F-4D97-AF65-F5344CB8AC3E}">
        <p14:creationId xmlns:p14="http://schemas.microsoft.com/office/powerpoint/2010/main" val="3227755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08EFA-7A71-0BA9-E94B-577EF74DE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we see…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E4D2C-D23D-ACD6-BB16-26E8C69CD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7" y="2015732"/>
            <a:ext cx="11277600" cy="4037749"/>
          </a:xfrm>
        </p:spPr>
        <p:txBody>
          <a:bodyPr>
            <a:normAutofit/>
          </a:bodyPr>
          <a:lstStyle/>
          <a:p>
            <a:r>
              <a:rPr lang="en-US" sz="2800" dirty="0"/>
              <a:t>Conflict does happen in Churches among believers</a:t>
            </a:r>
          </a:p>
          <a:p>
            <a:r>
              <a:rPr lang="en-US" sz="2800" dirty="0"/>
              <a:t>Gathering together without hostility, with being willing to listen to understand and not simply to argue or rebut</a:t>
            </a:r>
          </a:p>
          <a:p>
            <a:r>
              <a:rPr lang="en-US" sz="2800" dirty="0"/>
              <a:t>Working out – confronting the problem – a  resolution that brings growth and healing to those who are willing to grow in the likeness of Christ.</a:t>
            </a:r>
          </a:p>
          <a:p>
            <a:r>
              <a:rPr lang="en-US" sz="2800" dirty="0"/>
              <a:t>Proverbs 15:22 “Plans fail for lack of counsel, but with many advisors they succeed.”</a:t>
            </a:r>
          </a:p>
        </p:txBody>
      </p:sp>
    </p:spTree>
    <p:extLst>
      <p:ext uri="{BB962C8B-B14F-4D97-AF65-F5344CB8AC3E}">
        <p14:creationId xmlns:p14="http://schemas.microsoft.com/office/powerpoint/2010/main" val="134056611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85</TotalTime>
  <Words>623</Words>
  <Application>Microsoft Macintosh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He takes us as we are!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 we see…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takes us as we are!</dc:title>
  <dc:creator>JoAnn Smith</dc:creator>
  <cp:lastModifiedBy>JoAnn Smith</cp:lastModifiedBy>
  <cp:revision>1</cp:revision>
  <dcterms:created xsi:type="dcterms:W3CDTF">2023-11-05T02:32:17Z</dcterms:created>
  <dcterms:modified xsi:type="dcterms:W3CDTF">2023-11-05T03:57:58Z</dcterms:modified>
</cp:coreProperties>
</file>