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574"/>
  </p:normalViewPr>
  <p:slideViewPr>
    <p:cSldViewPr snapToGrid="0">
      <p:cViewPr varScale="1">
        <p:scale>
          <a:sx n="99" d="100"/>
          <a:sy n="99" d="100"/>
        </p:scale>
        <p:origin x="52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a:pPr/>
              <a:t>11/24/23</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11/24/23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11/24/23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11/24/23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11/24/23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11/24/23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11/24/23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11/24/23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11/24/23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11/24/23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11/24/23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a:pPr/>
              <a:t>11/24/23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a:pPr/>
              <a:t>11/24/23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a:pPr/>
              <a:t>11/24/23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a:pPr/>
              <a:t>11/24/23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11/24/23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11/24/23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a:pPr/>
              <a:t>11/24/23</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BA37C-1C10-09B0-0661-75D771D2E1D3}"/>
              </a:ext>
            </a:extLst>
          </p:cNvPr>
          <p:cNvSpPr>
            <a:spLocks noGrp="1"/>
          </p:cNvSpPr>
          <p:nvPr>
            <p:ph type="ctrTitle"/>
          </p:nvPr>
        </p:nvSpPr>
        <p:spPr/>
        <p:txBody>
          <a:bodyPr/>
          <a:lstStyle/>
          <a:p>
            <a:r>
              <a:rPr lang="en-US" dirty="0"/>
              <a:t>“Wait, we are roman citizens!”</a:t>
            </a:r>
          </a:p>
        </p:txBody>
      </p:sp>
      <p:sp>
        <p:nvSpPr>
          <p:cNvPr id="3" name="Subtitle 2">
            <a:extLst>
              <a:ext uri="{FF2B5EF4-FFF2-40B4-BE49-F238E27FC236}">
                <a16:creationId xmlns:a16="http://schemas.microsoft.com/office/drawing/2014/main" id="{FB1F6C3D-E5F0-9AC5-A914-7AF1FD521C97}"/>
              </a:ext>
            </a:extLst>
          </p:cNvPr>
          <p:cNvSpPr>
            <a:spLocks noGrp="1"/>
          </p:cNvSpPr>
          <p:nvPr>
            <p:ph type="subTitle" idx="1"/>
          </p:nvPr>
        </p:nvSpPr>
        <p:spPr/>
        <p:txBody>
          <a:bodyPr>
            <a:normAutofit/>
          </a:bodyPr>
          <a:lstStyle/>
          <a:p>
            <a:r>
              <a:rPr lang="en-US" sz="3200" dirty="0"/>
              <a:t>Acts 16: 16 - 40</a:t>
            </a:r>
          </a:p>
        </p:txBody>
      </p:sp>
    </p:spTree>
    <p:extLst>
      <p:ext uri="{BB962C8B-B14F-4D97-AF65-F5344CB8AC3E}">
        <p14:creationId xmlns:p14="http://schemas.microsoft.com/office/powerpoint/2010/main" val="403989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53AECD-8687-A4CA-95C8-2508D96E9BD4}"/>
              </a:ext>
            </a:extLst>
          </p:cNvPr>
          <p:cNvSpPr>
            <a:spLocks noGrp="1"/>
          </p:cNvSpPr>
          <p:nvPr>
            <p:ph idx="1"/>
          </p:nvPr>
        </p:nvSpPr>
        <p:spPr>
          <a:xfrm>
            <a:off x="5232400" y="575733"/>
            <a:ext cx="6756400" cy="6079067"/>
          </a:xfrm>
        </p:spPr>
        <p:txBody>
          <a:bodyPr anchor="t">
            <a:noAutofit/>
          </a:bodyPr>
          <a:lstStyle/>
          <a:p>
            <a:pPr>
              <a:lnSpc>
                <a:spcPct val="90000"/>
              </a:lnSpc>
            </a:pPr>
            <a:r>
              <a:rPr lang="en-US" sz="2800" dirty="0"/>
              <a:t>V16 – 18	</a:t>
            </a:r>
            <a:r>
              <a:rPr lang="en-US" sz="2800" u="sng" dirty="0"/>
              <a:t>The Slave Girl </a:t>
            </a:r>
          </a:p>
          <a:p>
            <a:pPr>
              <a:lnSpc>
                <a:spcPct val="90000"/>
              </a:lnSpc>
            </a:pPr>
            <a:r>
              <a:rPr lang="en-US" sz="2800" dirty="0"/>
              <a:t>Paul, Silas, Luke, and team were still staying with Lydia in Philippi</a:t>
            </a:r>
          </a:p>
          <a:p>
            <a:pPr>
              <a:lnSpc>
                <a:spcPct val="90000"/>
              </a:lnSpc>
            </a:pPr>
            <a:r>
              <a:rPr lang="en-US" sz="2800" dirty="0"/>
              <a:t>For several days, a demon possessed slave girl, who could predict the future (predict not KNOW = demons are NOT Omniscient), followed Paul and group. She constantly shouted, “These men are servants of the Most High God, who are telling you the way to be saved.”</a:t>
            </a:r>
          </a:p>
          <a:p>
            <a:pPr>
              <a:lnSpc>
                <a:spcPct val="90000"/>
              </a:lnSpc>
            </a:pPr>
            <a:r>
              <a:rPr lang="en-US" sz="2800" dirty="0"/>
              <a:t>Paul becomes annoyed and said, “In the name of Jesus Christ, I command you to come out of her!” Instantly, the demon left.</a:t>
            </a:r>
          </a:p>
        </p:txBody>
      </p:sp>
      <p:pic>
        <p:nvPicPr>
          <p:cNvPr id="4" name="Picture 3">
            <a:extLst>
              <a:ext uri="{FF2B5EF4-FFF2-40B4-BE49-F238E27FC236}">
                <a16:creationId xmlns:a16="http://schemas.microsoft.com/office/drawing/2014/main" id="{AFFBCE8E-E60B-D385-5580-6004847FDBE1}"/>
              </a:ext>
            </a:extLst>
          </p:cNvPr>
          <p:cNvPicPr>
            <a:picLocks noChangeAspect="1"/>
          </p:cNvPicPr>
          <p:nvPr/>
        </p:nvPicPr>
        <p:blipFill>
          <a:blip r:embed="rId3"/>
          <a:stretch>
            <a:fillRect/>
          </a:stretch>
        </p:blipFill>
        <p:spPr>
          <a:xfrm>
            <a:off x="203199" y="1215199"/>
            <a:ext cx="4572001" cy="4559067"/>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506915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B8865-395A-9BC9-52D0-49FF507F6119}"/>
              </a:ext>
            </a:extLst>
          </p:cNvPr>
          <p:cNvSpPr>
            <a:spLocks noGrp="1"/>
          </p:cNvSpPr>
          <p:nvPr>
            <p:ph type="title"/>
          </p:nvPr>
        </p:nvSpPr>
        <p:spPr>
          <a:xfrm>
            <a:off x="1327255" y="1030288"/>
            <a:ext cx="4099947" cy="1035579"/>
          </a:xfrm>
        </p:spPr>
        <p:txBody>
          <a:bodyPr>
            <a:normAutofit fontScale="90000"/>
          </a:bodyPr>
          <a:lstStyle/>
          <a:p>
            <a:br>
              <a:rPr lang="en-US" dirty="0"/>
            </a:br>
            <a:endParaRPr lang="en-US" dirty="0"/>
          </a:p>
        </p:txBody>
      </p:sp>
      <p:sp>
        <p:nvSpPr>
          <p:cNvPr id="9" name="Content Placeholder 8">
            <a:extLst>
              <a:ext uri="{FF2B5EF4-FFF2-40B4-BE49-F238E27FC236}">
                <a16:creationId xmlns:a16="http://schemas.microsoft.com/office/drawing/2014/main" id="{F62A537F-654B-13E9-3718-D55C74555A80}"/>
              </a:ext>
            </a:extLst>
          </p:cNvPr>
          <p:cNvSpPr>
            <a:spLocks noGrp="1"/>
          </p:cNvSpPr>
          <p:nvPr>
            <p:ph idx="1"/>
          </p:nvPr>
        </p:nvSpPr>
        <p:spPr>
          <a:xfrm>
            <a:off x="417846" y="323827"/>
            <a:ext cx="5678153" cy="6335230"/>
          </a:xfrm>
        </p:spPr>
        <p:txBody>
          <a:bodyPr anchor="t">
            <a:normAutofit fontScale="92500"/>
          </a:bodyPr>
          <a:lstStyle/>
          <a:p>
            <a:r>
              <a:rPr lang="en-US" sz="2800" dirty="0"/>
              <a:t>The girl’s owners realized they were loosing money because she was no longer possessed. Brought Paul and Silas to their town Magistrate (Mayor) complaining that Paul and Silas were teaching practices that Rome did not approve.</a:t>
            </a:r>
          </a:p>
          <a:p>
            <a:pPr marL="0" indent="0">
              <a:buNone/>
            </a:pPr>
            <a:r>
              <a:rPr lang="en-US" sz="2800" u="sng" dirty="0"/>
              <a:t>Meet the Jailor</a:t>
            </a:r>
            <a:r>
              <a:rPr lang="en-US" sz="2800" dirty="0"/>
              <a:t>: v25 - 31</a:t>
            </a:r>
          </a:p>
          <a:p>
            <a:r>
              <a:rPr lang="en-US" sz="2800" dirty="0"/>
              <a:t>The Mayor ordered Paul and Silas flogged and jailed. The jailor put them in the most secure part of the prison.</a:t>
            </a:r>
          </a:p>
          <a:p>
            <a:endParaRPr lang="en-US" sz="2800" dirty="0"/>
          </a:p>
          <a:p>
            <a:r>
              <a:rPr lang="en-US" sz="2800" dirty="0"/>
              <a:t>At midnight, the other prisoners could hear them praying and singing praises </a:t>
            </a:r>
          </a:p>
        </p:txBody>
      </p:sp>
      <p:pic>
        <p:nvPicPr>
          <p:cNvPr id="5" name="Picture 4" descr="A person sitting on a bed with another person in his lap&#10;&#10;Description automatically generated">
            <a:extLst>
              <a:ext uri="{FF2B5EF4-FFF2-40B4-BE49-F238E27FC236}">
                <a16:creationId xmlns:a16="http://schemas.microsoft.com/office/drawing/2014/main" id="{47FF880B-3092-1E6F-65AF-86517BB3B1A6}"/>
              </a:ext>
            </a:extLst>
          </p:cNvPr>
          <p:cNvPicPr>
            <a:picLocks noChangeAspect="1"/>
          </p:cNvPicPr>
          <p:nvPr/>
        </p:nvPicPr>
        <p:blipFill>
          <a:blip r:embed="rId3"/>
          <a:stretch>
            <a:fillRect/>
          </a:stretch>
        </p:blipFill>
        <p:spPr>
          <a:xfrm>
            <a:off x="6607387" y="3553883"/>
            <a:ext cx="5009357" cy="3105174"/>
          </a:xfrm>
          <a:prstGeom prst="roundRect">
            <a:avLst>
              <a:gd name="adj" fmla="val 6267"/>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pic>
      <p:pic>
        <p:nvPicPr>
          <p:cNvPr id="4" name="Content Placeholder 3">
            <a:extLst>
              <a:ext uri="{FF2B5EF4-FFF2-40B4-BE49-F238E27FC236}">
                <a16:creationId xmlns:a16="http://schemas.microsoft.com/office/drawing/2014/main" id="{9EBB90E9-7B1F-3C97-8240-E60D0E2A69A2}"/>
              </a:ext>
            </a:extLst>
          </p:cNvPr>
          <p:cNvPicPr>
            <a:picLocks noChangeAspect="1"/>
          </p:cNvPicPr>
          <p:nvPr/>
        </p:nvPicPr>
        <p:blipFill>
          <a:blip r:embed="rId4"/>
          <a:stretch>
            <a:fillRect/>
          </a:stretch>
        </p:blipFill>
        <p:spPr>
          <a:xfrm>
            <a:off x="6607387" y="323826"/>
            <a:ext cx="5009357" cy="3105174"/>
          </a:xfrm>
          <a:prstGeom prst="roundRect">
            <a:avLst>
              <a:gd name="adj" fmla="val 6267"/>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626400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8F2BD772-C9B1-5F5C-A555-043BD502510E}"/>
              </a:ext>
            </a:extLst>
          </p:cNvPr>
          <p:cNvPicPr>
            <a:picLocks noChangeAspect="1"/>
          </p:cNvPicPr>
          <p:nvPr/>
        </p:nvPicPr>
        <p:blipFill rotWithShape="1">
          <a:blip r:embed="rId3"/>
          <a:srcRect r="6091" b="-3"/>
          <a:stretch/>
        </p:blipFill>
        <p:spPr>
          <a:xfrm>
            <a:off x="491067" y="203200"/>
            <a:ext cx="4536203" cy="3128322"/>
          </a:xfrm>
          <a:prstGeom prst="roundRect">
            <a:avLst>
              <a:gd name="adj" fmla="val 6267"/>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pic>
      <p:pic>
        <p:nvPicPr>
          <p:cNvPr id="5" name="Picture 4">
            <a:extLst>
              <a:ext uri="{FF2B5EF4-FFF2-40B4-BE49-F238E27FC236}">
                <a16:creationId xmlns:a16="http://schemas.microsoft.com/office/drawing/2014/main" id="{A1B8184E-E6C6-1DE7-9AA8-99F3185EDD0F}"/>
              </a:ext>
            </a:extLst>
          </p:cNvPr>
          <p:cNvPicPr>
            <a:picLocks noChangeAspect="1"/>
          </p:cNvPicPr>
          <p:nvPr/>
        </p:nvPicPr>
        <p:blipFill rotWithShape="1">
          <a:blip r:embed="rId4"/>
          <a:srcRect l="32585" r="255" b="2"/>
          <a:stretch/>
        </p:blipFill>
        <p:spPr>
          <a:xfrm>
            <a:off x="491066" y="3526478"/>
            <a:ext cx="4536203" cy="3128322"/>
          </a:xfrm>
          <a:prstGeom prst="roundRect">
            <a:avLst>
              <a:gd name="adj" fmla="val 6267"/>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pic>
      <p:sp>
        <p:nvSpPr>
          <p:cNvPr id="9" name="Content Placeholder 8">
            <a:extLst>
              <a:ext uri="{FF2B5EF4-FFF2-40B4-BE49-F238E27FC236}">
                <a16:creationId xmlns:a16="http://schemas.microsoft.com/office/drawing/2014/main" id="{AE1EE3DD-6C66-296E-3C5A-B9B684BF2372}"/>
              </a:ext>
            </a:extLst>
          </p:cNvPr>
          <p:cNvSpPr>
            <a:spLocks noGrp="1"/>
          </p:cNvSpPr>
          <p:nvPr>
            <p:ph idx="1"/>
          </p:nvPr>
        </p:nvSpPr>
        <p:spPr>
          <a:xfrm>
            <a:off x="5164429" y="203200"/>
            <a:ext cx="6761408" cy="6545330"/>
          </a:xfrm>
        </p:spPr>
        <p:txBody>
          <a:bodyPr anchor="t">
            <a:normAutofit/>
          </a:bodyPr>
          <a:lstStyle/>
          <a:p>
            <a:r>
              <a:rPr lang="en-US" sz="2800" dirty="0"/>
              <a:t>V26 A violent earthquake shook all the prison doors open and all the chains fell off.</a:t>
            </a:r>
          </a:p>
          <a:p>
            <a:r>
              <a:rPr lang="en-US" sz="2800" dirty="0"/>
              <a:t>The jailor assumed all the prisoners escaped and started to kill himself, but Paul called out, “Don’t harm yourself, we are all here!”</a:t>
            </a:r>
          </a:p>
          <a:p>
            <a:r>
              <a:rPr lang="en-US" sz="2800" dirty="0"/>
              <a:t>The jailor fell at their feet and asked, “what must I do to be saved?” He brought Paul and Silas to his home, fed them, cleaned their wounds.</a:t>
            </a:r>
          </a:p>
          <a:p>
            <a:r>
              <a:rPr lang="en-US" sz="2800" dirty="0"/>
              <a:t>Paul and Silas ministered the Word to him and his family – he and his household were saved. “Believe in the Lord Jesus and you will be saved and your household…” v31</a:t>
            </a:r>
          </a:p>
        </p:txBody>
      </p:sp>
    </p:spTree>
    <p:extLst>
      <p:ext uri="{BB962C8B-B14F-4D97-AF65-F5344CB8AC3E}">
        <p14:creationId xmlns:p14="http://schemas.microsoft.com/office/powerpoint/2010/main" val="1639352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D23C201A-808B-059E-EB0C-512F88018966}"/>
              </a:ext>
            </a:extLst>
          </p:cNvPr>
          <p:cNvSpPr>
            <a:spLocks noGrp="1"/>
          </p:cNvSpPr>
          <p:nvPr>
            <p:ph idx="1"/>
          </p:nvPr>
        </p:nvSpPr>
        <p:spPr>
          <a:xfrm>
            <a:off x="450761" y="491067"/>
            <a:ext cx="6851559" cy="5961247"/>
          </a:xfrm>
        </p:spPr>
        <p:txBody>
          <a:bodyPr anchor="t">
            <a:normAutofit lnSpcReduction="10000"/>
          </a:bodyPr>
          <a:lstStyle/>
          <a:p>
            <a:r>
              <a:rPr lang="en-US" sz="2800" dirty="0"/>
              <a:t>V35 Paul and Silas – Roman Citizens!</a:t>
            </a:r>
          </a:p>
          <a:p>
            <a:endParaRPr lang="en-US" sz="2800" dirty="0"/>
          </a:p>
          <a:p>
            <a:r>
              <a:rPr lang="en-US" sz="2800" dirty="0"/>
              <a:t>Daylight, Mayor releases them from jail, however, Paul declares their Citizenship and demands a formal escort out of jail – publicly you punished us then publicly free us!</a:t>
            </a:r>
          </a:p>
          <a:p>
            <a:r>
              <a:rPr lang="en-US" sz="2800" dirty="0"/>
              <a:t>They escorted Paul and Silas to Lydia’s home and are asked to leave the city “asap”</a:t>
            </a:r>
          </a:p>
          <a:p>
            <a:r>
              <a:rPr lang="en-US" sz="2800" dirty="0"/>
              <a:t>Paul and Silas encourages the young church leaders and leave Philippi – he intentionally and publicly identified himself with the church – now providing Roman covering!</a:t>
            </a:r>
          </a:p>
        </p:txBody>
      </p:sp>
      <p:pic>
        <p:nvPicPr>
          <p:cNvPr id="4" name="Content Placeholder 3">
            <a:extLst>
              <a:ext uri="{FF2B5EF4-FFF2-40B4-BE49-F238E27FC236}">
                <a16:creationId xmlns:a16="http://schemas.microsoft.com/office/drawing/2014/main" id="{DD03D616-6454-83D9-0CA0-166DA21A13AD}"/>
              </a:ext>
            </a:extLst>
          </p:cNvPr>
          <p:cNvPicPr>
            <a:picLocks noChangeAspect="1"/>
          </p:cNvPicPr>
          <p:nvPr/>
        </p:nvPicPr>
        <p:blipFill rotWithShape="1">
          <a:blip r:embed="rId3"/>
          <a:srcRect l="6335" t="6957" r="8302" b="6102"/>
          <a:stretch/>
        </p:blipFill>
        <p:spPr>
          <a:xfrm>
            <a:off x="7637062" y="491067"/>
            <a:ext cx="3979205" cy="6079065"/>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3963485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stretch/>
        </a:blip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DF6A9299-1D12-47E2-9DD4-03342553C4A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4" name="Title 3">
            <a:extLst>
              <a:ext uri="{FF2B5EF4-FFF2-40B4-BE49-F238E27FC236}">
                <a16:creationId xmlns:a16="http://schemas.microsoft.com/office/drawing/2014/main" id="{8B78C1AB-6D4D-30B3-5BD0-CDE120D9102F}"/>
              </a:ext>
            </a:extLst>
          </p:cNvPr>
          <p:cNvSpPr>
            <a:spLocks noGrp="1"/>
          </p:cNvSpPr>
          <p:nvPr>
            <p:ph type="title"/>
          </p:nvPr>
        </p:nvSpPr>
        <p:spPr>
          <a:xfrm>
            <a:off x="4955457" y="319549"/>
            <a:ext cx="6593075" cy="916823"/>
          </a:xfrm>
        </p:spPr>
        <p:txBody>
          <a:bodyPr vert="horz" lIns="91440" tIns="45720" rIns="91440" bIns="45720" rtlCol="0" anchor="ctr">
            <a:normAutofit/>
          </a:bodyPr>
          <a:lstStyle/>
          <a:p>
            <a:r>
              <a:rPr lang="en-US" sz="3200" dirty="0"/>
              <a:t>What do we see?...</a:t>
            </a:r>
          </a:p>
        </p:txBody>
      </p:sp>
      <p:pic>
        <p:nvPicPr>
          <p:cNvPr id="7" name="Content Placeholder 4" descr="A yellow emoticon with a finger on his chin&#10;&#10;Description automatically generated">
            <a:extLst>
              <a:ext uri="{FF2B5EF4-FFF2-40B4-BE49-F238E27FC236}">
                <a16:creationId xmlns:a16="http://schemas.microsoft.com/office/drawing/2014/main" id="{1BBFBD51-00EB-9678-7830-3587B35E2D1E}"/>
              </a:ext>
            </a:extLst>
          </p:cNvPr>
          <p:cNvPicPr>
            <a:picLocks noGrp="1" noChangeAspect="1"/>
          </p:cNvPicPr>
          <p:nvPr>
            <p:ph sz="half" idx="2"/>
          </p:nvPr>
        </p:nvPicPr>
        <p:blipFill rotWithShape="1">
          <a:blip r:embed="rId4"/>
          <a:srcRect l="5132" r="21947" b="-2"/>
          <a:stretch/>
        </p:blipFill>
        <p:spPr>
          <a:xfrm>
            <a:off x="20" y="975"/>
            <a:ext cx="4635988" cy="6858000"/>
          </a:xfrm>
          <a:prstGeom prst="rect">
            <a:avLst/>
          </a:prstGeom>
        </p:spPr>
      </p:pic>
      <p:sp>
        <p:nvSpPr>
          <p:cNvPr id="5" name="Content Placeholder 4">
            <a:extLst>
              <a:ext uri="{FF2B5EF4-FFF2-40B4-BE49-F238E27FC236}">
                <a16:creationId xmlns:a16="http://schemas.microsoft.com/office/drawing/2014/main" id="{753FDD3D-1943-750B-1080-57423EDFAA37}"/>
              </a:ext>
            </a:extLst>
          </p:cNvPr>
          <p:cNvSpPr>
            <a:spLocks noGrp="1"/>
          </p:cNvSpPr>
          <p:nvPr>
            <p:ph sz="half" idx="1"/>
          </p:nvPr>
        </p:nvSpPr>
        <p:spPr>
          <a:xfrm>
            <a:off x="4955458" y="1326524"/>
            <a:ext cx="6854469" cy="5211927"/>
          </a:xfrm>
        </p:spPr>
        <p:txBody>
          <a:bodyPr vert="horz" lIns="91440" tIns="45720" rIns="91440" bIns="45720" rtlCol="0" anchor="t">
            <a:normAutofit/>
          </a:bodyPr>
          <a:lstStyle/>
          <a:p>
            <a:r>
              <a:rPr lang="en-US" sz="2800" u="sng" dirty="0"/>
              <a:t>There is a cost to serving Jesus</a:t>
            </a:r>
          </a:p>
          <a:p>
            <a:endParaRPr lang="en-US" sz="2800" u="sng" dirty="0"/>
          </a:p>
          <a:p>
            <a:r>
              <a:rPr lang="en-US" sz="2800" u="sng" dirty="0"/>
              <a:t>What is your “prison”?</a:t>
            </a:r>
          </a:p>
          <a:p>
            <a:endParaRPr lang="en-US" sz="2800" u="sng" dirty="0"/>
          </a:p>
          <a:p>
            <a:r>
              <a:rPr lang="en-US" sz="2800" u="sng" dirty="0"/>
              <a:t>There is great victory</a:t>
            </a:r>
            <a:r>
              <a:rPr lang="en-US" sz="2800" dirty="0"/>
              <a:t>! The slave girl saved, the jailor’s household saved, the Philippian Church protected – chance to grow and…</a:t>
            </a:r>
          </a:p>
          <a:p>
            <a:r>
              <a:rPr lang="en-US" sz="2800" u="sng" dirty="0"/>
              <a:t>In the midst of chaos and crisis </a:t>
            </a:r>
            <a:r>
              <a:rPr lang="en-US" sz="2800" dirty="0"/>
              <a:t>– Paul and Silas prayed and sang praises…what are you doing?</a:t>
            </a:r>
          </a:p>
          <a:p>
            <a:endParaRPr lang="en-US" sz="2800" dirty="0"/>
          </a:p>
          <a:p>
            <a:endParaRPr lang="en-US" sz="2800" dirty="0"/>
          </a:p>
          <a:p>
            <a:endParaRPr lang="en-US" sz="2800" dirty="0"/>
          </a:p>
        </p:txBody>
      </p:sp>
    </p:spTree>
    <p:extLst>
      <p:ext uri="{BB962C8B-B14F-4D97-AF65-F5344CB8AC3E}">
        <p14:creationId xmlns:p14="http://schemas.microsoft.com/office/powerpoint/2010/main" val="5640027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74</TotalTime>
  <Words>467</Words>
  <Application>Microsoft Macintosh PowerPoint</Application>
  <PresentationFormat>Widescreen</PresentationFormat>
  <Paragraphs>29</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Celestial</vt:lpstr>
      <vt:lpstr>“Wait, we are roman citizens!”</vt:lpstr>
      <vt:lpstr>PowerPoint Presentation</vt:lpstr>
      <vt:lpstr> </vt:lpstr>
      <vt:lpstr>PowerPoint Presentation</vt:lpstr>
      <vt:lpstr>PowerPoint Presentation</vt:lpstr>
      <vt:lpstr>What do we see?...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“Wait, we are roman citizens!”</dc:title>
  <dc:creator>JoAnn Smith</dc:creator>
  <cp:lastModifiedBy>JoAnn Smith</cp:lastModifiedBy>
  <cp:revision>1</cp:revision>
  <dcterms:created xsi:type="dcterms:W3CDTF">2023-11-24T18:53:03Z</dcterms:created>
  <dcterms:modified xsi:type="dcterms:W3CDTF">2023-11-24T20:07:13Z</dcterms:modified>
</cp:coreProperties>
</file>