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12/2/23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12/2/23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12/2/23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8B72C-3186-2253-B755-781D128EA631}"/>
              </a:ext>
            </a:extLst>
          </p:cNvPr>
          <p:cNvSpPr>
            <a:spLocks noGrp="1"/>
          </p:cNvSpPr>
          <p:nvPr>
            <p:ph type="ctrTitle"/>
          </p:nvPr>
        </p:nvSpPr>
        <p:spPr/>
        <p:txBody>
          <a:bodyPr/>
          <a:lstStyle/>
          <a:p>
            <a:r>
              <a:rPr lang="en-US" dirty="0"/>
              <a:t>Guilty by association</a:t>
            </a:r>
          </a:p>
        </p:txBody>
      </p:sp>
      <p:sp>
        <p:nvSpPr>
          <p:cNvPr id="3" name="Subtitle 2">
            <a:extLst>
              <a:ext uri="{FF2B5EF4-FFF2-40B4-BE49-F238E27FC236}">
                <a16:creationId xmlns:a16="http://schemas.microsoft.com/office/drawing/2014/main" id="{8077D5C4-8565-82D9-01D5-C2CB282DDDEF}"/>
              </a:ext>
            </a:extLst>
          </p:cNvPr>
          <p:cNvSpPr>
            <a:spLocks noGrp="1"/>
          </p:cNvSpPr>
          <p:nvPr>
            <p:ph type="subTitle" idx="1"/>
          </p:nvPr>
        </p:nvSpPr>
        <p:spPr/>
        <p:txBody>
          <a:bodyPr>
            <a:normAutofit/>
          </a:bodyPr>
          <a:lstStyle/>
          <a:p>
            <a:r>
              <a:rPr lang="en-US" sz="2800" dirty="0">
                <a:solidFill>
                  <a:schemeClr val="bg1"/>
                </a:solidFill>
              </a:rPr>
              <a:t>Acts 17: 1-15</a:t>
            </a:r>
          </a:p>
        </p:txBody>
      </p:sp>
    </p:spTree>
    <p:extLst>
      <p:ext uri="{BB962C8B-B14F-4D97-AF65-F5344CB8AC3E}">
        <p14:creationId xmlns:p14="http://schemas.microsoft.com/office/powerpoint/2010/main" val="221917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56C26-F698-34F8-33E2-6CD79D0B666D}"/>
              </a:ext>
            </a:extLst>
          </p:cNvPr>
          <p:cNvSpPr>
            <a:spLocks noGrp="1"/>
          </p:cNvSpPr>
          <p:nvPr>
            <p:ph type="ctrTitle"/>
          </p:nvPr>
        </p:nvSpPr>
        <p:spPr>
          <a:xfrm>
            <a:off x="1593867" y="2090176"/>
            <a:ext cx="8825658" cy="2677648"/>
          </a:xfrm>
        </p:spPr>
        <p:txBody>
          <a:bodyPr anchor="ctr"/>
          <a:lstStyle/>
          <a:p>
            <a:pPr algn="ctr"/>
            <a:r>
              <a:rPr lang="en-US" dirty="0"/>
              <a:t>Guilty by association!</a:t>
            </a:r>
          </a:p>
        </p:txBody>
      </p:sp>
      <p:sp>
        <p:nvSpPr>
          <p:cNvPr id="5" name="Subtitle 4">
            <a:extLst>
              <a:ext uri="{FF2B5EF4-FFF2-40B4-BE49-F238E27FC236}">
                <a16:creationId xmlns:a16="http://schemas.microsoft.com/office/drawing/2014/main" id="{D08115D7-85F0-8474-B98E-AAB5DBE25BBE}"/>
              </a:ext>
            </a:extLst>
          </p:cNvPr>
          <p:cNvSpPr>
            <a:spLocks noGrp="1"/>
          </p:cNvSpPr>
          <p:nvPr>
            <p:ph type="subTitle" idx="1"/>
          </p:nvPr>
        </p:nvSpPr>
        <p:spPr/>
        <p:txBody>
          <a:bodyPr>
            <a:normAutofit/>
          </a:bodyPr>
          <a:lstStyle/>
          <a:p>
            <a:pPr algn="ctr"/>
            <a:r>
              <a:rPr lang="en-US" sz="3200" dirty="0">
                <a:solidFill>
                  <a:schemeClr val="bg1"/>
                </a:solidFill>
              </a:rPr>
              <a:t>Experience?</a:t>
            </a:r>
          </a:p>
        </p:txBody>
      </p:sp>
    </p:spTree>
    <p:extLst>
      <p:ext uri="{BB962C8B-B14F-4D97-AF65-F5344CB8AC3E}">
        <p14:creationId xmlns:p14="http://schemas.microsoft.com/office/powerpoint/2010/main" val="97868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3" name="Rectangle 12">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Freeform 5">
            <a:extLst>
              <a:ext uri="{FF2B5EF4-FFF2-40B4-BE49-F238E27FC236}">
                <a16:creationId xmlns:a16="http://schemas.microsoft.com/office/drawing/2014/main" id="{11CAC6F2-0806-417B-BF5D-5AEF6195F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17" name="Rectangle 16">
            <a:extLst>
              <a:ext uri="{FF2B5EF4-FFF2-40B4-BE49-F238E27FC236}">
                <a16:creationId xmlns:a16="http://schemas.microsoft.com/office/drawing/2014/main" id="{D4723B02-0AAB-4F6E-BA41-8ED99D559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222B5A5-94E0-9A2D-176A-51DFFB4E5720}"/>
              </a:ext>
            </a:extLst>
          </p:cNvPr>
          <p:cNvSpPr>
            <a:spLocks noGrp="1"/>
          </p:cNvSpPr>
          <p:nvPr>
            <p:ph type="title"/>
          </p:nvPr>
        </p:nvSpPr>
        <p:spPr>
          <a:xfrm>
            <a:off x="8038853" y="1698278"/>
            <a:ext cx="3382297" cy="3281957"/>
          </a:xfrm>
        </p:spPr>
        <p:txBody>
          <a:bodyPr vert="horz" lIns="91440" tIns="45720" rIns="91440" bIns="45720" rtlCol="0" anchor="b">
            <a:normAutofit/>
          </a:bodyPr>
          <a:lstStyle/>
          <a:p>
            <a:pPr algn="ctr">
              <a:lnSpc>
                <a:spcPct val="90000"/>
              </a:lnSpc>
            </a:pPr>
            <a:r>
              <a:rPr lang="en-US" sz="3800" b="0" i="0" kern="1200" dirty="0">
                <a:solidFill>
                  <a:srgbClr val="EBEBEB"/>
                </a:solidFill>
                <a:latin typeface="+mj-lt"/>
                <a:ea typeface="+mj-ea"/>
                <a:cs typeface="+mj-cs"/>
              </a:rPr>
              <a:t>From Philippi to Thessalonica</a:t>
            </a:r>
            <a:br>
              <a:rPr lang="en-US" sz="3800" b="0" i="0" kern="1200" dirty="0">
                <a:solidFill>
                  <a:srgbClr val="EBEBEB"/>
                </a:solidFill>
                <a:latin typeface="+mj-lt"/>
                <a:ea typeface="+mj-ea"/>
                <a:cs typeface="+mj-cs"/>
              </a:rPr>
            </a:br>
            <a:r>
              <a:rPr lang="en-US" sz="3800" b="0" i="0" kern="1200" dirty="0">
                <a:solidFill>
                  <a:srgbClr val="EBEBEB"/>
                </a:solidFill>
                <a:latin typeface="+mj-lt"/>
                <a:ea typeface="+mj-ea"/>
                <a:cs typeface="+mj-cs"/>
              </a:rPr>
              <a:t>then</a:t>
            </a:r>
            <a:br>
              <a:rPr lang="en-US" sz="3800" b="0" i="0" kern="1200" dirty="0">
                <a:solidFill>
                  <a:srgbClr val="EBEBEB"/>
                </a:solidFill>
                <a:latin typeface="+mj-lt"/>
                <a:ea typeface="+mj-ea"/>
                <a:cs typeface="+mj-cs"/>
              </a:rPr>
            </a:br>
            <a:r>
              <a:rPr lang="en-US" sz="3800" b="0" i="0" kern="1200" dirty="0">
                <a:solidFill>
                  <a:srgbClr val="EBEBEB"/>
                </a:solidFill>
                <a:latin typeface="+mj-lt"/>
                <a:ea typeface="+mj-ea"/>
                <a:cs typeface="+mj-cs"/>
              </a:rPr>
              <a:t>Berea</a:t>
            </a:r>
          </a:p>
        </p:txBody>
      </p:sp>
      <p:pic>
        <p:nvPicPr>
          <p:cNvPr id="4" name="Content Placeholder 3" descr="A map of greece with black text&#10;&#10;Description automatically generated">
            <a:extLst>
              <a:ext uri="{FF2B5EF4-FFF2-40B4-BE49-F238E27FC236}">
                <a16:creationId xmlns:a16="http://schemas.microsoft.com/office/drawing/2014/main" id="{2D7ED088-30AD-06AB-3B5B-BBAEC0DEDCC1}"/>
              </a:ext>
            </a:extLst>
          </p:cNvPr>
          <p:cNvPicPr>
            <a:picLocks noGrp="1" noChangeAspect="1"/>
          </p:cNvPicPr>
          <p:nvPr>
            <p:ph idx="1"/>
          </p:nvPr>
        </p:nvPicPr>
        <p:blipFill>
          <a:blip r:embed="rId3"/>
          <a:stretch>
            <a:fillRect/>
          </a:stretch>
        </p:blipFill>
        <p:spPr>
          <a:xfrm>
            <a:off x="1109763" y="1186591"/>
            <a:ext cx="6470907" cy="4481702"/>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268579000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4DFB3-CFA5-7483-3BE4-30B160015887}"/>
              </a:ext>
            </a:extLst>
          </p:cNvPr>
          <p:cNvSpPr>
            <a:spLocks noGrp="1"/>
          </p:cNvSpPr>
          <p:nvPr>
            <p:ph type="title"/>
          </p:nvPr>
        </p:nvSpPr>
        <p:spPr/>
        <p:txBody>
          <a:bodyPr/>
          <a:lstStyle/>
          <a:p>
            <a:r>
              <a:rPr lang="en-US" dirty="0"/>
              <a:t>Acts 17: 1 - 15</a:t>
            </a:r>
          </a:p>
        </p:txBody>
      </p:sp>
      <p:sp>
        <p:nvSpPr>
          <p:cNvPr id="3" name="Content Placeholder 2">
            <a:extLst>
              <a:ext uri="{FF2B5EF4-FFF2-40B4-BE49-F238E27FC236}">
                <a16:creationId xmlns:a16="http://schemas.microsoft.com/office/drawing/2014/main" id="{22721681-1216-0BE4-F552-F5E66701BD41}"/>
              </a:ext>
            </a:extLst>
          </p:cNvPr>
          <p:cNvSpPr>
            <a:spLocks noGrp="1"/>
          </p:cNvSpPr>
          <p:nvPr>
            <p:ph idx="1"/>
          </p:nvPr>
        </p:nvSpPr>
        <p:spPr>
          <a:xfrm>
            <a:off x="499872" y="2487168"/>
            <a:ext cx="11167872" cy="4047744"/>
          </a:xfrm>
        </p:spPr>
        <p:txBody>
          <a:bodyPr>
            <a:normAutofit/>
          </a:bodyPr>
          <a:lstStyle/>
          <a:p>
            <a:r>
              <a:rPr lang="en-US" sz="2800" dirty="0"/>
              <a:t>Paul, Silas, Luke and team arrive at Thessalonica – the Roman capital city of that region</a:t>
            </a:r>
          </a:p>
          <a:p>
            <a:r>
              <a:rPr lang="en-US" sz="2800" dirty="0"/>
              <a:t>They minister at the synagogue for 3 Sabbaths </a:t>
            </a:r>
          </a:p>
          <a:p>
            <a:r>
              <a:rPr lang="en-US" sz="2800" dirty="0"/>
              <a:t>Explaining and proving that the Messiah (Jesus) was to suffer, die, and rise again – this seems to be one of the main “issues”</a:t>
            </a:r>
          </a:p>
          <a:p>
            <a:r>
              <a:rPr lang="en-US" sz="2800" dirty="0"/>
              <a:t>Many believed: Jews, Greeks, and prominent woman</a:t>
            </a:r>
          </a:p>
          <a:p>
            <a:r>
              <a:rPr lang="en-US" sz="2800" dirty="0"/>
              <a:t>Non-believing Jews became jealous and spread lies against them</a:t>
            </a:r>
          </a:p>
        </p:txBody>
      </p:sp>
    </p:spTree>
    <p:extLst>
      <p:ext uri="{BB962C8B-B14F-4D97-AF65-F5344CB8AC3E}">
        <p14:creationId xmlns:p14="http://schemas.microsoft.com/office/powerpoint/2010/main" val="127206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D04F7F-C0D9-1D11-0434-583B8AEECB5E}"/>
              </a:ext>
            </a:extLst>
          </p:cNvPr>
          <p:cNvSpPr>
            <a:spLocks noGrp="1"/>
          </p:cNvSpPr>
          <p:nvPr>
            <p:ph type="ctrTitle"/>
          </p:nvPr>
        </p:nvSpPr>
        <p:spPr>
          <a:xfrm>
            <a:off x="1154954" y="762000"/>
            <a:ext cx="10012917" cy="5285232"/>
          </a:xfrm>
        </p:spPr>
        <p:txBody>
          <a:bodyPr anchor="t"/>
          <a:lstStyle/>
          <a:p>
            <a:r>
              <a:rPr lang="en-US" sz="2800" dirty="0"/>
              <a:t>They stirred the town into an uproar – so the rushed into Jason’s house looking for Paul and team.</a:t>
            </a:r>
            <a:br>
              <a:rPr lang="en-US" sz="2800" dirty="0"/>
            </a:br>
            <a:br>
              <a:rPr lang="en-US" sz="2800" dirty="0"/>
            </a:br>
            <a:r>
              <a:rPr lang="en-US" sz="2800" dirty="0"/>
              <a:t>Paul and team not there, so the crowd dragged Jason out of his home and took him to the city officials saying, ‘Jason is housing these men who have cause trouble all over the world!’ </a:t>
            </a:r>
            <a:br>
              <a:rPr lang="en-US" sz="2800" dirty="0"/>
            </a:br>
            <a:br>
              <a:rPr lang="en-US" sz="2800" dirty="0"/>
            </a:br>
            <a:r>
              <a:rPr lang="en-US" sz="2800" dirty="0"/>
              <a:t>Great conflict among the City Council leaders</a:t>
            </a:r>
            <a:br>
              <a:rPr lang="en-US" sz="2800" dirty="0"/>
            </a:br>
            <a:br>
              <a:rPr lang="en-US" sz="2800" dirty="0"/>
            </a:br>
            <a:r>
              <a:rPr lang="en-US" sz="2800" dirty="0"/>
              <a:t>v8 Jason had to pay a large fine then released…Guilty!</a:t>
            </a:r>
          </a:p>
        </p:txBody>
      </p:sp>
    </p:spTree>
    <p:extLst>
      <p:ext uri="{BB962C8B-B14F-4D97-AF65-F5344CB8AC3E}">
        <p14:creationId xmlns:p14="http://schemas.microsoft.com/office/powerpoint/2010/main" val="157603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2" name="Rectangle 11">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5" name="Rectangle 14">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Freeform 5">
            <a:extLst>
              <a:ext uri="{FF2B5EF4-FFF2-40B4-BE49-F238E27FC236}">
                <a16:creationId xmlns:a16="http://schemas.microsoft.com/office/drawing/2014/main" id="{4E212B76-74CB-461F-90A3-EF4F2397A8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4" name="Title 3">
            <a:extLst>
              <a:ext uri="{FF2B5EF4-FFF2-40B4-BE49-F238E27FC236}">
                <a16:creationId xmlns:a16="http://schemas.microsoft.com/office/drawing/2014/main" id="{08CB5520-340D-2DA4-D312-042F9F827A79}"/>
              </a:ext>
            </a:extLst>
          </p:cNvPr>
          <p:cNvSpPr>
            <a:spLocks noGrp="1"/>
          </p:cNvSpPr>
          <p:nvPr>
            <p:ph type="title"/>
          </p:nvPr>
        </p:nvSpPr>
        <p:spPr>
          <a:xfrm>
            <a:off x="6451600" y="1241266"/>
            <a:ext cx="5091471" cy="4758267"/>
          </a:xfrm>
        </p:spPr>
        <p:txBody>
          <a:bodyPr vert="horz" lIns="91440" tIns="45720" rIns="91440" bIns="45720" rtlCol="0" anchor="t">
            <a:normAutofit fontScale="90000"/>
          </a:bodyPr>
          <a:lstStyle/>
          <a:p>
            <a:r>
              <a:rPr lang="en-US" sz="2800" dirty="0">
                <a:solidFill>
                  <a:srgbClr val="EBEBEB"/>
                </a:solidFill>
              </a:rPr>
              <a:t>At night, t</a:t>
            </a:r>
            <a:r>
              <a:rPr lang="en-US" sz="2800" b="0" i="0" kern="1200" dirty="0">
                <a:solidFill>
                  <a:srgbClr val="EBEBEB"/>
                </a:solidFill>
                <a:latin typeface="+mj-lt"/>
                <a:ea typeface="+mj-ea"/>
                <a:cs typeface="+mj-cs"/>
              </a:rPr>
              <a:t>he believers in Thessalonica sent Paul &amp; team to Berea</a:t>
            </a:r>
            <a:br>
              <a:rPr lang="en-US" sz="2800" b="0" i="0" kern="1200" dirty="0">
                <a:solidFill>
                  <a:srgbClr val="EBEBEB"/>
                </a:solidFill>
                <a:latin typeface="+mj-lt"/>
                <a:ea typeface="+mj-ea"/>
                <a:cs typeface="+mj-cs"/>
              </a:rPr>
            </a:br>
            <a:br>
              <a:rPr lang="en-US" sz="2800" b="0" i="0" kern="1200" dirty="0">
                <a:solidFill>
                  <a:srgbClr val="EBEBEB"/>
                </a:solidFill>
                <a:latin typeface="+mj-lt"/>
                <a:ea typeface="+mj-ea"/>
                <a:cs typeface="+mj-cs"/>
              </a:rPr>
            </a:br>
            <a:r>
              <a:rPr lang="en-US" sz="2800" b="0" i="0" kern="1200" dirty="0">
                <a:solidFill>
                  <a:srgbClr val="EBEBEB"/>
                </a:solidFill>
                <a:latin typeface="+mj-lt"/>
                <a:ea typeface="+mj-ea"/>
                <a:cs typeface="+mj-cs"/>
              </a:rPr>
              <a:t>The Bereans were called ‘noble character’ = they welcomed Paul’s debate and searched Scriptures to check if true or not…hungry for truth</a:t>
            </a:r>
            <a:br>
              <a:rPr lang="en-US" sz="2800" b="0" i="0" kern="1200" dirty="0">
                <a:solidFill>
                  <a:srgbClr val="EBEBEB"/>
                </a:solidFill>
                <a:latin typeface="+mj-lt"/>
                <a:ea typeface="+mj-ea"/>
                <a:cs typeface="+mj-cs"/>
              </a:rPr>
            </a:br>
            <a:br>
              <a:rPr lang="en-US" sz="2800" b="0" i="0" kern="1200" dirty="0">
                <a:solidFill>
                  <a:srgbClr val="EBEBEB"/>
                </a:solidFill>
                <a:latin typeface="+mj-lt"/>
                <a:ea typeface="+mj-ea"/>
                <a:cs typeface="+mj-cs"/>
              </a:rPr>
            </a:br>
            <a:r>
              <a:rPr lang="en-US" sz="2800" b="0" i="0" kern="1200" dirty="0">
                <a:solidFill>
                  <a:srgbClr val="EBEBEB"/>
                </a:solidFill>
                <a:latin typeface="+mj-lt"/>
                <a:ea typeface="+mj-ea"/>
                <a:cs typeface="+mj-cs"/>
              </a:rPr>
              <a:t>Many believed in Jesus after their studying the Word</a:t>
            </a:r>
            <a:br>
              <a:rPr lang="en-US" sz="2800" b="0" i="0" kern="1200" dirty="0">
                <a:solidFill>
                  <a:srgbClr val="EBEBEB"/>
                </a:solidFill>
                <a:latin typeface="+mj-lt"/>
                <a:ea typeface="+mj-ea"/>
                <a:cs typeface="+mj-cs"/>
              </a:rPr>
            </a:br>
            <a:br>
              <a:rPr lang="en-US" sz="2800" b="0" i="0" kern="1200" dirty="0">
                <a:solidFill>
                  <a:srgbClr val="EBEBEB"/>
                </a:solidFill>
                <a:latin typeface="+mj-lt"/>
                <a:ea typeface="+mj-ea"/>
                <a:cs typeface="+mj-cs"/>
              </a:rPr>
            </a:br>
            <a:endParaRPr lang="en-US" sz="2800" b="0" i="0" kern="1200" dirty="0">
              <a:solidFill>
                <a:srgbClr val="EBEBEB"/>
              </a:solidFill>
              <a:latin typeface="+mj-lt"/>
              <a:ea typeface="+mj-ea"/>
              <a:cs typeface="+mj-cs"/>
            </a:endParaRPr>
          </a:p>
        </p:txBody>
      </p:sp>
      <p:sp>
        <p:nvSpPr>
          <p:cNvPr id="19" name="Rectangle 18">
            <a:extLst>
              <a:ext uri="{FF2B5EF4-FFF2-40B4-BE49-F238E27FC236}">
                <a16:creationId xmlns:a16="http://schemas.microsoft.com/office/drawing/2014/main" id="{81E746D0-4B37-4869-B2EF-79D5F0FFF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6" name="Content Placeholder 3" descr="A map of greece with black text&#10;&#10;Description automatically generated">
            <a:extLst>
              <a:ext uri="{FF2B5EF4-FFF2-40B4-BE49-F238E27FC236}">
                <a16:creationId xmlns:a16="http://schemas.microsoft.com/office/drawing/2014/main" id="{7F4FCD61-7CE3-2826-24CE-ADD7403E081D}"/>
              </a:ext>
            </a:extLst>
          </p:cNvPr>
          <p:cNvPicPr>
            <a:picLocks noGrp="1" noChangeAspect="1"/>
          </p:cNvPicPr>
          <p:nvPr>
            <p:ph idx="1"/>
          </p:nvPr>
        </p:nvPicPr>
        <p:blipFill>
          <a:blip r:embed="rId3"/>
          <a:stretch>
            <a:fillRect/>
          </a:stretch>
        </p:blipFill>
        <p:spPr>
          <a:xfrm>
            <a:off x="829733" y="1016000"/>
            <a:ext cx="5266267" cy="4758267"/>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40737485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5DA598-F2B2-C116-9439-049675DADC6B}"/>
              </a:ext>
            </a:extLst>
          </p:cNvPr>
          <p:cNvSpPr>
            <a:spLocks noGrp="1"/>
          </p:cNvSpPr>
          <p:nvPr>
            <p:ph type="ctrTitle"/>
          </p:nvPr>
        </p:nvSpPr>
        <p:spPr>
          <a:xfrm>
            <a:off x="1154954" y="948266"/>
            <a:ext cx="9868645" cy="5096933"/>
          </a:xfrm>
        </p:spPr>
        <p:txBody>
          <a:bodyPr anchor="t"/>
          <a:lstStyle/>
          <a:p>
            <a:r>
              <a:rPr lang="en-US" sz="2800" dirty="0"/>
              <a:t>V12 Tell us “many believed”</a:t>
            </a:r>
            <a:br>
              <a:rPr lang="en-US" sz="2800" dirty="0"/>
            </a:br>
            <a:br>
              <a:rPr lang="en-US" sz="2800" dirty="0"/>
            </a:br>
            <a:r>
              <a:rPr lang="en-US" sz="2800" dirty="0"/>
              <a:t>v13 Opposition again! Thessalonians come to Berea to start trouble again!</a:t>
            </a:r>
            <a:br>
              <a:rPr lang="en-US" sz="2800" dirty="0"/>
            </a:br>
            <a:br>
              <a:rPr lang="en-US" sz="2800" dirty="0"/>
            </a:br>
            <a:r>
              <a:rPr lang="en-US" sz="2800" dirty="0"/>
              <a:t>V14 The Bereans immediately take Paul to the coast to send him (boat) to Athens</a:t>
            </a:r>
            <a:br>
              <a:rPr lang="en-US" sz="2800" dirty="0"/>
            </a:br>
            <a:br>
              <a:rPr lang="en-US" sz="2800" dirty="0"/>
            </a:br>
            <a:r>
              <a:rPr lang="en-US" sz="2800" dirty="0"/>
              <a:t>V15 Paul sends a message to his team to meet him in Athens as soon as possible…</a:t>
            </a:r>
          </a:p>
        </p:txBody>
      </p:sp>
    </p:spTree>
    <p:extLst>
      <p:ext uri="{BB962C8B-B14F-4D97-AF65-F5344CB8AC3E}">
        <p14:creationId xmlns:p14="http://schemas.microsoft.com/office/powerpoint/2010/main" val="423511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EF5062-F363-8A7A-6A8D-AB4DE1F87FD8}"/>
              </a:ext>
            </a:extLst>
          </p:cNvPr>
          <p:cNvSpPr>
            <a:spLocks noGrp="1"/>
          </p:cNvSpPr>
          <p:nvPr>
            <p:ph type="title"/>
          </p:nvPr>
        </p:nvSpPr>
        <p:spPr>
          <a:xfrm>
            <a:off x="1581878" y="982134"/>
            <a:ext cx="8453906" cy="2446866"/>
          </a:xfrm>
        </p:spPr>
        <p:txBody>
          <a:bodyPr/>
          <a:lstStyle/>
          <a:p>
            <a:pPr algn="ctr"/>
            <a:r>
              <a:rPr lang="en-US" dirty="0"/>
              <a:t>Who do you want to be labelled a friend/associate?</a:t>
            </a:r>
          </a:p>
        </p:txBody>
      </p:sp>
      <p:sp>
        <p:nvSpPr>
          <p:cNvPr id="5" name="Text Placeholder 4">
            <a:extLst>
              <a:ext uri="{FF2B5EF4-FFF2-40B4-BE49-F238E27FC236}">
                <a16:creationId xmlns:a16="http://schemas.microsoft.com/office/drawing/2014/main" id="{9031F9EA-3F63-F943-C6AC-142E977DF857}"/>
              </a:ext>
            </a:extLst>
          </p:cNvPr>
          <p:cNvSpPr>
            <a:spLocks noGrp="1"/>
          </p:cNvSpPr>
          <p:nvPr>
            <p:ph type="body" sz="half" idx="2"/>
          </p:nvPr>
        </p:nvSpPr>
        <p:spPr/>
        <p:txBody>
          <a:bodyPr>
            <a:normAutofit/>
          </a:bodyPr>
          <a:lstStyle/>
          <a:p>
            <a:pPr algn="ctr"/>
            <a:r>
              <a:rPr lang="en-US" sz="3200" b="1" dirty="0"/>
              <a:t>What do people say about you?</a:t>
            </a:r>
          </a:p>
        </p:txBody>
      </p:sp>
    </p:spTree>
    <p:extLst>
      <p:ext uri="{BB962C8B-B14F-4D97-AF65-F5344CB8AC3E}">
        <p14:creationId xmlns:p14="http://schemas.microsoft.com/office/powerpoint/2010/main" val="1745242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75</TotalTime>
  <Words>321</Words>
  <Application>Microsoft Macintosh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 Boardroom</vt:lpstr>
      <vt:lpstr>Guilty by association</vt:lpstr>
      <vt:lpstr>Guilty by association!</vt:lpstr>
      <vt:lpstr>From Philippi to Thessalonica then Berea</vt:lpstr>
      <vt:lpstr>Acts 17: 1 - 15</vt:lpstr>
      <vt:lpstr>They stirred the town into an uproar – so the rushed into Jason’s house looking for Paul and team.  Paul and team not there, so the crowd dragged Jason out of his home and took him to the city officials saying, ‘Jason is housing these men who have cause trouble all over the world!’   Great conflict among the City Council leaders  v8 Jason had to pay a large fine then released…Guilty!</vt:lpstr>
      <vt:lpstr>At night, the believers in Thessalonica sent Paul &amp; team to Berea  The Bereans were called ‘noble character’ = they welcomed Paul’s debate and searched Scriptures to check if true or not…hungry for truth  Many believed in Jesus after their studying the Word  </vt:lpstr>
      <vt:lpstr>V12 Tell us “many believed”  v13 Opposition again! Thessalonians come to Berea to start trouble again!  V14 The Bereans immediately take Paul to the coast to send him (boat) to Athens  V15 Paul sends a message to his team to meet him in Athens as soon as possible…</vt:lpstr>
      <vt:lpstr>Who do you want to be labelled a friend/associate?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Guilty by association</dc:title>
  <dc:creator>JoAnn Smith</dc:creator>
  <cp:lastModifiedBy>JoAnn Smith</cp:lastModifiedBy>
  <cp:revision>2</cp:revision>
  <dcterms:created xsi:type="dcterms:W3CDTF">2023-12-02T17:24:04Z</dcterms:created>
  <dcterms:modified xsi:type="dcterms:W3CDTF">2023-12-02T18:52:25Z</dcterms:modified>
</cp:coreProperties>
</file>