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574"/>
  </p:normalViewPr>
  <p:slideViewPr>
    <p:cSldViewPr snapToGrid="0">
      <p:cViewPr varScale="1">
        <p:scale>
          <a:sx n="99" d="100"/>
          <a:sy n="99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2/22/24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A2677-7F18-4069-B3DA-D315D3366F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Stay awake!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47159-183C-105D-5E13-06248D6B34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Acts 20</a:t>
            </a:r>
          </a:p>
        </p:txBody>
      </p:sp>
    </p:spTree>
    <p:extLst>
      <p:ext uri="{BB962C8B-B14F-4D97-AF65-F5344CB8AC3E}">
        <p14:creationId xmlns:p14="http://schemas.microsoft.com/office/powerpoint/2010/main" val="110026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8BE109-1FC0-1710-55F6-CC11A3172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8688" y="570703"/>
            <a:ext cx="4734574" cy="58461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V1 Uproar ended – Paul and disciples returned to Greece – stayed 3 </a:t>
            </a:r>
            <a:r>
              <a:rPr lang="en-US" sz="2800" dirty="0" err="1"/>
              <a:t>mos</a:t>
            </a:r>
            <a:br>
              <a:rPr lang="en-US" sz="2800" dirty="0"/>
            </a:br>
            <a:r>
              <a:rPr lang="en-US" sz="2800" dirty="0"/>
              <a:t>v4 </a:t>
            </a:r>
            <a:r>
              <a:rPr lang="en-US" sz="2800" dirty="0" err="1"/>
              <a:t>Sopater</a:t>
            </a:r>
            <a:r>
              <a:rPr lang="en-US" sz="2800" dirty="0"/>
              <a:t>; Aristarchus; </a:t>
            </a:r>
            <a:r>
              <a:rPr lang="en-US" sz="2800" dirty="0" err="1"/>
              <a:t>Secundus</a:t>
            </a:r>
            <a:r>
              <a:rPr lang="en-US" sz="2800" dirty="0"/>
              <a:t>; Gaius; Timothy;</a:t>
            </a:r>
            <a:br>
              <a:rPr lang="en-US" sz="2800" dirty="0"/>
            </a:br>
            <a:r>
              <a:rPr lang="en-US" sz="2800" dirty="0"/>
              <a:t>Tychicus; and </a:t>
            </a:r>
            <a:r>
              <a:rPr lang="en-US" sz="2800" dirty="0" err="1"/>
              <a:t>Trophimus</a:t>
            </a:r>
            <a:r>
              <a:rPr lang="en-US" sz="2800" dirty="0"/>
              <a:t> went before Paul &amp; Luke and waited at Troas</a:t>
            </a:r>
            <a:br>
              <a:rPr lang="en-US" sz="2800" dirty="0"/>
            </a:br>
            <a:r>
              <a:rPr lang="en-US" sz="2800" dirty="0"/>
              <a:t>v6 Paul &amp; Luke stayed in Philippi – celebrate the Feast of the Unleavened Bread (stayed 7 days) then went on to Troas</a:t>
            </a:r>
          </a:p>
        </p:txBody>
      </p:sp>
      <p:pic>
        <p:nvPicPr>
          <p:cNvPr id="7" name="Content Placeholder 3" descr="A map of greece with black text&#10;&#10;Description automatically generated">
            <a:extLst>
              <a:ext uri="{FF2B5EF4-FFF2-40B4-BE49-F238E27FC236}">
                <a16:creationId xmlns:a16="http://schemas.microsoft.com/office/drawing/2014/main" id="{5FE6409E-28FE-D0AC-3603-221266A598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7"/>
          <a:srcRect l="11289" r="3392"/>
          <a:stretch/>
        </p:blipFill>
        <p:spPr>
          <a:xfrm>
            <a:off x="278630" y="957331"/>
            <a:ext cx="6946288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DF0634-F16E-8E16-082D-0F5E7CE96F86}"/>
              </a:ext>
            </a:extLst>
          </p:cNvPr>
          <p:cNvSpPr txBox="1"/>
          <p:nvPr/>
        </p:nvSpPr>
        <p:spPr>
          <a:xfrm>
            <a:off x="394930" y="227530"/>
            <a:ext cx="6643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Acts 20</a:t>
            </a:r>
          </a:p>
        </p:txBody>
      </p:sp>
    </p:spTree>
    <p:extLst>
      <p:ext uri="{BB962C8B-B14F-4D97-AF65-F5344CB8AC3E}">
        <p14:creationId xmlns:p14="http://schemas.microsoft.com/office/powerpoint/2010/main" val="4178830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Content Placeholder 4" descr="A painting of a person sitting at a table&#10;&#10;Description automatically generated">
            <a:extLst>
              <a:ext uri="{FF2B5EF4-FFF2-40B4-BE49-F238E27FC236}">
                <a16:creationId xmlns:a16="http://schemas.microsoft.com/office/drawing/2014/main" id="{CA72D14A-0B70-F85E-7498-7D76CDB96B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7"/>
          <a:srcRect l="3406" r="1" b="1"/>
          <a:stretch/>
        </p:blipFill>
        <p:spPr>
          <a:xfrm>
            <a:off x="4619544" y="609601"/>
            <a:ext cx="6924756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93A089E-0A16-452C-B341-0F769780D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6654D6-EEA6-313A-C203-45C7F4BE6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9955" y="332704"/>
            <a:ext cx="4194563" cy="6428704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/>
              <a:t>Vv7 – 12 In Troas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Paul intended to leave the next day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Talked until midnight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Eutychus, a young man, fell asleep while sitting in the window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Paul went on and 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Eutychus fell 3 floors and died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Paul went downstairs, prayed for him, he became alive, then Paul went back upstairs and finished teaching at dawn then he left…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8354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4F85E5E-34FE-96A6-1B6D-9692E832CB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7"/>
          <a:srcRect l="6023" r="1873"/>
          <a:stretch/>
        </p:blipFill>
        <p:spPr>
          <a:xfrm>
            <a:off x="4619544" y="609601"/>
            <a:ext cx="6924756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93A089E-0A16-452C-B341-0F769780D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EA0FFD-96C9-DB3D-E1DE-C20E6E58D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6062" y="406400"/>
            <a:ext cx="4297593" cy="619760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800" dirty="0"/>
              <a:t>Luke &amp; others sailed to </a:t>
            </a:r>
            <a:r>
              <a:rPr lang="en-US" sz="2800" dirty="0" err="1"/>
              <a:t>Assos</a:t>
            </a:r>
            <a:r>
              <a:rPr lang="en-US" sz="2800" dirty="0"/>
              <a:t>, Paul walked</a:t>
            </a:r>
          </a:p>
          <a:p>
            <a:r>
              <a:rPr lang="en-US" sz="2800" dirty="0"/>
              <a:t>Paul joined them and sailed to </a:t>
            </a:r>
            <a:r>
              <a:rPr lang="en-US" sz="2800" dirty="0" err="1"/>
              <a:t>Mitylene</a:t>
            </a:r>
            <a:r>
              <a:rPr lang="en-US" sz="2800" dirty="0"/>
              <a:t> &amp; kept sailing until Miletus</a:t>
            </a:r>
          </a:p>
          <a:p>
            <a:r>
              <a:rPr lang="en-US" sz="2800" dirty="0"/>
              <a:t>Paul wanted to avoid Ephesus because he wanted to be in Jerusalem by Pentecost</a:t>
            </a:r>
          </a:p>
          <a:p>
            <a:r>
              <a:rPr lang="en-US" sz="2800" dirty="0"/>
              <a:t>Paul asked the leaders in Ephesus to meet him in Miletus</a:t>
            </a:r>
          </a:p>
        </p:txBody>
      </p:sp>
    </p:spTree>
    <p:extLst>
      <p:ext uri="{BB962C8B-B14F-4D97-AF65-F5344CB8AC3E}">
        <p14:creationId xmlns:p14="http://schemas.microsoft.com/office/powerpoint/2010/main" val="3495451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AA5944-A4C1-6936-379A-E705866C4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272414"/>
            <a:ext cx="9404723" cy="1400530"/>
          </a:xfrm>
        </p:spPr>
        <p:txBody>
          <a:bodyPr/>
          <a:lstStyle/>
          <a:p>
            <a:pPr algn="ctr"/>
            <a:r>
              <a:rPr lang="en-US" dirty="0"/>
              <a:t>Paul’s most intimate conversation (</a:t>
            </a:r>
            <a:r>
              <a:rPr lang="en-US" dirty="0" err="1"/>
              <a:t>vv</a:t>
            </a:r>
            <a:r>
              <a:rPr lang="en-US" dirty="0"/>
              <a:t> 18 – 35) “You know…”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7BA700-6822-F8E1-066A-65A9A4FE2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761" y="2052918"/>
            <a:ext cx="11384923" cy="4532668"/>
          </a:xfrm>
        </p:spPr>
        <p:txBody>
          <a:bodyPr>
            <a:normAutofit/>
          </a:bodyPr>
          <a:lstStyle/>
          <a:p>
            <a:r>
              <a:rPr lang="en-US" sz="2800" dirty="0"/>
              <a:t>I served the Lord with great humility and tears</a:t>
            </a:r>
          </a:p>
          <a:p>
            <a:r>
              <a:rPr lang="en-US" sz="2800" dirty="0"/>
              <a:t>I have not hesitated to preach anything that would help you</a:t>
            </a:r>
          </a:p>
          <a:p>
            <a:r>
              <a:rPr lang="en-US" sz="2800" dirty="0"/>
              <a:t>I have preached to both Jews and non-Jews repentance and have faith in our Lord Jesus Christ</a:t>
            </a:r>
          </a:p>
          <a:p>
            <a:r>
              <a:rPr lang="en-US" sz="2800" dirty="0"/>
              <a:t>I have been warned, from city to city, by the Holy Spirit that prison and hardship awaits me…</a:t>
            </a:r>
          </a:p>
          <a:p>
            <a:r>
              <a:rPr lang="en-US" sz="2800" dirty="0"/>
              <a:t>I have considered my life worth nothing to me, my only aim is to finish the race and complete the task the Lord Jesus has given me – testifying of the good news of God’s grace…</a:t>
            </a:r>
          </a:p>
        </p:txBody>
      </p:sp>
    </p:spTree>
    <p:extLst>
      <p:ext uri="{BB962C8B-B14F-4D97-AF65-F5344CB8AC3E}">
        <p14:creationId xmlns:p14="http://schemas.microsoft.com/office/powerpoint/2010/main" val="3364625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9AF4D-E758-57E4-76D7-AE0952446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375444"/>
            <a:ext cx="9404723" cy="1015474"/>
          </a:xfrm>
        </p:spPr>
        <p:txBody>
          <a:bodyPr/>
          <a:lstStyle/>
          <a:p>
            <a:r>
              <a:rPr lang="en-US" sz="3200" dirty="0"/>
              <a:t>Paul’s final challenge to the Ephesian Leaders: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7382C-82EE-1C98-F62C-0E362E37D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457" y="1519707"/>
            <a:ext cx="11423560" cy="4868213"/>
          </a:xfrm>
        </p:spPr>
        <p:txBody>
          <a:bodyPr>
            <a:normAutofit/>
          </a:bodyPr>
          <a:lstStyle/>
          <a:p>
            <a:r>
              <a:rPr lang="en-US" sz="2800" dirty="0"/>
              <a:t>V25… “none of you will ever see me again…”</a:t>
            </a:r>
          </a:p>
          <a:p>
            <a:r>
              <a:rPr lang="en-US" sz="2800" dirty="0"/>
              <a:t>V26-27 “Because I have preached and taught His Word, I am innocent of the blood of everyone”</a:t>
            </a:r>
          </a:p>
          <a:p>
            <a:r>
              <a:rPr lang="en-US" sz="2800" dirty="0"/>
              <a:t>Keep watch over yourselves and the flock the Holy Spirit has made you overseers</a:t>
            </a:r>
          </a:p>
          <a:p>
            <a:r>
              <a:rPr lang="en-US" sz="2800" dirty="0"/>
              <a:t>Be shepherds of the church of God, which He bought with His own blood</a:t>
            </a:r>
          </a:p>
          <a:p>
            <a:r>
              <a:rPr lang="en-US" sz="2800" dirty="0"/>
              <a:t>Wolves (deceivers) will come – WATCH and be on your guard</a:t>
            </a:r>
          </a:p>
          <a:p>
            <a:r>
              <a:rPr lang="en-US" sz="2800" dirty="0"/>
              <a:t>V32 Now I commit you to God and to the Word of His grace…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1933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92092F-793E-6E9C-63DD-FEADD758F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7324" y="209281"/>
            <a:ext cx="4250027" cy="643943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100" dirty="0"/>
              <a:t>You know…</a:t>
            </a:r>
            <a:br>
              <a:rPr lang="en-US" sz="3100" dirty="0"/>
            </a:br>
            <a:br>
              <a:rPr lang="en-US" sz="3100" dirty="0"/>
            </a:br>
            <a:r>
              <a:rPr lang="en-US" sz="3100" dirty="0"/>
              <a:t>I have done my best to take care of my own needs</a:t>
            </a:r>
            <a:br>
              <a:rPr lang="en-US" sz="3100" dirty="0"/>
            </a:br>
            <a:r>
              <a:rPr lang="en-US" sz="3100" dirty="0"/>
              <a:t>I showed you that hard work must help the weak – Jesus said, “it is better to give than to receive…”</a:t>
            </a:r>
            <a:br>
              <a:rPr lang="en-US" sz="3100" dirty="0"/>
            </a:br>
            <a:br>
              <a:rPr lang="en-US" sz="3100" dirty="0"/>
            </a:br>
            <a:r>
              <a:rPr lang="en-US" sz="3100" dirty="0"/>
              <a:t>He knelt down and wept with them and prayed together then he boarded the ship…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7" name="Content Placeholder 6" descr="A group of people on a boat&#10;&#10;Description automatically generated">
            <a:extLst>
              <a:ext uri="{FF2B5EF4-FFF2-40B4-BE49-F238E27FC236}">
                <a16:creationId xmlns:a16="http://schemas.microsoft.com/office/drawing/2014/main" id="{9C14BE04-46E9-A326-DBCD-83123302C9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7"/>
          <a:srcRect l="11361" r="649"/>
          <a:stretch/>
        </p:blipFill>
        <p:spPr>
          <a:xfrm>
            <a:off x="607848" y="609601"/>
            <a:ext cx="6946288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361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5BB47A-1B2D-A5E4-1AC9-F5C3B1091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330247"/>
            <a:ext cx="6188190" cy="961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>
                <a:solidFill>
                  <a:srgbClr val="EBEBEB"/>
                </a:solidFill>
              </a:rPr>
              <a:t>Our “take away”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9A9FF-4EA7-A9EC-5739-B4E4A9A70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4964" y="1292147"/>
            <a:ext cx="6909932" cy="523560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Be careful not to fall asleep when I am preaching!</a:t>
            </a:r>
          </a:p>
          <a:p>
            <a:r>
              <a:rPr lang="en-US" sz="3200" dirty="0">
                <a:solidFill>
                  <a:srgbClr val="FFFFFF"/>
                </a:solidFill>
              </a:rPr>
              <a:t>Spiritual/Church Leaders – read Act 20: 19 – 32 often!</a:t>
            </a:r>
          </a:p>
          <a:p>
            <a:r>
              <a:rPr lang="en-US" sz="3200" dirty="0">
                <a:solidFill>
                  <a:srgbClr val="FFFFFF"/>
                </a:solidFill>
              </a:rPr>
              <a:t>James 3: 1 states, “Not many should presume to be teachers…you will be judged more strictly…”</a:t>
            </a:r>
          </a:p>
          <a:p>
            <a:r>
              <a:rPr lang="en-US" sz="3200" dirty="0">
                <a:solidFill>
                  <a:srgbClr val="FFFFFF"/>
                </a:solidFill>
              </a:rPr>
              <a:t>Love and care for each other – guard and protect His Church</a:t>
            </a:r>
          </a:p>
        </p:txBody>
      </p:sp>
      <p:sp>
        <p:nvSpPr>
          <p:cNvPr id="24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yellow emoticon with a finger on his chin&#10;&#10;Description automatically generated">
            <a:extLst>
              <a:ext uri="{FF2B5EF4-FFF2-40B4-BE49-F238E27FC236}">
                <a16:creationId xmlns:a16="http://schemas.microsoft.com/office/drawing/2014/main" id="{5D0F56EB-9E06-BCE0-813F-E016D642CE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7"/>
          <a:srcRect r="21931" b="-2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39343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101</TotalTime>
  <Words>516</Words>
  <Application>Microsoft Macintosh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Century Gothic</vt:lpstr>
      <vt:lpstr>Courier New</vt:lpstr>
      <vt:lpstr>Wingdings 3</vt:lpstr>
      <vt:lpstr>Ion</vt:lpstr>
      <vt:lpstr>Stay awake!</vt:lpstr>
      <vt:lpstr>V1 Uproar ended – Paul and disciples returned to Greece – stayed 3 mos v4 Sopater; Aristarchus; Secundus; Gaius; Timothy; Tychicus; and Trophimus went before Paul &amp; Luke and waited at Troas v6 Paul &amp; Luke stayed in Philippi – celebrate the Feast of the Unleavened Bread (stayed 7 days) then went on to Troas</vt:lpstr>
      <vt:lpstr>PowerPoint Presentation</vt:lpstr>
      <vt:lpstr>PowerPoint Presentation</vt:lpstr>
      <vt:lpstr>Paul’s most intimate conversation (vv 18 – 35) “You know…”</vt:lpstr>
      <vt:lpstr>Paul’s final challenge to the Ephesian Leaders:</vt:lpstr>
      <vt:lpstr>You know…  I have done my best to take care of my own needs I showed you that hard work must help the weak – Jesus said, “it is better to give than to receive…”  He knelt down and wept with them and prayed together then he boarded the ship… </vt:lpstr>
      <vt:lpstr>Our “take away”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Stay awake!</dc:title>
  <dc:creator>JoAnn Smith</dc:creator>
  <cp:lastModifiedBy>JoAnn Smith</cp:lastModifiedBy>
  <cp:revision>1</cp:revision>
  <dcterms:created xsi:type="dcterms:W3CDTF">2024-02-22T22:42:01Z</dcterms:created>
  <dcterms:modified xsi:type="dcterms:W3CDTF">2024-02-23T00:23:54Z</dcterms:modified>
</cp:coreProperties>
</file>