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7463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8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7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0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1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8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4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2/29/24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7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2/29/24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833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DC5C7-9943-4C13-D65C-4EB2432E2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75" y="4602162"/>
            <a:ext cx="5525033" cy="172085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Cost of obedience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26190-DEEE-1351-0250-4BFC58C28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4801" y="4602163"/>
            <a:ext cx="4451347" cy="172085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Acts 21: 1 - 16</a:t>
            </a:r>
          </a:p>
        </p:txBody>
      </p:sp>
      <p:pic>
        <p:nvPicPr>
          <p:cNvPr id="4" name="Picture 3" descr="Low Angle View Of Clouds In Sky">
            <a:extLst>
              <a:ext uri="{FF2B5EF4-FFF2-40B4-BE49-F238E27FC236}">
                <a16:creationId xmlns:a16="http://schemas.microsoft.com/office/drawing/2014/main" id="{19B97DF0-AA3A-9531-851F-9ECD8AB783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183" b="27484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67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2B330-BFDA-98A7-8596-ECEB8401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92" y="347730"/>
            <a:ext cx="11153104" cy="615610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What are you willing to pay for something/someone extremely important to you?</a:t>
            </a:r>
          </a:p>
          <a:p>
            <a:pPr lvl="1"/>
            <a:r>
              <a:rPr lang="en-US" sz="3600" dirty="0">
                <a:latin typeface="Cambria" panose="02040503050406030204" pitchFamily="18" charset="0"/>
              </a:rPr>
              <a:t>		</a:t>
            </a:r>
            <a:r>
              <a:rPr lang="en-US" sz="3600" i="0" dirty="0">
                <a:latin typeface="Cambria" panose="02040503050406030204" pitchFamily="18" charset="0"/>
              </a:rPr>
              <a:t>*Pearl of great price – Matthew 13</a:t>
            </a:r>
          </a:p>
          <a:p>
            <a:pPr lvl="1"/>
            <a:r>
              <a:rPr lang="en-US" sz="3600" i="0" dirty="0">
                <a:latin typeface="Cambria" panose="02040503050406030204" pitchFamily="18" charset="0"/>
              </a:rPr>
              <a:t>		*You! I Corinthians 7: 23 “You were bought at a price…”</a:t>
            </a:r>
          </a:p>
          <a:p>
            <a:pPr lvl="1"/>
            <a:endParaRPr lang="en-US" sz="3600" i="0" dirty="0">
              <a:latin typeface="Cambria" panose="02040503050406030204" pitchFamily="18" charset="0"/>
            </a:endParaRPr>
          </a:p>
          <a:p>
            <a:pPr lvl="1"/>
            <a:r>
              <a:rPr lang="en-US" sz="3600" i="0" dirty="0">
                <a:latin typeface="Cambria" panose="02040503050406030204" pitchFamily="18" charset="0"/>
              </a:rPr>
              <a:t>What price have you – finish – pay and are now paying to live obedient to Jesus?</a:t>
            </a:r>
            <a:endParaRPr lang="en-US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9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1C0CAB-6A03-4C6A-9FAA-21984775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982E0B2-AA9C-441C-A08E-A9DF9CF12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CD1744-DF77-91C6-EAC6-D34B2B89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0" y="1079500"/>
            <a:ext cx="3884962" cy="2138400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obedience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AA4D1-CC49-343A-73D0-764B23BC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1" y="4113213"/>
            <a:ext cx="3884961" cy="1655762"/>
          </a:xfrm>
        </p:spPr>
        <p:txBody>
          <a:bodyPr vert="horz" lIns="0" tIns="0" rIns="0" bIns="0" rtlCol="0" anchor="t" anchorCtr="0">
            <a:normAutofit/>
          </a:bodyPr>
          <a:lstStyle/>
          <a:p>
            <a:pPr algn="ctr"/>
            <a:r>
              <a:rPr lang="en-US" sz="3200" i="0" dirty="0">
                <a:latin typeface="Cambria" panose="02040503050406030204" pitchFamily="18" charset="0"/>
              </a:rPr>
              <a:t>In your life - effects everything!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6828D311-B582-473B-A71A-00BAEFDDF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43748" y="443198"/>
            <a:ext cx="6660000" cy="576000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0000" h="5760000">
                <a:moveTo>
                  <a:pt x="6660000" y="5760000"/>
                </a:moveTo>
                <a:lnTo>
                  <a:pt x="0" y="576000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Domino dominoes on a table&#10;&#10;Description automatically generated">
            <a:extLst>
              <a:ext uri="{FF2B5EF4-FFF2-40B4-BE49-F238E27FC236}">
                <a16:creationId xmlns:a16="http://schemas.microsoft.com/office/drawing/2014/main" id="{E7D8C09D-E18A-5627-C516-1CE73F0AAF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0" r="192" b="8282"/>
          <a:stretch/>
        </p:blipFill>
        <p:spPr>
          <a:xfrm>
            <a:off x="257586" y="443197"/>
            <a:ext cx="6846159" cy="576000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8531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5">
            <a:extLst>
              <a:ext uri="{FF2B5EF4-FFF2-40B4-BE49-F238E27FC236}">
                <a16:creationId xmlns:a16="http://schemas.microsoft.com/office/drawing/2014/main" id="{950B4532-90B0-4F38-8B86-C84A0416E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443748" y="6203198"/>
            <a:ext cx="6660000" cy="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  <a:gd name="connsiteX0" fmla="*/ 6660000 w 6660000"/>
              <a:gd name="connsiteY0" fmla="*/ 0 h 0"/>
              <a:gd name="connsiteX1" fmla="*/ 0 w 66600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60000">
                <a:moveTo>
                  <a:pt x="6660000" y="0"/>
                </a:moveTo>
                <a:lnTo>
                  <a:pt x="0" y="0"/>
                </a:lnTo>
              </a:path>
            </a:pathLst>
          </a:custGeom>
          <a:solidFill>
            <a:schemeClr val="tx2">
              <a:alpha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5B28FD85-59C0-44FE-822A-75F0E9D2E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7103748" y="443198"/>
            <a:ext cx="0" cy="5760000"/>
          </a:xfrm>
          <a:custGeom>
            <a:avLst/>
            <a:gdLst>
              <a:gd name="connsiteX0" fmla="*/ 0 w 6660000"/>
              <a:gd name="connsiteY0" fmla="*/ 0 h 5760000"/>
              <a:gd name="connsiteX1" fmla="*/ 6660000 w 6660000"/>
              <a:gd name="connsiteY1" fmla="*/ 0 h 5760000"/>
              <a:gd name="connsiteX2" fmla="*/ 6660000 w 6660000"/>
              <a:gd name="connsiteY2" fmla="*/ 5760000 h 5760000"/>
              <a:gd name="connsiteX3" fmla="*/ 0 w 6660000"/>
              <a:gd name="connsiteY3" fmla="*/ 5760000 h 5760000"/>
              <a:gd name="connsiteX4" fmla="*/ 0 w 6660000"/>
              <a:gd name="connsiteY4" fmla="*/ 0 h 5760000"/>
              <a:gd name="connsiteX0" fmla="*/ 6660000 w 6751440"/>
              <a:gd name="connsiteY0" fmla="*/ 0 h 5760000"/>
              <a:gd name="connsiteX1" fmla="*/ 6660000 w 6751440"/>
              <a:gd name="connsiteY1" fmla="*/ 5760000 h 5760000"/>
              <a:gd name="connsiteX2" fmla="*/ 0 w 6751440"/>
              <a:gd name="connsiteY2" fmla="*/ 5760000 h 5760000"/>
              <a:gd name="connsiteX3" fmla="*/ 0 w 6751440"/>
              <a:gd name="connsiteY3" fmla="*/ 0 h 5760000"/>
              <a:gd name="connsiteX4" fmla="*/ 6751440 w 6751440"/>
              <a:gd name="connsiteY4" fmla="*/ 9144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4" fmla="*/ 5068690 w 6660000"/>
              <a:gd name="connsiteY4" fmla="*/ 224790 h 5760000"/>
              <a:gd name="connsiteX0" fmla="*/ 6660000 w 6660000"/>
              <a:gd name="connsiteY0" fmla="*/ 0 h 5760000"/>
              <a:gd name="connsiteX1" fmla="*/ 6660000 w 6660000"/>
              <a:gd name="connsiteY1" fmla="*/ 5760000 h 5760000"/>
              <a:gd name="connsiteX2" fmla="*/ 0 w 6660000"/>
              <a:gd name="connsiteY2" fmla="*/ 5760000 h 5760000"/>
              <a:gd name="connsiteX3" fmla="*/ 0 w 6660000"/>
              <a:gd name="connsiteY3" fmla="*/ 0 h 5760000"/>
              <a:gd name="connsiteX0" fmla="*/ 6660000 w 6660000"/>
              <a:gd name="connsiteY0" fmla="*/ 5760000 h 5760000"/>
              <a:gd name="connsiteX1" fmla="*/ 0 w 6660000"/>
              <a:gd name="connsiteY1" fmla="*/ 5760000 h 5760000"/>
              <a:gd name="connsiteX2" fmla="*/ 0 w 6660000"/>
              <a:gd name="connsiteY2" fmla="*/ 0 h 5760000"/>
              <a:gd name="connsiteX0" fmla="*/ 0 w 0"/>
              <a:gd name="connsiteY0" fmla="*/ 5760000 h 5760000"/>
              <a:gd name="connsiteX1" fmla="*/ 0 w 0"/>
              <a:gd name="connsiteY1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0000">
                <a:moveTo>
                  <a:pt x="0" y="5760000"/>
                </a:moveTo>
                <a:lnTo>
                  <a:pt x="0" y="0"/>
                </a:lnTo>
              </a:path>
            </a:pathLst>
          </a:custGeom>
          <a:solidFill>
            <a:schemeClr val="tx2">
              <a:alpha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AEB7F98-32EC-40D3-89EE-C84330231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702301E-052B-909A-993D-53DA6ACC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988" y="540033"/>
            <a:ext cx="3884962" cy="1331604"/>
          </a:xfrm>
        </p:spPr>
        <p:txBody>
          <a:bodyPr vert="horz" lIns="0" tIns="0" rIns="0" bIns="0" rtlCol="0" anchor="b" anchorCtr="0">
            <a:normAutofit/>
          </a:bodyPr>
          <a:lstStyle/>
          <a:p>
            <a:pPr algn="ctr"/>
            <a:r>
              <a:rPr lang="en-US" sz="2600" dirty="0"/>
              <a:t>Acts 20: 1 – 16  Paul on his way to Jerusalem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13469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D6533-906B-CF7B-F926-FB6F5D923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1971" y="2411670"/>
            <a:ext cx="4507605" cy="4195185"/>
          </a:xfrm>
        </p:spPr>
        <p:txBody>
          <a:bodyPr vert="horz" lIns="0" tIns="0" rIns="0" bIns="0" rtlCol="0" anchor="t" anchorCtr="0">
            <a:normAutofit lnSpcReduction="10000"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From Miletus to Kos to Rhodes to Patara to south of Cyprus…Paul stood on the ship’s deck … watching as they sailed pass Cyprus – a flood of memories and emotions must have hit Paul…</a:t>
            </a:r>
          </a:p>
        </p:txBody>
      </p:sp>
      <p:pic>
        <p:nvPicPr>
          <p:cNvPr id="9" name="Content Placeholder 8" descr="A map of the middle east&#10;&#10;Description automatically generated">
            <a:extLst>
              <a:ext uri="{FF2B5EF4-FFF2-40B4-BE49-F238E27FC236}">
                <a16:creationId xmlns:a16="http://schemas.microsoft.com/office/drawing/2014/main" id="{7B97AAFA-3235-13C9-3AC8-2AD450BCD4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759" r="4609"/>
          <a:stretch/>
        </p:blipFill>
        <p:spPr>
          <a:xfrm>
            <a:off x="4979987" y="540033"/>
            <a:ext cx="6671025" cy="577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7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534898-4080-B73A-12F5-7BE6E70CA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9" y="422844"/>
            <a:ext cx="10565237" cy="6239814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The home of Barnabas – 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Paul’s mentor and dear friend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The place of his 1</a:t>
            </a:r>
            <a:r>
              <a:rPr lang="en-US" sz="2800" i="0" baseline="30000" dirty="0">
                <a:latin typeface="Cambria" panose="02040503050406030204" pitchFamily="18" charset="0"/>
              </a:rPr>
              <a:t>st</a:t>
            </a:r>
            <a:r>
              <a:rPr lang="en-US" sz="2800" i="0" dirty="0">
                <a:latin typeface="Cambria" panose="02040503050406030204" pitchFamily="18" charset="0"/>
              </a:rPr>
              <a:t> missionary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journey…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Where Simon the magician was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blinded…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John Mark abandoned us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Causing Barnabas and Paul to separate</a:t>
            </a: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Was Barnabas still alive? Not sure…he died 61ad</a:t>
            </a:r>
          </a:p>
          <a:p>
            <a:pPr lvl="1"/>
            <a:endParaRPr lang="en-US" sz="2800" i="0" dirty="0">
              <a:latin typeface="Cambria" panose="02040503050406030204" pitchFamily="18" charset="0"/>
            </a:endParaRPr>
          </a:p>
          <a:p>
            <a:pPr lvl="1"/>
            <a:r>
              <a:rPr lang="en-US" sz="2800" i="0" dirty="0">
                <a:latin typeface="Cambria" panose="02040503050406030204" pitchFamily="18" charset="0"/>
              </a:rPr>
              <a:t>So much to remember…</a:t>
            </a:r>
          </a:p>
          <a:p>
            <a:pPr lvl="1"/>
            <a:endParaRPr lang="en-US" sz="2800" i="0" dirty="0">
              <a:latin typeface="Cambria" panose="02040503050406030204" pitchFamily="18" charset="0"/>
            </a:endParaRPr>
          </a:p>
          <a:p>
            <a:pPr lvl="1"/>
            <a:endParaRPr lang="en-US" sz="2800" i="0" dirty="0">
              <a:latin typeface="Cambria" panose="02040503050406030204" pitchFamily="18" charset="0"/>
            </a:endParaRPr>
          </a:p>
        </p:txBody>
      </p:sp>
      <p:pic>
        <p:nvPicPr>
          <p:cNvPr id="8" name="Picture 7" descr="A group of men talking&#10;&#10;Description automatically generated">
            <a:extLst>
              <a:ext uri="{FF2B5EF4-FFF2-40B4-BE49-F238E27FC236}">
                <a16:creationId xmlns:a16="http://schemas.microsoft.com/office/drawing/2014/main" id="{D8A371BB-15A8-49BB-78CA-AAE1626AAA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44" r="11015" b="35911"/>
          <a:stretch/>
        </p:blipFill>
        <p:spPr>
          <a:xfrm rot="329032">
            <a:off x="6722532" y="508715"/>
            <a:ext cx="4605867" cy="2108081"/>
          </a:xfrm>
          <a:prstGeom prst="rect">
            <a:avLst/>
          </a:prstGeom>
        </p:spPr>
      </p:pic>
      <p:pic>
        <p:nvPicPr>
          <p:cNvPr id="10" name="Picture 9" descr="A person with a blindfold&#10;&#10;Description automatically generated">
            <a:extLst>
              <a:ext uri="{FF2B5EF4-FFF2-40B4-BE49-F238E27FC236}">
                <a16:creationId xmlns:a16="http://schemas.microsoft.com/office/drawing/2014/main" id="{91514F5F-79A8-FFC3-C60B-32391A64A4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445"/>
          <a:stretch/>
        </p:blipFill>
        <p:spPr>
          <a:xfrm rot="813862">
            <a:off x="6753527" y="3045423"/>
            <a:ext cx="2128913" cy="1472817"/>
          </a:xfrm>
          <a:prstGeom prst="rect">
            <a:avLst/>
          </a:prstGeom>
        </p:spPr>
      </p:pic>
      <p:pic>
        <p:nvPicPr>
          <p:cNvPr id="12" name="Picture 11" descr="A group of people standing on a dock&#10;&#10;Description automatically generated">
            <a:extLst>
              <a:ext uri="{FF2B5EF4-FFF2-40B4-BE49-F238E27FC236}">
                <a16:creationId xmlns:a16="http://schemas.microsoft.com/office/drawing/2014/main" id="{DB3FA46A-C046-962B-8FC4-E5D859EEB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35981">
            <a:off x="8810771" y="4306429"/>
            <a:ext cx="2588683" cy="208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74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9F5FE0-EBCF-4A14-AF3D-1ADCD644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8" descr="A map of the middle east&#10;&#10;Description automatically generated">
            <a:extLst>
              <a:ext uri="{FF2B5EF4-FFF2-40B4-BE49-F238E27FC236}">
                <a16:creationId xmlns:a16="http://schemas.microsoft.com/office/drawing/2014/main" id="{4BCEA996-0B69-2CFC-372B-4510C4807E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59" r="4609"/>
          <a:stretch/>
        </p:blipFill>
        <p:spPr>
          <a:xfrm>
            <a:off x="334849" y="912018"/>
            <a:ext cx="5460644" cy="52440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D5E52-BDE8-8C01-85D1-3E2CE64BE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43944"/>
            <a:ext cx="5555012" cy="560230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V4-6 They landed in Tyre and stayed for 7 days with the believers of  Tyre</a:t>
            </a:r>
          </a:p>
          <a:p>
            <a:r>
              <a:rPr lang="en-US" sz="2800" dirty="0">
                <a:latin typeface="Cambria" panose="02040503050406030204" pitchFamily="18" charset="0"/>
              </a:rPr>
              <a:t>They begged Paul not to go to Jerusalem…what a scene…All the believers - men, women, and children went with Paul to the boat</a:t>
            </a:r>
          </a:p>
          <a:p>
            <a:r>
              <a:rPr lang="en-US" sz="2800" dirty="0">
                <a:latin typeface="Cambria" panose="02040503050406030204" pitchFamily="18" charset="0"/>
              </a:rPr>
              <a:t>Sailed to </a:t>
            </a:r>
            <a:r>
              <a:rPr lang="en-US" sz="2800" dirty="0" err="1">
                <a:latin typeface="Cambria" panose="02040503050406030204" pitchFamily="18" charset="0"/>
              </a:rPr>
              <a:t>Ptolemaes</a:t>
            </a:r>
            <a:r>
              <a:rPr lang="en-US" sz="2800" dirty="0">
                <a:latin typeface="Cambria" panose="02040503050406030204" pitchFamily="18" charset="0"/>
              </a:rPr>
              <a:t> then to Caesarea…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1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345A-8F38-C983-B253-27BC20BA8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469" y="341537"/>
            <a:ext cx="10026650" cy="655637"/>
          </a:xfrm>
        </p:spPr>
        <p:txBody>
          <a:bodyPr/>
          <a:lstStyle/>
          <a:p>
            <a:r>
              <a:rPr lang="en-US" dirty="0"/>
              <a:t>Caesarea then to Jerusalem…v7-16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EE8BA-47AA-AE89-86E4-A047B6CAF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91" y="997175"/>
            <a:ext cx="11204619" cy="541650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In Caesarea with Philip (one of the first 7 Deacons – Acts 6:5) and his 4 unmarried daughters who were prophets </a:t>
            </a:r>
          </a:p>
          <a:p>
            <a:r>
              <a:rPr lang="en-US" sz="2800" dirty="0">
                <a:latin typeface="Cambria" panose="02040503050406030204" pitchFamily="18" charset="0"/>
              </a:rPr>
              <a:t>We meet the prophet named Agabus, took Paul’s belt and tied his own feet and hands – saying Paul will be bound by the Jews and given to the Gentiles…not exactly what happened … but… they begged Paul not to go to Jerusalem</a:t>
            </a:r>
          </a:p>
          <a:p>
            <a:r>
              <a:rPr lang="en-US" sz="2800" dirty="0">
                <a:latin typeface="Cambria" panose="02040503050406030204" pitchFamily="18" charset="0"/>
              </a:rPr>
              <a:t>Paul responded, “Why are you weeping and breaking my heart? I am ready to be bound and to die for the Lord Jesus.”</a:t>
            </a:r>
          </a:p>
          <a:p>
            <a:r>
              <a:rPr lang="en-US" sz="2800" dirty="0">
                <a:latin typeface="Cambria" panose="02040503050406030204" pitchFamily="18" charset="0"/>
              </a:rPr>
              <a:t>Couldn’t change his mind, they said, “The Lord’s will be done…”</a:t>
            </a:r>
          </a:p>
        </p:txBody>
      </p:sp>
    </p:spTree>
    <p:extLst>
      <p:ext uri="{BB962C8B-B14F-4D97-AF65-F5344CB8AC3E}">
        <p14:creationId xmlns:p14="http://schemas.microsoft.com/office/powerpoint/2010/main" val="209497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B50ED-0909-C1DC-33D5-CA2219CB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59" y="850006"/>
            <a:ext cx="11011437" cy="5473521"/>
          </a:xfrm>
        </p:spPr>
        <p:txBody>
          <a:bodyPr>
            <a:normAutofit/>
          </a:bodyPr>
          <a:lstStyle/>
          <a:p>
            <a:endParaRPr lang="en-US" sz="3200" dirty="0">
              <a:latin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</a:endParaRPr>
          </a:p>
          <a:p>
            <a:r>
              <a:rPr lang="en-US" sz="3200" dirty="0">
                <a:latin typeface="Cambria" panose="02040503050406030204" pitchFamily="18" charset="0"/>
              </a:rPr>
              <a:t>A group of believers from Caesarea went with Paul to Jerusalem where the stayed with </a:t>
            </a:r>
            <a:r>
              <a:rPr lang="en-US" sz="3200" dirty="0" err="1">
                <a:latin typeface="Cambria" panose="02040503050406030204" pitchFamily="18" charset="0"/>
              </a:rPr>
              <a:t>Mnason</a:t>
            </a:r>
            <a:r>
              <a:rPr lang="en-US" sz="3200" dirty="0">
                <a:latin typeface="Cambria" panose="02040503050406030204" pitchFamily="18" charset="0"/>
              </a:rPr>
              <a:t> – a believer from Cyprus…</a:t>
            </a:r>
          </a:p>
          <a:p>
            <a:r>
              <a:rPr lang="en-US" sz="3200" dirty="0">
                <a:latin typeface="Cambria" panose="02040503050406030204" pitchFamily="18" charset="0"/>
              </a:rPr>
              <a:t>Jerusalem…</a:t>
            </a:r>
          </a:p>
        </p:txBody>
      </p:sp>
    </p:spTree>
    <p:extLst>
      <p:ext uri="{BB962C8B-B14F-4D97-AF65-F5344CB8AC3E}">
        <p14:creationId xmlns:p14="http://schemas.microsoft.com/office/powerpoint/2010/main" val="180343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012B8-47A3-9AD8-2FF9-F10982661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 rot="21061375">
            <a:off x="1138089" y="385944"/>
            <a:ext cx="5435673" cy="622847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ambria" panose="02040503050406030204" pitchFamily="18" charset="0"/>
              </a:rPr>
              <a:t>Reflections of your obedience…</a:t>
            </a:r>
          </a:p>
          <a:p>
            <a:endParaRPr lang="en-US" sz="3600" dirty="0">
              <a:latin typeface="Cambria" panose="02040503050406030204" pitchFamily="18" charset="0"/>
            </a:endParaRPr>
          </a:p>
          <a:p>
            <a:r>
              <a:rPr lang="en-US" sz="3600" dirty="0">
                <a:latin typeface="Cambria" panose="02040503050406030204" pitchFamily="18" charset="0"/>
              </a:rPr>
              <a:t>What has the Lord asked you to do? What legacy of obedience will you be leaving for others to “heard heard heard”???</a:t>
            </a:r>
          </a:p>
        </p:txBody>
      </p:sp>
      <p:pic>
        <p:nvPicPr>
          <p:cNvPr id="7" name="Content Placeholder 4" descr="A yellow emoticon with a finger on his chin&#10;&#10;Description automatically generated">
            <a:extLst>
              <a:ext uri="{FF2B5EF4-FFF2-40B4-BE49-F238E27FC236}">
                <a16:creationId xmlns:a16="http://schemas.microsoft.com/office/drawing/2014/main" id="{FEAB28D8-F4DB-AC59-EAB3-46DA8230D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1931" b="-2"/>
          <a:stretch/>
        </p:blipFill>
        <p:spPr>
          <a:xfrm rot="21185855">
            <a:off x="6658378" y="489397"/>
            <a:ext cx="4739425" cy="5306095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09935312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A9C80"/>
      </a:accent1>
      <a:accent2>
        <a:srgbClr val="BA827F"/>
      </a:accent2>
      <a:accent3>
        <a:srgbClr val="C594A6"/>
      </a:accent3>
      <a:accent4>
        <a:srgbClr val="BA7FAD"/>
      </a:accent4>
      <a:accent5>
        <a:srgbClr val="BC94C5"/>
      </a:accent5>
      <a:accent6>
        <a:srgbClr val="967FBA"/>
      </a:accent6>
      <a:hlink>
        <a:srgbClr val="5E85A8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402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 Light</vt:lpstr>
      <vt:lpstr>Cambria</vt:lpstr>
      <vt:lpstr>Rockwell Nova Light</vt:lpstr>
      <vt:lpstr>Wingdings</vt:lpstr>
      <vt:lpstr>LeafVTI</vt:lpstr>
      <vt:lpstr>Cost of obedience</vt:lpstr>
      <vt:lpstr>PowerPoint Presentation</vt:lpstr>
      <vt:lpstr>obedience</vt:lpstr>
      <vt:lpstr>Acts 20: 1 – 16  Paul on his way to Jerusalem</vt:lpstr>
      <vt:lpstr>PowerPoint Presentation</vt:lpstr>
      <vt:lpstr>PowerPoint Presentation</vt:lpstr>
      <vt:lpstr>Caesarea then to Jerusalem…v7-16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obedience</dc:title>
  <dc:creator>JoAnn Smith</dc:creator>
  <cp:lastModifiedBy>JoAnn Smith</cp:lastModifiedBy>
  <cp:revision>1</cp:revision>
  <dcterms:created xsi:type="dcterms:W3CDTF">2024-02-29T19:23:09Z</dcterms:created>
  <dcterms:modified xsi:type="dcterms:W3CDTF">2024-02-29T21:04:55Z</dcterms:modified>
</cp:coreProperties>
</file>