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574"/>
  </p:normalViewPr>
  <p:slideViewPr>
    <p:cSldViewPr snapToGrid="0">
      <p:cViewPr varScale="1">
        <p:scale>
          <a:sx n="99" d="100"/>
          <a:sy n="99" d="100"/>
        </p:scale>
        <p:origin x="52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a:t>3/16/24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a:t>3/16/24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a:t>3/16/24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a:t>3/16/24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a:t>3/16/24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a:t>3/16/24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a:t>3/16/24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a:t>3/16/24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a:t>3/16/24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a:t>3/16/24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a:t>3/16/24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a:t>3/16/24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a:t>3/16/24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a:t>3/16/24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a:t>3/16/24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a:t>3/16/24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a:t>3/16/24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a:t>3/16/24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E1DF5-8E62-93EC-BC94-8B24C88A82CD}"/>
              </a:ext>
            </a:extLst>
          </p:cNvPr>
          <p:cNvSpPr>
            <a:spLocks noGrp="1"/>
          </p:cNvSpPr>
          <p:nvPr>
            <p:ph type="ctrTitle"/>
          </p:nvPr>
        </p:nvSpPr>
        <p:spPr/>
        <p:txBody>
          <a:bodyPr/>
          <a:lstStyle/>
          <a:p>
            <a:pPr algn="ctr"/>
            <a:r>
              <a:rPr lang="en-US" dirty="0"/>
              <a:t>Take Courage</a:t>
            </a:r>
          </a:p>
        </p:txBody>
      </p:sp>
      <p:sp>
        <p:nvSpPr>
          <p:cNvPr id="3" name="Subtitle 2">
            <a:extLst>
              <a:ext uri="{FF2B5EF4-FFF2-40B4-BE49-F238E27FC236}">
                <a16:creationId xmlns:a16="http://schemas.microsoft.com/office/drawing/2014/main" id="{32BFF561-3D52-89A2-0BDA-AB7D65F38606}"/>
              </a:ext>
            </a:extLst>
          </p:cNvPr>
          <p:cNvSpPr>
            <a:spLocks noGrp="1"/>
          </p:cNvSpPr>
          <p:nvPr>
            <p:ph type="subTitle" idx="1"/>
          </p:nvPr>
        </p:nvSpPr>
        <p:spPr/>
        <p:txBody>
          <a:bodyPr>
            <a:normAutofit/>
          </a:bodyPr>
          <a:lstStyle/>
          <a:p>
            <a:pPr algn="ctr"/>
            <a:r>
              <a:rPr lang="en-US" sz="3200" dirty="0">
                <a:solidFill>
                  <a:schemeClr val="tx1"/>
                </a:solidFill>
              </a:rPr>
              <a:t>Acts 21: 17 – Acts 24: 27</a:t>
            </a:r>
          </a:p>
        </p:txBody>
      </p:sp>
    </p:spTree>
    <p:extLst>
      <p:ext uri="{BB962C8B-B14F-4D97-AF65-F5344CB8AC3E}">
        <p14:creationId xmlns:p14="http://schemas.microsoft.com/office/powerpoint/2010/main" val="20784166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CCF01-994B-A32A-6087-D6821866B33F}"/>
              </a:ext>
            </a:extLst>
          </p:cNvPr>
          <p:cNvSpPr>
            <a:spLocks noGrp="1"/>
          </p:cNvSpPr>
          <p:nvPr>
            <p:ph type="title"/>
          </p:nvPr>
        </p:nvSpPr>
        <p:spPr>
          <a:xfrm>
            <a:off x="645130" y="246655"/>
            <a:ext cx="9404723" cy="1247293"/>
          </a:xfrm>
        </p:spPr>
        <p:txBody>
          <a:bodyPr/>
          <a:lstStyle/>
          <a:p>
            <a:pPr algn="ctr"/>
            <a:r>
              <a:rPr lang="en-US" dirty="0"/>
              <a:t>Felix and his wife (Drusilla) Acts 24:22 - 27</a:t>
            </a:r>
          </a:p>
        </p:txBody>
      </p:sp>
      <p:sp>
        <p:nvSpPr>
          <p:cNvPr id="3" name="Content Placeholder 2">
            <a:extLst>
              <a:ext uri="{FF2B5EF4-FFF2-40B4-BE49-F238E27FC236}">
                <a16:creationId xmlns:a16="http://schemas.microsoft.com/office/drawing/2014/main" id="{ABA62661-E797-3CCE-77BA-B8124E38813B}"/>
              </a:ext>
            </a:extLst>
          </p:cNvPr>
          <p:cNvSpPr>
            <a:spLocks noGrp="1"/>
          </p:cNvSpPr>
          <p:nvPr>
            <p:ph idx="1"/>
          </p:nvPr>
        </p:nvSpPr>
        <p:spPr>
          <a:xfrm>
            <a:off x="463640" y="1790163"/>
            <a:ext cx="11191740" cy="4700789"/>
          </a:xfrm>
        </p:spPr>
        <p:txBody>
          <a:bodyPr>
            <a:normAutofit/>
          </a:bodyPr>
          <a:lstStyle/>
          <a:p>
            <a:r>
              <a:rPr lang="en-US" sz="2800" dirty="0"/>
              <a:t>Paul was “imprisoned” in Herod’s palace and given freedom for his friends to visit and take care of his needs</a:t>
            </a:r>
          </a:p>
          <a:p>
            <a:r>
              <a:rPr lang="en-US" sz="2800" dirty="0"/>
              <a:t>A few days later, Felix and Drucilla (Jewish) came to listen to Paul.</a:t>
            </a:r>
          </a:p>
          <a:p>
            <a:r>
              <a:rPr lang="en-US" sz="2800" dirty="0"/>
              <a:t>Paul talked about righteousness, self-control, and judgement</a:t>
            </a:r>
          </a:p>
          <a:p>
            <a:r>
              <a:rPr lang="en-US" sz="2800" dirty="0"/>
              <a:t>Felix as afraid and said, “Enough! I will send for you when it is convenient…” They spoke with him many times… however</a:t>
            </a:r>
          </a:p>
          <a:p>
            <a:r>
              <a:rPr lang="en-US" sz="2800" dirty="0"/>
              <a:t>2 years passed and Felix’s duties in Caesarea were over. Porcius Festus replaced him…Paul left in prison…</a:t>
            </a:r>
          </a:p>
        </p:txBody>
      </p:sp>
    </p:spTree>
    <p:extLst>
      <p:ext uri="{BB962C8B-B14F-4D97-AF65-F5344CB8AC3E}">
        <p14:creationId xmlns:p14="http://schemas.microsoft.com/office/powerpoint/2010/main" val="3609313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DF19BAF3-7E20-4B9D-B544-BABAEEA1FA7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4" name="Picture 13">
            <a:extLst>
              <a:ext uri="{FF2B5EF4-FFF2-40B4-BE49-F238E27FC236}">
                <a16:creationId xmlns:a16="http://schemas.microsoft.com/office/drawing/2014/main" id="{950648F4-ABCD-4DF0-8641-76CFB235472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a:extLst>
              <a:ext uri="{FF2B5EF4-FFF2-40B4-BE49-F238E27FC236}">
                <a16:creationId xmlns:a16="http://schemas.microsoft.com/office/drawing/2014/main" id="{989BE678-777B-482A-A616-FEDC47B162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18" name="Picture 17">
            <a:extLst>
              <a:ext uri="{FF2B5EF4-FFF2-40B4-BE49-F238E27FC236}">
                <a16:creationId xmlns:a16="http://schemas.microsoft.com/office/drawing/2014/main" id="{CF1EB4BD-9C7E-4AA3-9681-C7EB0DA6250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20" name="Picture 19">
            <a:extLst>
              <a:ext uri="{FF2B5EF4-FFF2-40B4-BE49-F238E27FC236}">
                <a16:creationId xmlns:a16="http://schemas.microsoft.com/office/drawing/2014/main" id="{94AAE3AA-3759-4D28-B0EF-575F25A514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22" name="Rectangle 21">
            <a:extLst>
              <a:ext uri="{FF2B5EF4-FFF2-40B4-BE49-F238E27FC236}">
                <a16:creationId xmlns:a16="http://schemas.microsoft.com/office/drawing/2014/main" id="{D28BE0C3-2102-4820-B88B-A448B1840D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 name="Title 3">
            <a:extLst>
              <a:ext uri="{FF2B5EF4-FFF2-40B4-BE49-F238E27FC236}">
                <a16:creationId xmlns:a16="http://schemas.microsoft.com/office/drawing/2014/main" id="{A2C8F69A-FF02-EF34-A170-7A6B21FEE887}"/>
              </a:ext>
            </a:extLst>
          </p:cNvPr>
          <p:cNvSpPr>
            <a:spLocks noGrp="1"/>
          </p:cNvSpPr>
          <p:nvPr>
            <p:ph type="title"/>
          </p:nvPr>
        </p:nvSpPr>
        <p:spPr>
          <a:xfrm>
            <a:off x="6742108" y="629266"/>
            <a:ext cx="3307744" cy="1641986"/>
          </a:xfrm>
        </p:spPr>
        <p:txBody>
          <a:bodyPr vert="horz" lIns="91440" tIns="45720" rIns="91440" bIns="45720" rtlCol="0" anchor="t">
            <a:normAutofit/>
          </a:bodyPr>
          <a:lstStyle/>
          <a:p>
            <a:r>
              <a:rPr lang="en-US" dirty="0"/>
              <a:t>What do we see…</a:t>
            </a:r>
          </a:p>
        </p:txBody>
      </p:sp>
      <p:pic>
        <p:nvPicPr>
          <p:cNvPr id="7" name="Content Placeholder 4" descr="A yellow emoticon with a finger on his chin&#10;&#10;Description automatically generated">
            <a:extLst>
              <a:ext uri="{FF2B5EF4-FFF2-40B4-BE49-F238E27FC236}">
                <a16:creationId xmlns:a16="http://schemas.microsoft.com/office/drawing/2014/main" id="{87195EB9-6C71-6BFA-2858-F61AC285E675}"/>
              </a:ext>
            </a:extLst>
          </p:cNvPr>
          <p:cNvPicPr>
            <a:picLocks noGrp="1" noChangeAspect="1"/>
          </p:cNvPicPr>
          <p:nvPr>
            <p:ph sz="half" idx="1"/>
          </p:nvPr>
        </p:nvPicPr>
        <p:blipFill rotWithShape="1">
          <a:blip r:embed="rId7"/>
          <a:srcRect r="4139" b="-1"/>
          <a:stretch/>
        </p:blipFill>
        <p:spPr>
          <a:xfrm rot="21600000">
            <a:off x="-2" y="10"/>
            <a:ext cx="6094407" cy="6857990"/>
          </a:xfrm>
          <a:prstGeom prst="rect">
            <a:avLst/>
          </a:prstGeom>
        </p:spPr>
      </p:pic>
      <p:sp>
        <p:nvSpPr>
          <p:cNvPr id="6" name="Content Placeholder 5">
            <a:extLst>
              <a:ext uri="{FF2B5EF4-FFF2-40B4-BE49-F238E27FC236}">
                <a16:creationId xmlns:a16="http://schemas.microsoft.com/office/drawing/2014/main" id="{0B734335-9B45-9A8B-B4A6-A40B6B015EBC}"/>
              </a:ext>
            </a:extLst>
          </p:cNvPr>
          <p:cNvSpPr>
            <a:spLocks noGrp="1"/>
          </p:cNvSpPr>
          <p:nvPr>
            <p:ph sz="half" idx="2"/>
          </p:nvPr>
        </p:nvSpPr>
        <p:spPr>
          <a:xfrm>
            <a:off x="6742108" y="2438400"/>
            <a:ext cx="4964788" cy="3809999"/>
          </a:xfrm>
        </p:spPr>
        <p:txBody>
          <a:bodyPr vert="horz" lIns="91440" tIns="45720" rIns="91440" bIns="45720" rtlCol="0">
            <a:normAutofit/>
          </a:bodyPr>
          <a:lstStyle/>
          <a:p>
            <a:r>
              <a:rPr lang="en-US" sz="3200" dirty="0"/>
              <a:t>Christian life is never perfect!</a:t>
            </a:r>
          </a:p>
          <a:p>
            <a:r>
              <a:rPr lang="en-US" sz="3200" dirty="0"/>
              <a:t>Will have positive &amp; negative experiences</a:t>
            </a:r>
          </a:p>
          <a:p>
            <a:r>
              <a:rPr lang="en-US" sz="3200" dirty="0"/>
              <a:t>Acts 23: 11 Jesus still says, “Take courage! I am with you!”</a:t>
            </a:r>
          </a:p>
        </p:txBody>
      </p:sp>
    </p:spTree>
    <p:extLst>
      <p:ext uri="{BB962C8B-B14F-4D97-AF65-F5344CB8AC3E}">
        <p14:creationId xmlns:p14="http://schemas.microsoft.com/office/powerpoint/2010/main" val="3725286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4FF4E-6768-AD8F-9E80-994BDC4B6B15}"/>
              </a:ext>
            </a:extLst>
          </p:cNvPr>
          <p:cNvSpPr>
            <a:spLocks noGrp="1"/>
          </p:cNvSpPr>
          <p:nvPr>
            <p:ph type="title"/>
          </p:nvPr>
        </p:nvSpPr>
        <p:spPr>
          <a:xfrm>
            <a:off x="645130" y="285293"/>
            <a:ext cx="9404723" cy="848048"/>
          </a:xfrm>
        </p:spPr>
        <p:txBody>
          <a:bodyPr/>
          <a:lstStyle/>
          <a:p>
            <a:r>
              <a:rPr lang="en-US" dirty="0"/>
              <a:t>The Story… a long one!</a:t>
            </a:r>
          </a:p>
        </p:txBody>
      </p:sp>
      <p:sp>
        <p:nvSpPr>
          <p:cNvPr id="3" name="Content Placeholder 2">
            <a:extLst>
              <a:ext uri="{FF2B5EF4-FFF2-40B4-BE49-F238E27FC236}">
                <a16:creationId xmlns:a16="http://schemas.microsoft.com/office/drawing/2014/main" id="{34535365-8F82-B872-6873-2BCA2FDC7C26}"/>
              </a:ext>
            </a:extLst>
          </p:cNvPr>
          <p:cNvSpPr>
            <a:spLocks noGrp="1"/>
          </p:cNvSpPr>
          <p:nvPr>
            <p:ph idx="1"/>
          </p:nvPr>
        </p:nvSpPr>
        <p:spPr>
          <a:xfrm>
            <a:off x="553792" y="1223493"/>
            <a:ext cx="10972800" cy="5349213"/>
          </a:xfrm>
        </p:spPr>
        <p:txBody>
          <a:bodyPr>
            <a:normAutofit/>
          </a:bodyPr>
          <a:lstStyle/>
          <a:p>
            <a:r>
              <a:rPr lang="en-US" sz="2800" dirty="0"/>
              <a:t>Acts 21: 17 – 30	Paul in Jerusalem, meets with James (the half brother of Jesus/John’s brother was martyred earlier) and the other elders.</a:t>
            </a:r>
          </a:p>
          <a:p>
            <a:r>
              <a:rPr lang="en-US" sz="2800" dirty="0"/>
              <a:t>Rumors against him, he is encouraged to do the purification ritual with four other Christian Jewish brothers</a:t>
            </a:r>
          </a:p>
          <a:p>
            <a:r>
              <a:rPr lang="en-US" sz="2800" dirty="0"/>
              <a:t>7 days later (completion of the ritual), Paul is back in the Temple, Jews from Asia see him and tells the priests that Paul has brought Greeks into the Temple and defiled the Temple.</a:t>
            </a:r>
          </a:p>
          <a:p>
            <a:r>
              <a:rPr lang="en-US" sz="2800" dirty="0"/>
              <a:t>V30 The whole city was in an uproar and came running from all directions, pulled Paul out of the Temple and were fiercely beating Paul…</a:t>
            </a:r>
          </a:p>
        </p:txBody>
      </p:sp>
    </p:spTree>
    <p:extLst>
      <p:ext uri="{BB962C8B-B14F-4D97-AF65-F5344CB8AC3E}">
        <p14:creationId xmlns:p14="http://schemas.microsoft.com/office/powerpoint/2010/main" val="1613442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F05E0-A93B-C131-B841-61DC9250CE67}"/>
              </a:ext>
            </a:extLst>
          </p:cNvPr>
          <p:cNvSpPr>
            <a:spLocks noGrp="1"/>
          </p:cNvSpPr>
          <p:nvPr>
            <p:ph type="title"/>
          </p:nvPr>
        </p:nvSpPr>
        <p:spPr>
          <a:xfrm>
            <a:off x="180304" y="259535"/>
            <a:ext cx="10212947" cy="680623"/>
          </a:xfrm>
        </p:spPr>
        <p:txBody>
          <a:bodyPr/>
          <a:lstStyle/>
          <a:p>
            <a:r>
              <a:rPr lang="en-US" sz="3400" dirty="0"/>
              <a:t>The Arrest and Imprisonment Acts 21: 31 – 22: 30</a:t>
            </a:r>
          </a:p>
        </p:txBody>
      </p:sp>
      <p:sp>
        <p:nvSpPr>
          <p:cNvPr id="3" name="Content Placeholder 2">
            <a:extLst>
              <a:ext uri="{FF2B5EF4-FFF2-40B4-BE49-F238E27FC236}">
                <a16:creationId xmlns:a16="http://schemas.microsoft.com/office/drawing/2014/main" id="{497CB88E-EBE2-C757-103F-54FBEAE6D09F}"/>
              </a:ext>
            </a:extLst>
          </p:cNvPr>
          <p:cNvSpPr>
            <a:spLocks noGrp="1"/>
          </p:cNvSpPr>
          <p:nvPr>
            <p:ph idx="1"/>
          </p:nvPr>
        </p:nvSpPr>
        <p:spPr>
          <a:xfrm>
            <a:off x="309094" y="1159100"/>
            <a:ext cx="11487954" cy="5331852"/>
          </a:xfrm>
        </p:spPr>
        <p:txBody>
          <a:bodyPr>
            <a:normAutofit/>
          </a:bodyPr>
          <a:lstStyle/>
          <a:p>
            <a:r>
              <a:rPr lang="en-US" sz="2800" dirty="0"/>
              <a:t>We meet Claudius Lysias – Roman Commander</a:t>
            </a:r>
          </a:p>
          <a:p>
            <a:r>
              <a:rPr lang="en-US" sz="2800" dirty="0"/>
              <a:t>Stops the crowd from killing Paul and arrests Paul</a:t>
            </a:r>
          </a:p>
          <a:p>
            <a:r>
              <a:rPr lang="en-US" sz="2800" dirty="0"/>
              <a:t>The crowd was screaming, “Get rid of him!”</a:t>
            </a:r>
          </a:p>
          <a:p>
            <a:r>
              <a:rPr lang="en-US" sz="2800" dirty="0"/>
              <a:t>V37 Claudius lets Paul address the people from the top of the steps. He speaks to them in Hebrew…the crowd becomes quiet.</a:t>
            </a:r>
          </a:p>
          <a:p>
            <a:r>
              <a:rPr lang="en-US" sz="2800" dirty="0"/>
              <a:t>Acts 22:  I am a Jew, born in Tarsus, raised here in Jerusalem with Gamaliel as my teacher. You can verify that I killed Christians – both men and women. Until one day on my way to Damascus…I heard a voice say, “Saul, Saul! Why do you persecute Me?...I am Jesus of Nazareth…”</a:t>
            </a:r>
          </a:p>
        </p:txBody>
      </p:sp>
    </p:spTree>
    <p:extLst>
      <p:ext uri="{BB962C8B-B14F-4D97-AF65-F5344CB8AC3E}">
        <p14:creationId xmlns:p14="http://schemas.microsoft.com/office/powerpoint/2010/main" val="422566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3C5018-5CE2-BBCB-28B1-EAAB1EAEA9D2}"/>
              </a:ext>
            </a:extLst>
          </p:cNvPr>
          <p:cNvSpPr>
            <a:spLocks noGrp="1"/>
          </p:cNvSpPr>
          <p:nvPr>
            <p:ph idx="1"/>
          </p:nvPr>
        </p:nvSpPr>
        <p:spPr>
          <a:xfrm>
            <a:off x="566670" y="540913"/>
            <a:ext cx="11204620" cy="6104585"/>
          </a:xfrm>
        </p:spPr>
        <p:txBody>
          <a:bodyPr>
            <a:normAutofit lnSpcReduction="10000"/>
          </a:bodyPr>
          <a:lstStyle/>
          <a:p>
            <a:r>
              <a:rPr lang="en-US" sz="2800" dirty="0"/>
              <a:t>I was blinded and led by hand to Damascus where Ananias – a devout and well respected Jew prayed and I was healed. He prophesied saying, “The God of our ancestors has chosen you (Paul)…get up and be baptized and wash your sins away, calling upon His name.”</a:t>
            </a:r>
          </a:p>
          <a:p>
            <a:endParaRPr lang="en-US" sz="2800" dirty="0"/>
          </a:p>
          <a:p>
            <a:r>
              <a:rPr lang="en-US" sz="2800" dirty="0"/>
              <a:t>V21 “The Lord sent me to the Gentiles” </a:t>
            </a:r>
          </a:p>
          <a:p>
            <a:endParaRPr lang="en-US" sz="2800" dirty="0"/>
          </a:p>
          <a:p>
            <a:r>
              <a:rPr lang="en-US" sz="2800" dirty="0"/>
              <a:t>V22 The crowd again shouted, “Get rid of him, he does not deserve to live!”</a:t>
            </a:r>
          </a:p>
          <a:p>
            <a:endParaRPr lang="en-US" sz="2800" dirty="0"/>
          </a:p>
          <a:p>
            <a:r>
              <a:rPr lang="en-US" sz="2800" dirty="0"/>
              <a:t>The Commander ordered the soldiers take him into the barracks to flog Paul.</a:t>
            </a:r>
          </a:p>
        </p:txBody>
      </p:sp>
    </p:spTree>
    <p:extLst>
      <p:ext uri="{BB962C8B-B14F-4D97-AF65-F5344CB8AC3E}">
        <p14:creationId xmlns:p14="http://schemas.microsoft.com/office/powerpoint/2010/main" val="1444001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D3123-7443-087B-5791-6FF1E0CB8F4E}"/>
              </a:ext>
            </a:extLst>
          </p:cNvPr>
          <p:cNvSpPr>
            <a:spLocks noGrp="1"/>
          </p:cNvSpPr>
          <p:nvPr>
            <p:ph type="title"/>
          </p:nvPr>
        </p:nvSpPr>
        <p:spPr>
          <a:xfrm>
            <a:off x="646111" y="452718"/>
            <a:ext cx="9404723" cy="719259"/>
          </a:xfrm>
        </p:spPr>
        <p:txBody>
          <a:bodyPr/>
          <a:lstStyle/>
          <a:p>
            <a:r>
              <a:rPr lang="en-US" dirty="0"/>
              <a:t>I am a Roman Citizen…</a:t>
            </a:r>
          </a:p>
        </p:txBody>
      </p:sp>
      <p:sp>
        <p:nvSpPr>
          <p:cNvPr id="3" name="Content Placeholder 2">
            <a:extLst>
              <a:ext uri="{FF2B5EF4-FFF2-40B4-BE49-F238E27FC236}">
                <a16:creationId xmlns:a16="http://schemas.microsoft.com/office/drawing/2014/main" id="{D45C7282-CB69-406F-C492-460BA2A32DE5}"/>
              </a:ext>
            </a:extLst>
          </p:cNvPr>
          <p:cNvSpPr>
            <a:spLocks noGrp="1"/>
          </p:cNvSpPr>
          <p:nvPr>
            <p:ph idx="1"/>
          </p:nvPr>
        </p:nvSpPr>
        <p:spPr>
          <a:xfrm>
            <a:off x="596721" y="1625075"/>
            <a:ext cx="10998557" cy="4780207"/>
          </a:xfrm>
        </p:spPr>
        <p:txBody>
          <a:bodyPr>
            <a:normAutofit/>
          </a:bodyPr>
          <a:lstStyle/>
          <a:p>
            <a:r>
              <a:rPr lang="en-US" sz="2800" dirty="0"/>
              <a:t>As the soldiers were getting ready to flog Paul, he asked, “Is it legal to flog a Roman citizen before a trial and proven guilty?”</a:t>
            </a:r>
          </a:p>
          <a:p>
            <a:endParaRPr lang="en-US" sz="2800" dirty="0"/>
          </a:p>
          <a:p>
            <a:r>
              <a:rPr lang="en-US" sz="2800" dirty="0"/>
              <a:t>Commander, “I paid a very high price for my citizenship… how are you a Roman citizen?”</a:t>
            </a:r>
          </a:p>
          <a:p>
            <a:endParaRPr lang="en-US" sz="2800" dirty="0"/>
          </a:p>
          <a:p>
            <a:r>
              <a:rPr lang="en-US" sz="2800" dirty="0"/>
              <a:t>Paul, “I was born a Roman citizen.” </a:t>
            </a:r>
          </a:p>
        </p:txBody>
      </p:sp>
    </p:spTree>
    <p:extLst>
      <p:ext uri="{BB962C8B-B14F-4D97-AF65-F5344CB8AC3E}">
        <p14:creationId xmlns:p14="http://schemas.microsoft.com/office/powerpoint/2010/main" val="828256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1CE95-316C-348B-411B-5D5D09662C6B}"/>
              </a:ext>
            </a:extLst>
          </p:cNvPr>
          <p:cNvSpPr>
            <a:spLocks noGrp="1"/>
          </p:cNvSpPr>
          <p:nvPr>
            <p:ph type="title"/>
          </p:nvPr>
        </p:nvSpPr>
        <p:spPr>
          <a:xfrm>
            <a:off x="321973" y="272414"/>
            <a:ext cx="9870530" cy="976837"/>
          </a:xfrm>
        </p:spPr>
        <p:txBody>
          <a:bodyPr/>
          <a:lstStyle/>
          <a:p>
            <a:r>
              <a:rPr lang="en-US" dirty="0"/>
              <a:t>Why are the Jews so angry with Paul?</a:t>
            </a:r>
          </a:p>
        </p:txBody>
      </p:sp>
      <p:sp>
        <p:nvSpPr>
          <p:cNvPr id="3" name="Content Placeholder 2">
            <a:extLst>
              <a:ext uri="{FF2B5EF4-FFF2-40B4-BE49-F238E27FC236}">
                <a16:creationId xmlns:a16="http://schemas.microsoft.com/office/drawing/2014/main" id="{A47CB72F-63BB-EAFB-E566-51A72B37BCDB}"/>
              </a:ext>
            </a:extLst>
          </p:cNvPr>
          <p:cNvSpPr>
            <a:spLocks noGrp="1"/>
          </p:cNvSpPr>
          <p:nvPr>
            <p:ph idx="1"/>
          </p:nvPr>
        </p:nvSpPr>
        <p:spPr>
          <a:xfrm>
            <a:off x="321973" y="1586438"/>
            <a:ext cx="11359164" cy="4999148"/>
          </a:xfrm>
        </p:spPr>
        <p:txBody>
          <a:bodyPr>
            <a:normAutofit/>
          </a:bodyPr>
          <a:lstStyle/>
          <a:p>
            <a:r>
              <a:rPr lang="en-US" sz="2800" dirty="0"/>
              <a:t>Acts 23: 1 – 11 Claudius calls a meeting with the Sanhedrin and Paul</a:t>
            </a:r>
          </a:p>
          <a:p>
            <a:r>
              <a:rPr lang="en-US" sz="2800" dirty="0"/>
              <a:t>Paul states he is a Pharisee and believes the argument is the belief in the resurrection is the problem…</a:t>
            </a:r>
          </a:p>
          <a:p>
            <a:r>
              <a:rPr lang="en-US" sz="2800" dirty="0"/>
              <a:t>The Sanhedrin erupted arguing – Pharisees saying Paul is right and not guilty; Sadducees saying there is no such thing as a resurrection and Paul is guilty!</a:t>
            </a:r>
          </a:p>
          <a:p>
            <a:r>
              <a:rPr lang="en-US" sz="2800" dirty="0"/>
              <a:t>The argument became violent and the Commander ordered Paul to be taken to the barracks.</a:t>
            </a:r>
          </a:p>
        </p:txBody>
      </p:sp>
    </p:spTree>
    <p:extLst>
      <p:ext uri="{BB962C8B-B14F-4D97-AF65-F5344CB8AC3E}">
        <p14:creationId xmlns:p14="http://schemas.microsoft.com/office/powerpoint/2010/main" val="218132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B56C4-7C5D-3A35-5392-47EA52250D57}"/>
              </a:ext>
            </a:extLst>
          </p:cNvPr>
          <p:cNvSpPr>
            <a:spLocks noGrp="1"/>
          </p:cNvSpPr>
          <p:nvPr>
            <p:ph type="title"/>
          </p:nvPr>
        </p:nvSpPr>
        <p:spPr>
          <a:xfrm>
            <a:off x="646111" y="452718"/>
            <a:ext cx="9404723" cy="873806"/>
          </a:xfrm>
        </p:spPr>
        <p:txBody>
          <a:bodyPr/>
          <a:lstStyle/>
          <a:p>
            <a:r>
              <a:rPr lang="en-US" dirty="0"/>
              <a:t>Jesus stood before Paul…23:11</a:t>
            </a:r>
          </a:p>
        </p:txBody>
      </p:sp>
      <p:sp>
        <p:nvSpPr>
          <p:cNvPr id="3" name="Content Placeholder 2">
            <a:extLst>
              <a:ext uri="{FF2B5EF4-FFF2-40B4-BE49-F238E27FC236}">
                <a16:creationId xmlns:a16="http://schemas.microsoft.com/office/drawing/2014/main" id="{5C4CCA78-2506-58D5-6347-9147526FFD32}"/>
              </a:ext>
            </a:extLst>
          </p:cNvPr>
          <p:cNvSpPr>
            <a:spLocks noGrp="1"/>
          </p:cNvSpPr>
          <p:nvPr>
            <p:ph idx="1"/>
          </p:nvPr>
        </p:nvSpPr>
        <p:spPr/>
        <p:txBody>
          <a:bodyPr>
            <a:normAutofit/>
          </a:bodyPr>
          <a:lstStyle/>
          <a:p>
            <a:pPr marL="0" indent="0" algn="ctr">
              <a:buNone/>
            </a:pPr>
            <a:r>
              <a:rPr lang="en-US" sz="4800" dirty="0"/>
              <a:t>“Take courage! As you have testified of Me in Jerusalem, so you must also testify of Me in Rome.”</a:t>
            </a:r>
          </a:p>
        </p:txBody>
      </p:sp>
    </p:spTree>
    <p:extLst>
      <p:ext uri="{BB962C8B-B14F-4D97-AF65-F5344CB8AC3E}">
        <p14:creationId xmlns:p14="http://schemas.microsoft.com/office/powerpoint/2010/main" val="3294701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AB043-1E24-DF6E-36C5-3A3076CC079F}"/>
              </a:ext>
            </a:extLst>
          </p:cNvPr>
          <p:cNvSpPr>
            <a:spLocks noGrp="1"/>
          </p:cNvSpPr>
          <p:nvPr>
            <p:ph type="title"/>
          </p:nvPr>
        </p:nvSpPr>
        <p:spPr>
          <a:xfrm>
            <a:off x="645130" y="208019"/>
            <a:ext cx="9657969" cy="899564"/>
          </a:xfrm>
        </p:spPr>
        <p:txBody>
          <a:bodyPr/>
          <a:lstStyle/>
          <a:p>
            <a:pPr algn="ctr"/>
            <a:r>
              <a:rPr lang="en-US" sz="3600" dirty="0"/>
              <a:t>The Plot to Kill Paul – Acts 23: 12 -23…</a:t>
            </a:r>
            <a:br>
              <a:rPr lang="en-US" sz="3600" dirty="0"/>
            </a:br>
            <a:r>
              <a:rPr lang="en-US" sz="3600" dirty="0"/>
              <a:t>But God!</a:t>
            </a:r>
          </a:p>
        </p:txBody>
      </p:sp>
      <p:sp>
        <p:nvSpPr>
          <p:cNvPr id="3" name="Content Placeholder 2">
            <a:extLst>
              <a:ext uri="{FF2B5EF4-FFF2-40B4-BE49-F238E27FC236}">
                <a16:creationId xmlns:a16="http://schemas.microsoft.com/office/drawing/2014/main" id="{9E0773F4-B679-AF3C-8031-92D603F300D2}"/>
              </a:ext>
            </a:extLst>
          </p:cNvPr>
          <p:cNvSpPr>
            <a:spLocks noGrp="1"/>
          </p:cNvSpPr>
          <p:nvPr>
            <p:ph idx="1"/>
          </p:nvPr>
        </p:nvSpPr>
        <p:spPr>
          <a:xfrm>
            <a:off x="373487" y="1689469"/>
            <a:ext cx="11346288" cy="4960512"/>
          </a:xfrm>
        </p:spPr>
        <p:txBody>
          <a:bodyPr>
            <a:normAutofit/>
          </a:bodyPr>
          <a:lstStyle/>
          <a:p>
            <a:r>
              <a:rPr lang="en-US" sz="3200" dirty="0"/>
              <a:t>40 Jews meet with the Sanhedrin</a:t>
            </a:r>
          </a:p>
          <a:p>
            <a:r>
              <a:rPr lang="en-US" sz="3200" dirty="0"/>
              <a:t>The vowed to not eat until they have killed Paul</a:t>
            </a:r>
          </a:p>
          <a:p>
            <a:r>
              <a:rPr lang="en-US" sz="3200" dirty="0"/>
              <a:t>Agreed with the Sanhedrin to call a meeting and as Paul is brought to the meeting these 40 men will kill him</a:t>
            </a:r>
          </a:p>
          <a:p>
            <a:r>
              <a:rPr lang="en-US" sz="3200" dirty="0"/>
              <a:t>PROBLEM: Paul’s sister’s son (nephew around 12 yrs old) was working in the Temple…heard and told Paul.</a:t>
            </a:r>
          </a:p>
          <a:p>
            <a:r>
              <a:rPr lang="en-US" sz="3200" dirty="0"/>
              <a:t>Paul sent him to Claudius, Claudius decided to send Paul to Caesarea </a:t>
            </a:r>
          </a:p>
        </p:txBody>
      </p:sp>
    </p:spTree>
    <p:extLst>
      <p:ext uri="{BB962C8B-B14F-4D97-AF65-F5344CB8AC3E}">
        <p14:creationId xmlns:p14="http://schemas.microsoft.com/office/powerpoint/2010/main" val="974514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5AB85-90DF-423F-AE10-23385C360E7A}"/>
              </a:ext>
            </a:extLst>
          </p:cNvPr>
          <p:cNvSpPr>
            <a:spLocks noGrp="1"/>
          </p:cNvSpPr>
          <p:nvPr>
            <p:ph type="title"/>
          </p:nvPr>
        </p:nvSpPr>
        <p:spPr>
          <a:xfrm>
            <a:off x="646111" y="452718"/>
            <a:ext cx="9404723" cy="783654"/>
          </a:xfrm>
        </p:spPr>
        <p:txBody>
          <a:bodyPr/>
          <a:lstStyle/>
          <a:p>
            <a:pPr algn="ctr"/>
            <a:r>
              <a:rPr lang="en-US" sz="3200" dirty="0"/>
              <a:t>On to Caesarea – Acts 23: 23 – Acts 24: 27</a:t>
            </a:r>
            <a:endParaRPr lang="en-US" dirty="0"/>
          </a:p>
        </p:txBody>
      </p:sp>
      <p:sp>
        <p:nvSpPr>
          <p:cNvPr id="3" name="Content Placeholder 2">
            <a:extLst>
              <a:ext uri="{FF2B5EF4-FFF2-40B4-BE49-F238E27FC236}">
                <a16:creationId xmlns:a16="http://schemas.microsoft.com/office/drawing/2014/main" id="{1B42D798-8E05-4B3C-9AB1-394747F1B27C}"/>
              </a:ext>
            </a:extLst>
          </p:cNvPr>
          <p:cNvSpPr>
            <a:spLocks noGrp="1"/>
          </p:cNvSpPr>
          <p:nvPr>
            <p:ph idx="1"/>
          </p:nvPr>
        </p:nvSpPr>
        <p:spPr>
          <a:xfrm>
            <a:off x="515155" y="1493949"/>
            <a:ext cx="11153103" cy="5009881"/>
          </a:xfrm>
        </p:spPr>
        <p:txBody>
          <a:bodyPr>
            <a:normAutofit/>
          </a:bodyPr>
          <a:lstStyle/>
          <a:p>
            <a:r>
              <a:rPr lang="en-US" sz="2800" dirty="0"/>
              <a:t>200 soldiers; 70 horsemen; horses for Paul; and 200 foot soldiers at 9 pm took Paul from Jerusalem to Caesarea!</a:t>
            </a:r>
          </a:p>
          <a:p>
            <a:r>
              <a:rPr lang="en-US" sz="2800" dirty="0"/>
              <a:t>Commander Claudius Lysia wrote a letter to the Roman Governor Felix in Caesarea</a:t>
            </a:r>
          </a:p>
          <a:p>
            <a:r>
              <a:rPr lang="en-US" sz="2800" dirty="0"/>
              <a:t>Felix agrees to “hear” this case, 5 days later Ananias (the High Priest who judged Jesus) and some Sanhedrin elders came to meet with Felix and Paul</a:t>
            </a:r>
          </a:p>
          <a:p>
            <a:r>
              <a:rPr lang="en-US" sz="2800" dirty="0"/>
              <a:t>The Sanhedrin and Paul present their cases – Felix was well acquainted with The Way and adjourned the meeting saying when Claudius arrives, they will decide together…</a:t>
            </a:r>
          </a:p>
        </p:txBody>
      </p:sp>
    </p:spTree>
    <p:extLst>
      <p:ext uri="{BB962C8B-B14F-4D97-AF65-F5344CB8AC3E}">
        <p14:creationId xmlns:p14="http://schemas.microsoft.com/office/powerpoint/2010/main" val="7451831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77</TotalTime>
  <Words>890</Words>
  <Application>Microsoft Macintosh PowerPoint</Application>
  <PresentationFormat>Widescreen</PresentationFormat>
  <Paragraphs>54</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Century Gothic</vt:lpstr>
      <vt:lpstr>Wingdings 3</vt:lpstr>
      <vt:lpstr>Ion</vt:lpstr>
      <vt:lpstr>Take Courage</vt:lpstr>
      <vt:lpstr>The Story… a long one!</vt:lpstr>
      <vt:lpstr>The Arrest and Imprisonment Acts 21: 31 – 22: 30</vt:lpstr>
      <vt:lpstr>PowerPoint Presentation</vt:lpstr>
      <vt:lpstr>I am a Roman Citizen…</vt:lpstr>
      <vt:lpstr>Why are the Jews so angry with Paul?</vt:lpstr>
      <vt:lpstr>Jesus stood before Paul…23:11</vt:lpstr>
      <vt:lpstr>The Plot to Kill Paul – Acts 23: 12 -23… But God!</vt:lpstr>
      <vt:lpstr>On to Caesarea – Acts 23: 23 – Acts 24: 27</vt:lpstr>
      <vt:lpstr>Felix and his wife (Drusilla) Acts 24:22 - 27</vt:lpstr>
      <vt:lpstr>What do we see…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Take Courage</dc:title>
  <dc:creator>JoAnn Smith</dc:creator>
  <cp:lastModifiedBy>JoAnn Smith</cp:lastModifiedBy>
  <cp:revision>1</cp:revision>
  <dcterms:created xsi:type="dcterms:W3CDTF">2024-03-16T16:46:08Z</dcterms:created>
  <dcterms:modified xsi:type="dcterms:W3CDTF">2024-03-16T18:03:14Z</dcterms:modified>
</cp:coreProperties>
</file>