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46"/>
  </p:normalViewPr>
  <p:slideViewPr>
    <p:cSldViewPr snapToGrid="0">
      <p:cViewPr varScale="1">
        <p:scale>
          <a:sx n="94" d="100"/>
          <a:sy n="94"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4/5/24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4/5/24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4/5/24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4/5/24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4/5/24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4/5/24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4/5/24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4/5/24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a:pPr/>
              <a:t>4/5/24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a:pPr/>
              <a:t>4/5/24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58816-3D48-D5EB-3808-AC2F98B27035}"/>
              </a:ext>
            </a:extLst>
          </p:cNvPr>
          <p:cNvSpPr>
            <a:spLocks noGrp="1"/>
          </p:cNvSpPr>
          <p:nvPr>
            <p:ph type="ctrTitle"/>
          </p:nvPr>
        </p:nvSpPr>
        <p:spPr>
          <a:xfrm>
            <a:off x="1751012" y="3883741"/>
            <a:ext cx="8676222" cy="1335959"/>
          </a:xfrm>
        </p:spPr>
        <p:txBody>
          <a:bodyPr>
            <a:normAutofit/>
          </a:bodyPr>
          <a:lstStyle/>
          <a:p>
            <a:r>
              <a:rPr lang="en-US" dirty="0"/>
              <a:t>Paul’s final days in Judea</a:t>
            </a:r>
          </a:p>
        </p:txBody>
      </p:sp>
      <p:sp>
        <p:nvSpPr>
          <p:cNvPr id="3" name="Subtitle 2">
            <a:extLst>
              <a:ext uri="{FF2B5EF4-FFF2-40B4-BE49-F238E27FC236}">
                <a16:creationId xmlns:a16="http://schemas.microsoft.com/office/drawing/2014/main" id="{C58BAF7F-C26A-E3C1-6CBA-299BEF5BBB69}"/>
              </a:ext>
            </a:extLst>
          </p:cNvPr>
          <p:cNvSpPr>
            <a:spLocks noGrp="1"/>
          </p:cNvSpPr>
          <p:nvPr>
            <p:ph type="subTitle" idx="1"/>
          </p:nvPr>
        </p:nvSpPr>
        <p:spPr>
          <a:xfrm>
            <a:off x="1751012" y="5295900"/>
            <a:ext cx="8676222" cy="682113"/>
          </a:xfrm>
        </p:spPr>
        <p:txBody>
          <a:bodyPr>
            <a:normAutofit/>
          </a:bodyPr>
          <a:lstStyle/>
          <a:p>
            <a:r>
              <a:rPr lang="en-US" dirty="0"/>
              <a:t>Acts 25 - 26</a:t>
            </a:r>
          </a:p>
        </p:txBody>
      </p:sp>
      <p:sp>
        <p:nvSpPr>
          <p:cNvPr id="9" name="Rounded Rectangle 7">
            <a:extLst>
              <a:ext uri="{FF2B5EF4-FFF2-40B4-BE49-F238E27FC236}">
                <a16:creationId xmlns:a16="http://schemas.microsoft.com/office/drawing/2014/main" id="{1C07A023-7F4A-48D1-9369-C19AAA8AD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8361" y="824487"/>
            <a:ext cx="7195278" cy="2983054"/>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D9F50FB-7CCB-8D97-98F9-B55720159529}"/>
              </a:ext>
            </a:extLst>
          </p:cNvPr>
          <p:cNvPicPr>
            <a:picLocks noChangeAspect="1"/>
          </p:cNvPicPr>
          <p:nvPr/>
        </p:nvPicPr>
        <p:blipFill rotWithShape="1">
          <a:blip r:embed="rId3"/>
          <a:srcRect t="18507" b="21913"/>
          <a:stretch/>
        </p:blipFill>
        <p:spPr>
          <a:xfrm>
            <a:off x="2692401" y="1032933"/>
            <a:ext cx="6874932" cy="2607734"/>
          </a:xfrm>
          <a:prstGeom prst="rect">
            <a:avLst/>
          </a:prstGeom>
        </p:spPr>
      </p:pic>
    </p:spTree>
    <p:extLst>
      <p:ext uri="{BB962C8B-B14F-4D97-AF65-F5344CB8AC3E}">
        <p14:creationId xmlns:p14="http://schemas.microsoft.com/office/powerpoint/2010/main" val="2234439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90C802A-C4D9-8C3C-12AF-5C1FBF0E5F7A}"/>
              </a:ext>
            </a:extLst>
          </p:cNvPr>
          <p:cNvSpPr>
            <a:spLocks noGrp="1"/>
          </p:cNvSpPr>
          <p:nvPr>
            <p:ph idx="1"/>
          </p:nvPr>
        </p:nvSpPr>
        <p:spPr>
          <a:xfrm>
            <a:off x="643192" y="477672"/>
            <a:ext cx="3643674" cy="5923128"/>
          </a:xfrm>
        </p:spPr>
        <p:txBody>
          <a:bodyPr anchor="t">
            <a:normAutofit/>
          </a:bodyPr>
          <a:lstStyle/>
          <a:p>
            <a:r>
              <a:rPr lang="en-US" sz="3200" dirty="0"/>
              <a:t>Self a Christian!?!</a:t>
            </a:r>
          </a:p>
          <a:p>
            <a:endParaRPr lang="en-US" sz="3200" dirty="0"/>
          </a:p>
          <a:p>
            <a:r>
              <a:rPr lang="en-US" sz="3200" dirty="0"/>
              <a:t>You have a personal testimony</a:t>
            </a:r>
          </a:p>
          <a:p>
            <a:endParaRPr lang="en-US" sz="3200" dirty="0"/>
          </a:p>
          <a:p>
            <a:r>
              <a:rPr lang="en-US" sz="3200" dirty="0"/>
              <a:t>Share the reality and Hope of Jesus in you</a:t>
            </a:r>
          </a:p>
        </p:txBody>
      </p:sp>
      <p:pic>
        <p:nvPicPr>
          <p:cNvPr id="4" name="Content Placeholder 3">
            <a:extLst>
              <a:ext uri="{FF2B5EF4-FFF2-40B4-BE49-F238E27FC236}">
                <a16:creationId xmlns:a16="http://schemas.microsoft.com/office/drawing/2014/main" id="{775C8716-9EE0-E1BA-F548-3B479F15AEB2}"/>
              </a:ext>
            </a:extLst>
          </p:cNvPr>
          <p:cNvPicPr>
            <a:picLocks noChangeAspect="1"/>
          </p:cNvPicPr>
          <p:nvPr/>
        </p:nvPicPr>
        <p:blipFill rotWithShape="1">
          <a:blip r:embed="rId3"/>
          <a:srcRect r="26192" b="1"/>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5" name="TextBox 4">
            <a:extLst>
              <a:ext uri="{FF2B5EF4-FFF2-40B4-BE49-F238E27FC236}">
                <a16:creationId xmlns:a16="http://schemas.microsoft.com/office/drawing/2014/main" id="{43DE11A3-86D5-7CBD-737E-DA6021B0AD97}"/>
              </a:ext>
            </a:extLst>
          </p:cNvPr>
          <p:cNvSpPr txBox="1"/>
          <p:nvPr/>
        </p:nvSpPr>
        <p:spPr>
          <a:xfrm>
            <a:off x="7683690" y="6045958"/>
            <a:ext cx="4039737" cy="523220"/>
          </a:xfrm>
          <a:prstGeom prst="rect">
            <a:avLst/>
          </a:prstGeom>
          <a:noFill/>
        </p:spPr>
        <p:txBody>
          <a:bodyPr wrap="square" rtlCol="0">
            <a:spAutoFit/>
          </a:bodyPr>
          <a:lstStyle/>
          <a:p>
            <a:pPr algn="ctr"/>
            <a:r>
              <a:rPr lang="en-US" sz="2800" dirty="0"/>
              <a:t>Colossians 1: 27</a:t>
            </a:r>
          </a:p>
        </p:txBody>
      </p:sp>
    </p:spTree>
    <p:extLst>
      <p:ext uri="{BB962C8B-B14F-4D97-AF65-F5344CB8AC3E}">
        <p14:creationId xmlns:p14="http://schemas.microsoft.com/office/powerpoint/2010/main" val="394773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Content Placeholder 3" descr="A map of the middle ages&#10;&#10;Description automatically generated">
            <a:extLst>
              <a:ext uri="{FF2B5EF4-FFF2-40B4-BE49-F238E27FC236}">
                <a16:creationId xmlns:a16="http://schemas.microsoft.com/office/drawing/2014/main" id="{0076E162-2750-6FD6-9036-64A2D1E065C5}"/>
              </a:ext>
            </a:extLst>
          </p:cNvPr>
          <p:cNvPicPr>
            <a:picLocks noGrp="1" noChangeAspect="1"/>
          </p:cNvPicPr>
          <p:nvPr>
            <p:ph idx="1"/>
          </p:nvPr>
        </p:nvPicPr>
        <p:blipFill rotWithShape="1">
          <a:blip r:embed="rId3"/>
          <a:srcRect t="11473" b="5501"/>
          <a:stretch/>
        </p:blipFill>
        <p:spPr>
          <a:xfrm>
            <a:off x="20" y="10"/>
            <a:ext cx="12191980" cy="6857990"/>
          </a:xfrm>
          <a:prstGeom prst="rect">
            <a:avLst/>
          </a:prstGeom>
        </p:spPr>
      </p:pic>
    </p:spTree>
    <p:extLst>
      <p:ext uri="{BB962C8B-B14F-4D97-AF65-F5344CB8AC3E}">
        <p14:creationId xmlns:p14="http://schemas.microsoft.com/office/powerpoint/2010/main" val="1988264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FFAC14-0E0C-1EBE-DB01-9E40BA159909}"/>
              </a:ext>
            </a:extLst>
          </p:cNvPr>
          <p:cNvPicPr>
            <a:picLocks noChangeAspect="1"/>
          </p:cNvPicPr>
          <p:nvPr/>
        </p:nvPicPr>
        <p:blipFill rotWithShape="1">
          <a:blip r:embed="rId3"/>
          <a:srcRect l="26289" r="8952"/>
          <a:stretch/>
        </p:blipFill>
        <p:spPr>
          <a:xfrm>
            <a:off x="257591" y="186267"/>
            <a:ext cx="3479523" cy="6468534"/>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52FC2F43-528A-B0C6-B2FD-D7E3E89B1075}"/>
              </a:ext>
            </a:extLst>
          </p:cNvPr>
          <p:cNvSpPr>
            <a:spLocks noGrp="1"/>
          </p:cNvSpPr>
          <p:nvPr>
            <p:ph idx="1"/>
          </p:nvPr>
        </p:nvSpPr>
        <p:spPr>
          <a:xfrm>
            <a:off x="3894666" y="186267"/>
            <a:ext cx="8039743" cy="6468533"/>
          </a:xfrm>
        </p:spPr>
        <p:txBody>
          <a:bodyPr anchor="t">
            <a:normAutofit/>
          </a:bodyPr>
          <a:lstStyle/>
          <a:p>
            <a:pPr marL="0" indent="0" algn="ctr">
              <a:buNone/>
            </a:pPr>
            <a:r>
              <a:rPr lang="en-US" sz="3200" b="1" dirty="0"/>
              <a:t>Acts 25    </a:t>
            </a:r>
            <a:r>
              <a:rPr lang="en-US" sz="2800" dirty="0"/>
              <a:t>Festus replaces Felix</a:t>
            </a:r>
          </a:p>
          <a:p>
            <a:r>
              <a:rPr lang="en-US" sz="2800" dirty="0"/>
              <a:t>On his way to Caesarea, he stops in Jerusalem to find out ‘what’s up’ between the High Priests and Paul. He invites them to come to Caesarea</a:t>
            </a:r>
          </a:p>
          <a:p>
            <a:r>
              <a:rPr lang="en-US" sz="2800" dirty="0"/>
              <a:t>V7 They had serious charges against Paul but gave no evidence</a:t>
            </a:r>
          </a:p>
          <a:p>
            <a:r>
              <a:rPr lang="en-US" sz="2800" dirty="0"/>
              <a:t>Paul says he has not broken any Jewish laws, no temple laws nor Roman laws broken</a:t>
            </a:r>
          </a:p>
          <a:p>
            <a:r>
              <a:rPr lang="en-US" sz="2800" dirty="0"/>
              <a:t>Festus asks if Paul would be willing to be tried in Jerusalem</a:t>
            </a:r>
          </a:p>
          <a:p>
            <a:r>
              <a:rPr lang="en-US" sz="2800" dirty="0"/>
              <a:t>Paul says “No! I appeal to Caesar!”</a:t>
            </a:r>
          </a:p>
          <a:p>
            <a:r>
              <a:rPr lang="en-US" sz="2800" dirty="0"/>
              <a:t>V12 Festus, “…to Caesar you will go!”</a:t>
            </a:r>
          </a:p>
          <a:p>
            <a:endParaRPr lang="en-US" sz="2800" dirty="0"/>
          </a:p>
          <a:p>
            <a:endParaRPr lang="en-US" sz="2800" dirty="0"/>
          </a:p>
        </p:txBody>
      </p:sp>
    </p:spTree>
    <p:extLst>
      <p:ext uri="{BB962C8B-B14F-4D97-AF65-F5344CB8AC3E}">
        <p14:creationId xmlns:p14="http://schemas.microsoft.com/office/powerpoint/2010/main" val="220877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0" name="Content Placeholder 7">
            <a:extLst>
              <a:ext uri="{FF2B5EF4-FFF2-40B4-BE49-F238E27FC236}">
                <a16:creationId xmlns:a16="http://schemas.microsoft.com/office/drawing/2014/main" id="{DDEB7AD4-C442-7DFF-644B-D6CE7D51F8E8}"/>
              </a:ext>
            </a:extLst>
          </p:cNvPr>
          <p:cNvSpPr>
            <a:spLocks noGrp="1"/>
          </p:cNvSpPr>
          <p:nvPr>
            <p:ph idx="1"/>
          </p:nvPr>
        </p:nvSpPr>
        <p:spPr>
          <a:xfrm>
            <a:off x="177421" y="641444"/>
            <a:ext cx="7792872" cy="5895833"/>
          </a:xfrm>
        </p:spPr>
        <p:txBody>
          <a:bodyPr anchor="t">
            <a:normAutofit lnSpcReduction="10000"/>
          </a:bodyPr>
          <a:lstStyle/>
          <a:p>
            <a:pPr marL="0" indent="0" algn="ctr">
              <a:buNone/>
            </a:pPr>
            <a:r>
              <a:rPr lang="en-US" sz="3200" dirty="0"/>
              <a:t> King Agrippa &amp; Bernice visit Festus</a:t>
            </a:r>
          </a:p>
          <a:p>
            <a:pPr marL="0" indent="0" algn="ctr">
              <a:buNone/>
            </a:pPr>
            <a:endParaRPr lang="en-US" sz="3200" dirty="0"/>
          </a:p>
          <a:p>
            <a:r>
              <a:rPr lang="en-US" sz="2800" dirty="0"/>
              <a:t>Festus wanted Agrippa’s Opinion. Agrippa is excited to listen to Paul.</a:t>
            </a:r>
          </a:p>
          <a:p>
            <a:pPr marL="0" indent="0">
              <a:buNone/>
            </a:pPr>
            <a:endParaRPr lang="en-US" sz="2800" dirty="0"/>
          </a:p>
          <a:p>
            <a:r>
              <a:rPr lang="en-US" sz="2800" dirty="0"/>
              <a:t>Agrippa enters in arrogance</a:t>
            </a:r>
          </a:p>
          <a:p>
            <a:pPr marL="0" indent="0">
              <a:buNone/>
            </a:pPr>
            <a:endParaRPr lang="en-US" sz="2800" dirty="0"/>
          </a:p>
          <a:p>
            <a:r>
              <a:rPr lang="en-US" sz="2800" dirty="0"/>
              <a:t>Festus is frustrated because the Jewish leaders want Paul dead, Festus finds Paul (a Roman citizen) innocent, Paul appealed to Caesar – what can Festus write to Caesar?</a:t>
            </a:r>
          </a:p>
          <a:p>
            <a:endParaRPr lang="en-US" sz="2800" dirty="0"/>
          </a:p>
          <a:p>
            <a:endParaRPr lang="en-US" sz="2800" dirty="0"/>
          </a:p>
        </p:txBody>
      </p:sp>
      <p:pic>
        <p:nvPicPr>
          <p:cNvPr id="4" name="Content Placeholder 3" descr="A person in a green robe addressing a group of people&#10;&#10;Description automatically generated">
            <a:extLst>
              <a:ext uri="{FF2B5EF4-FFF2-40B4-BE49-F238E27FC236}">
                <a16:creationId xmlns:a16="http://schemas.microsoft.com/office/drawing/2014/main" id="{096661AB-212F-1E3E-ABCF-2A71A2C68F4F}"/>
              </a:ext>
            </a:extLst>
          </p:cNvPr>
          <p:cNvPicPr>
            <a:picLocks noChangeAspect="1"/>
          </p:cNvPicPr>
          <p:nvPr/>
        </p:nvPicPr>
        <p:blipFill>
          <a:blip r:embed="rId3"/>
          <a:stretch>
            <a:fillRect/>
          </a:stretch>
        </p:blipFill>
        <p:spPr>
          <a:xfrm>
            <a:off x="8243247" y="641445"/>
            <a:ext cx="3304379" cy="569111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24868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B95CB1-B464-177D-A193-58AA5490E42E}"/>
              </a:ext>
            </a:extLst>
          </p:cNvPr>
          <p:cNvSpPr>
            <a:spLocks noGrp="1"/>
          </p:cNvSpPr>
          <p:nvPr>
            <p:ph idx="1"/>
          </p:nvPr>
        </p:nvSpPr>
        <p:spPr>
          <a:xfrm>
            <a:off x="518615" y="232013"/>
            <a:ext cx="11313994" cy="6441742"/>
          </a:xfrm>
        </p:spPr>
        <p:txBody>
          <a:bodyPr anchor="t">
            <a:normAutofit lnSpcReduction="10000"/>
          </a:bodyPr>
          <a:lstStyle/>
          <a:p>
            <a:r>
              <a:rPr lang="en-US" sz="2800" b="1" dirty="0"/>
              <a:t>Acts 26 – Paul’s Testimony</a:t>
            </a:r>
          </a:p>
          <a:p>
            <a:pPr marL="0" indent="0">
              <a:buNone/>
            </a:pPr>
            <a:endParaRPr lang="en-US" sz="2800" b="1" dirty="0"/>
          </a:p>
          <a:p>
            <a:r>
              <a:rPr lang="en-US" sz="2800" dirty="0"/>
              <a:t>“I am fortunate to speak to you Agrippa because you know our Jewish customs and controversies. I beg you to listen to me patiently…”</a:t>
            </a:r>
          </a:p>
          <a:p>
            <a:r>
              <a:rPr lang="en-US" sz="2800" dirty="0"/>
              <a:t>Paul unloads his testimony: Member of the strictest Jewish group – the Pharisees, was against Christians, sought to imprison or kill them until I met Jesus on my way to Damascus. I am on trial because of my Jewishness! </a:t>
            </a:r>
          </a:p>
          <a:p>
            <a:r>
              <a:rPr lang="en-US" sz="2800" dirty="0"/>
              <a:t>I am a firm believer in God’s promises to the 12 tribes…it is that HOPE – the fulfilling of His promises, that I am on trial!</a:t>
            </a:r>
          </a:p>
          <a:p>
            <a:r>
              <a:rPr lang="en-US" sz="2800" dirty="0"/>
              <a:t>V8 Why should any of you find it incredible that God raises the dead?</a:t>
            </a:r>
          </a:p>
          <a:p>
            <a:endParaRPr lang="en-US" sz="2800" dirty="0"/>
          </a:p>
          <a:p>
            <a:endParaRPr lang="en-US" sz="2800" b="1" dirty="0"/>
          </a:p>
        </p:txBody>
      </p:sp>
    </p:spTree>
    <p:extLst>
      <p:ext uri="{BB962C8B-B14F-4D97-AF65-F5344CB8AC3E}">
        <p14:creationId xmlns:p14="http://schemas.microsoft.com/office/powerpoint/2010/main" val="1159494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9D6708-A15B-DC8F-59DB-4B3DE73B729C}"/>
              </a:ext>
            </a:extLst>
          </p:cNvPr>
          <p:cNvSpPr>
            <a:spLocks noGrp="1"/>
          </p:cNvSpPr>
          <p:nvPr>
            <p:ph idx="1"/>
          </p:nvPr>
        </p:nvSpPr>
        <p:spPr>
          <a:xfrm>
            <a:off x="504966" y="532263"/>
            <a:ext cx="11150221" cy="6155140"/>
          </a:xfrm>
        </p:spPr>
        <p:txBody>
          <a:bodyPr anchor="t">
            <a:normAutofit/>
          </a:bodyPr>
          <a:lstStyle/>
          <a:p>
            <a:r>
              <a:rPr lang="en-US" sz="2800" dirty="0"/>
              <a:t>V10 …”I met Jesus and He said He would rescue me from my own people and send me to the Gentiles so they could receive forgiveness of sins and a place among those who are sanctified by faith in Jesus.”</a:t>
            </a:r>
          </a:p>
          <a:p>
            <a:r>
              <a:rPr lang="en-US" sz="2800" dirty="0"/>
              <a:t>V22 I am saying what Moses and the prophets have said, ‘the Messiah will suffer and, as the first to rise from the dead, would bring the message of light to His own and to the Gentiles.”</a:t>
            </a:r>
          </a:p>
          <a:p>
            <a:pPr marL="0" indent="0">
              <a:buNone/>
            </a:pPr>
            <a:endParaRPr lang="en-US" sz="2800" dirty="0"/>
          </a:p>
          <a:p>
            <a:r>
              <a:rPr lang="en-US" sz="2800" dirty="0"/>
              <a:t>V24 Festus couldn’t take any more and said, “Paul, your intelligence has made you crazy/insane!”</a:t>
            </a:r>
          </a:p>
          <a:p>
            <a:r>
              <a:rPr lang="en-US" sz="2800" dirty="0"/>
              <a:t>V25 Paul responds, ”I am not insane, Herod knows and these things have not escaped his notice…”</a:t>
            </a:r>
          </a:p>
        </p:txBody>
      </p:sp>
    </p:spTree>
    <p:extLst>
      <p:ext uri="{BB962C8B-B14F-4D97-AF65-F5344CB8AC3E}">
        <p14:creationId xmlns:p14="http://schemas.microsoft.com/office/powerpoint/2010/main" val="79474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0BDBEF-DC0C-F2EC-5090-01B535C735E5}"/>
              </a:ext>
            </a:extLst>
          </p:cNvPr>
          <p:cNvSpPr>
            <a:spLocks noGrp="1"/>
          </p:cNvSpPr>
          <p:nvPr>
            <p:ph idx="1"/>
          </p:nvPr>
        </p:nvSpPr>
        <p:spPr>
          <a:xfrm>
            <a:off x="627796" y="518615"/>
            <a:ext cx="11054687" cy="5786651"/>
          </a:xfrm>
        </p:spPr>
        <p:txBody>
          <a:bodyPr anchor="t">
            <a:normAutofit/>
          </a:bodyPr>
          <a:lstStyle/>
          <a:p>
            <a:r>
              <a:rPr lang="en-US" sz="2800" dirty="0"/>
              <a:t>V28 (A sad verse) Agrippa stated, “Do you think that in such a short time you can persuade me to be a Christian?”</a:t>
            </a:r>
          </a:p>
          <a:p>
            <a:endParaRPr lang="en-US" sz="2800" dirty="0"/>
          </a:p>
          <a:p>
            <a:r>
              <a:rPr lang="en-US" sz="2800" dirty="0"/>
              <a:t>V29 Paul says, “I pray to God that not only you Agrippa, but all who are listening to me now would become what I am” … a Christian</a:t>
            </a:r>
          </a:p>
          <a:p>
            <a:r>
              <a:rPr lang="en-US" sz="2800" dirty="0"/>
              <a:t>V30 Festus, Agrippa, Bernice and listening council stood and left</a:t>
            </a:r>
          </a:p>
          <a:p>
            <a:r>
              <a:rPr lang="en-US" sz="2800" dirty="0"/>
              <a:t>They said to each other – Paul is innocent, not deserve death or prison!</a:t>
            </a:r>
          </a:p>
          <a:p>
            <a:r>
              <a:rPr lang="en-US" sz="2800" dirty="0"/>
              <a:t>Agrippa stated, “Paul could have been freed now…if he did not appeal to Caesar…”</a:t>
            </a:r>
          </a:p>
        </p:txBody>
      </p:sp>
    </p:spTree>
    <p:extLst>
      <p:ext uri="{BB962C8B-B14F-4D97-AF65-F5344CB8AC3E}">
        <p14:creationId xmlns:p14="http://schemas.microsoft.com/office/powerpoint/2010/main" val="60802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30F8-DF08-966E-A384-B3C8EB444A97}"/>
              </a:ext>
            </a:extLst>
          </p:cNvPr>
          <p:cNvSpPr>
            <a:spLocks noGrp="1"/>
          </p:cNvSpPr>
          <p:nvPr>
            <p:ph type="title"/>
          </p:nvPr>
        </p:nvSpPr>
        <p:spPr>
          <a:xfrm>
            <a:off x="486770" y="1501254"/>
            <a:ext cx="11218460" cy="4067032"/>
          </a:xfrm>
        </p:spPr>
        <p:txBody>
          <a:bodyPr anchor="t">
            <a:normAutofit/>
          </a:bodyPr>
          <a:lstStyle/>
          <a:p>
            <a:r>
              <a:rPr lang="en-US" b="1" u="sng" dirty="0"/>
              <a:t>Why did Paul appeal to Caesar</a:t>
            </a:r>
            <a:r>
              <a:rPr lang="en-US" dirty="0"/>
              <a:t>:</a:t>
            </a:r>
            <a:br>
              <a:rPr lang="en-US" dirty="0"/>
            </a:br>
            <a:br>
              <a:rPr lang="en-US" dirty="0"/>
            </a:br>
            <a:r>
              <a:rPr lang="en-US" dirty="0"/>
              <a:t>1) Jesus said He would be with Paul in Rome (23:11)</a:t>
            </a:r>
            <a:br>
              <a:rPr lang="en-US" dirty="0"/>
            </a:br>
            <a:br>
              <a:rPr lang="en-US" dirty="0"/>
            </a:br>
            <a:r>
              <a:rPr lang="en-US" dirty="0"/>
              <a:t>2) Paul knew the Jews were planning to kill him if he returned to Jerusalem</a:t>
            </a:r>
          </a:p>
        </p:txBody>
      </p:sp>
    </p:spTree>
    <p:extLst>
      <p:ext uri="{BB962C8B-B14F-4D97-AF65-F5344CB8AC3E}">
        <p14:creationId xmlns:p14="http://schemas.microsoft.com/office/powerpoint/2010/main" val="3757218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C239-5F10-7982-7DF3-044E96A5AF1A}"/>
              </a:ext>
            </a:extLst>
          </p:cNvPr>
          <p:cNvSpPr>
            <a:spLocks noGrp="1"/>
          </p:cNvSpPr>
          <p:nvPr>
            <p:ph type="title"/>
          </p:nvPr>
        </p:nvSpPr>
        <p:spPr>
          <a:xfrm>
            <a:off x="4303643" y="254758"/>
            <a:ext cx="6743767" cy="1069075"/>
          </a:xfrm>
        </p:spPr>
        <p:txBody>
          <a:bodyPr>
            <a:normAutofit/>
          </a:bodyPr>
          <a:lstStyle/>
          <a:p>
            <a:r>
              <a:rPr lang="en-US" b="1" dirty="0"/>
              <a:t>Taking a look</a:t>
            </a:r>
            <a:r>
              <a:rPr lang="en-US" dirty="0"/>
              <a:t>…</a:t>
            </a:r>
          </a:p>
        </p:txBody>
      </p:sp>
      <p:pic>
        <p:nvPicPr>
          <p:cNvPr id="4" name="Content Placeholder 4" descr="A yellow emoticon with a finger on his chin&#10;&#10;Description automatically generated">
            <a:extLst>
              <a:ext uri="{FF2B5EF4-FFF2-40B4-BE49-F238E27FC236}">
                <a16:creationId xmlns:a16="http://schemas.microsoft.com/office/drawing/2014/main" id="{D06A5C42-1907-588C-CDBE-2D19736081B0}"/>
              </a:ext>
            </a:extLst>
          </p:cNvPr>
          <p:cNvPicPr>
            <a:picLocks noChangeAspect="1"/>
          </p:cNvPicPr>
          <p:nvPr/>
        </p:nvPicPr>
        <p:blipFill rotWithShape="1">
          <a:blip r:embed="rId3"/>
          <a:srcRect l="8207" r="37062" b="-1"/>
          <a:stretch/>
        </p:blipFill>
        <p:spPr>
          <a:xfrm rot="21600000">
            <a:off x="0" y="10"/>
            <a:ext cx="373711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559A225B-6FE6-5D10-3D5A-3A4AA9F3A1A9}"/>
              </a:ext>
            </a:extLst>
          </p:cNvPr>
          <p:cNvSpPr>
            <a:spLocks noGrp="1"/>
          </p:cNvSpPr>
          <p:nvPr>
            <p:ph idx="1"/>
          </p:nvPr>
        </p:nvSpPr>
        <p:spPr>
          <a:xfrm>
            <a:off x="3985146" y="1160061"/>
            <a:ext cx="7792871" cy="5443182"/>
          </a:xfrm>
        </p:spPr>
        <p:txBody>
          <a:bodyPr anchor="t">
            <a:normAutofit/>
          </a:bodyPr>
          <a:lstStyle/>
          <a:p>
            <a:r>
              <a:rPr lang="en-US" sz="2800" b="1" dirty="0"/>
              <a:t>Festus</a:t>
            </a:r>
            <a:r>
              <a:rPr lang="en-US" sz="2800" dirty="0"/>
              <a:t>: Just wanted justice! Confronted with the gospel - panicked with conviction and “ran”</a:t>
            </a:r>
          </a:p>
          <a:p>
            <a:r>
              <a:rPr lang="en-US" sz="2800" b="1" dirty="0"/>
              <a:t>Agrippa</a:t>
            </a:r>
            <a:r>
              <a:rPr lang="en-US" sz="2800" dirty="0"/>
              <a:t>: Filled with arrogance that blinded him … ‘Do you (Paul) think you could persuade me to be a Christian?!?’</a:t>
            </a:r>
          </a:p>
          <a:p>
            <a:r>
              <a:rPr lang="en-US" sz="2800" b="1" dirty="0"/>
              <a:t>Paul:</a:t>
            </a:r>
            <a:r>
              <a:rPr lang="en-US" sz="2800" dirty="0"/>
              <a:t> Used his personal testimony to share the truth of Jesus Christ. Jesus the suffering Messiah, Who died and rose again to forgive the sins of all who would believe. Jesus – the Hope of God’s word!</a:t>
            </a:r>
          </a:p>
          <a:p>
            <a:endParaRPr lang="en-US" sz="2800" dirty="0"/>
          </a:p>
          <a:p>
            <a:endParaRPr lang="en-US" sz="2800" dirty="0"/>
          </a:p>
        </p:txBody>
      </p:sp>
    </p:spTree>
    <p:extLst>
      <p:ext uri="{BB962C8B-B14F-4D97-AF65-F5344CB8AC3E}">
        <p14:creationId xmlns:p14="http://schemas.microsoft.com/office/powerpoint/2010/main" val="9131547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100</TotalTime>
  <Words>668</Words>
  <Application>Microsoft Macintosh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Mesh</vt:lpstr>
      <vt:lpstr>Paul’s final days in Judea</vt:lpstr>
      <vt:lpstr>PowerPoint Presentation</vt:lpstr>
      <vt:lpstr>PowerPoint Presentation</vt:lpstr>
      <vt:lpstr>PowerPoint Presentation</vt:lpstr>
      <vt:lpstr>PowerPoint Presentation</vt:lpstr>
      <vt:lpstr>PowerPoint Presentation</vt:lpstr>
      <vt:lpstr>PowerPoint Presentation</vt:lpstr>
      <vt:lpstr>Why did Paul appeal to Caesar:  1) Jesus said He would be with Paul in Rome (23:11)  2) Paul knew the Jews were planning to kill him if he returned to Jerusalem</vt:lpstr>
      <vt:lpstr>Taking a look…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Paul’s final days in Judea</dc:title>
  <dc:creator>JoAnn Smith</dc:creator>
  <cp:lastModifiedBy>JoAnn Smith</cp:lastModifiedBy>
  <cp:revision>3</cp:revision>
  <dcterms:created xsi:type="dcterms:W3CDTF">2024-04-05T18:27:53Z</dcterms:created>
  <dcterms:modified xsi:type="dcterms:W3CDTF">2024-04-05T20:08:24Z</dcterms:modified>
</cp:coreProperties>
</file>