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6"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64391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A8DD2-C443-44AD-85B3-4CE72B962C5F}" type="datetimeFigureOut">
              <a:rPr lang="en-US" smtClean="0"/>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48868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55666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4195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240242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283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297031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53463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413224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87818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74451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A8DD2-C443-44AD-85B3-4CE72B962C5F}" type="datetimeFigureOut">
              <a:rPr lang="en-US" smtClean="0"/>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39184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A8DD2-C443-44AD-85B3-4CE72B962C5F}" type="datetimeFigureOut">
              <a:rPr lang="en-US" smtClean="0"/>
              <a:t>5/2/24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68756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20899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130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9A8DD2-C443-44AD-85B3-4CE72B962C5F}" type="datetimeFigureOut">
              <a:rPr lang="en-US" smtClean="0"/>
              <a:t>5/2/24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247034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A8DD2-C443-44AD-85B3-4CE72B962C5F}" type="datetimeFigureOut">
              <a:rPr lang="en-US" smtClean="0"/>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83195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9A8DD2-C443-44AD-85B3-4CE72B962C5F}" type="datetimeFigureOut">
              <a:rPr lang="en-US" smtClean="0"/>
              <a:t>5/2/24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4FCA09-A334-4A38-8A78-E51DCD588AB3}" type="slidenum">
              <a:rPr lang="en-US" smtClean="0"/>
              <a:t>‹#›</a:t>
            </a:fld>
            <a:endParaRPr lang="en-US" dirty="0"/>
          </a:p>
        </p:txBody>
      </p:sp>
    </p:spTree>
    <p:extLst>
      <p:ext uri="{BB962C8B-B14F-4D97-AF65-F5344CB8AC3E}">
        <p14:creationId xmlns:p14="http://schemas.microsoft.com/office/powerpoint/2010/main" val="2102611555"/>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w Angle View Of Clouds In Sky">
            <a:extLst>
              <a:ext uri="{FF2B5EF4-FFF2-40B4-BE49-F238E27FC236}">
                <a16:creationId xmlns:a16="http://schemas.microsoft.com/office/drawing/2014/main" id="{B5AD8E2D-E274-2C80-F0B1-94EAF0BF3658}"/>
              </a:ext>
            </a:extLst>
          </p:cNvPr>
          <p:cNvPicPr>
            <a:picLocks noChangeAspect="1"/>
          </p:cNvPicPr>
          <p:nvPr/>
        </p:nvPicPr>
        <p:blipFill rotWithShape="1">
          <a:blip r:embed="rId2"/>
          <a:srcRect l="5546" t="23391" r="3545"/>
          <a:stretch/>
        </p:blipFill>
        <p:spPr>
          <a:xfrm>
            <a:off x="20" y="10"/>
            <a:ext cx="12191979" cy="6857989"/>
          </a:xfrm>
          <a:prstGeom prst="rect">
            <a:avLst/>
          </a:prstGeom>
        </p:spPr>
      </p:pic>
      <p:sp>
        <p:nvSpPr>
          <p:cNvPr id="2" name="Title 1">
            <a:extLst>
              <a:ext uri="{FF2B5EF4-FFF2-40B4-BE49-F238E27FC236}">
                <a16:creationId xmlns:a16="http://schemas.microsoft.com/office/drawing/2014/main" id="{0CABFB51-52FC-CAC3-55C9-35D856BAD240}"/>
              </a:ext>
            </a:extLst>
          </p:cNvPr>
          <p:cNvSpPr>
            <a:spLocks noGrp="1"/>
          </p:cNvSpPr>
          <p:nvPr>
            <p:ph type="ctrTitle"/>
          </p:nvPr>
        </p:nvSpPr>
        <p:spPr>
          <a:xfrm>
            <a:off x="320040" y="3696237"/>
            <a:ext cx="11258067" cy="2992330"/>
          </a:xfrm>
          <a:ln>
            <a:noFill/>
          </a:ln>
        </p:spPr>
        <p:txBody>
          <a:bodyPr anchor="ctr">
            <a:normAutofit/>
          </a:bodyPr>
          <a:lstStyle/>
          <a:p>
            <a:pPr algn="l"/>
            <a:r>
              <a:rPr lang="en-US" dirty="0">
                <a:solidFill>
                  <a:schemeClr val="bg1"/>
                </a:solidFill>
              </a:rPr>
              <a:t>The 12 minor prophets</a:t>
            </a:r>
          </a:p>
        </p:txBody>
      </p:sp>
    </p:spTree>
    <p:extLst>
      <p:ext uri="{BB962C8B-B14F-4D97-AF65-F5344CB8AC3E}">
        <p14:creationId xmlns:p14="http://schemas.microsoft.com/office/powerpoint/2010/main" val="24568437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94A939-7B3D-8967-61C0-80012B21CCE9}"/>
              </a:ext>
            </a:extLst>
          </p:cNvPr>
          <p:cNvSpPr>
            <a:spLocks noGrp="1"/>
          </p:cNvSpPr>
          <p:nvPr>
            <p:ph idx="1"/>
          </p:nvPr>
        </p:nvSpPr>
        <p:spPr>
          <a:xfrm>
            <a:off x="403538" y="1017432"/>
            <a:ext cx="10311685" cy="5138670"/>
          </a:xfrm>
        </p:spPr>
        <p:txBody>
          <a:bodyPr>
            <a:normAutofit/>
          </a:bodyPr>
          <a:lstStyle/>
          <a:p>
            <a:r>
              <a:rPr lang="en-US" sz="2800" dirty="0"/>
              <a:t>Jonah said, “I am a Hebrew and I worship the Lord, the God of heaven, Who made the sea and land…throw me into the sea – this is because of me…”</a:t>
            </a:r>
          </a:p>
          <a:p>
            <a:r>
              <a:rPr lang="en-US" sz="2800" dirty="0"/>
              <a:t>The captain and crew worked hard at throwing cargo overboard…the storm became worse</a:t>
            </a:r>
          </a:p>
          <a:p>
            <a:r>
              <a:rPr lang="en-US" sz="2800" dirty="0"/>
              <a:t>They prayed they would not be at fault for Jonah’s death and threw Jonah overboard</a:t>
            </a:r>
          </a:p>
          <a:p>
            <a:r>
              <a:rPr lang="en-US" sz="2800" dirty="0"/>
              <a:t>The Lord provided a huge fish that swallowed Jonah and he stayed in the belly of the fish for 3 days and 3 nights.</a:t>
            </a:r>
          </a:p>
          <a:p>
            <a:endParaRPr lang="en-US" sz="2800" dirty="0"/>
          </a:p>
        </p:txBody>
      </p:sp>
    </p:spTree>
    <p:extLst>
      <p:ext uri="{BB962C8B-B14F-4D97-AF65-F5344CB8AC3E}">
        <p14:creationId xmlns:p14="http://schemas.microsoft.com/office/powerpoint/2010/main" val="58589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70CB57F-E67F-84CD-8A43-BE84C595DDD3}"/>
              </a:ext>
            </a:extLst>
          </p:cNvPr>
          <p:cNvSpPr>
            <a:spLocks noGrp="1"/>
          </p:cNvSpPr>
          <p:nvPr>
            <p:ph type="title"/>
          </p:nvPr>
        </p:nvSpPr>
        <p:spPr>
          <a:xfrm>
            <a:off x="90151" y="233800"/>
            <a:ext cx="11605991" cy="907607"/>
          </a:xfrm>
        </p:spPr>
        <p:txBody>
          <a:bodyPr vert="horz" lIns="91440" tIns="45720" rIns="91440" bIns="45720" rtlCol="0" anchor="t">
            <a:normAutofit/>
          </a:bodyPr>
          <a:lstStyle/>
          <a:p>
            <a:pPr algn="ctr">
              <a:lnSpc>
                <a:spcPct val="90000"/>
              </a:lnSpc>
            </a:pPr>
            <a:r>
              <a:rPr lang="en-US" sz="3200" dirty="0"/>
              <a:t>Chapter 2		Jonah’s prayer (from the belly of the fish!)</a:t>
            </a:r>
          </a:p>
        </p:txBody>
      </p:sp>
      <p:sp>
        <p:nvSpPr>
          <p:cNvPr id="3" name="Content Placeholder 2">
            <a:extLst>
              <a:ext uri="{FF2B5EF4-FFF2-40B4-BE49-F238E27FC236}">
                <a16:creationId xmlns:a16="http://schemas.microsoft.com/office/drawing/2014/main" id="{192B3CEE-E3E6-0F49-B05A-241AC50AB7F9}"/>
              </a:ext>
            </a:extLst>
          </p:cNvPr>
          <p:cNvSpPr>
            <a:spLocks noGrp="1"/>
          </p:cNvSpPr>
          <p:nvPr>
            <p:ph sz="half" idx="1"/>
          </p:nvPr>
        </p:nvSpPr>
        <p:spPr>
          <a:xfrm>
            <a:off x="270457" y="1152983"/>
            <a:ext cx="6635984" cy="5095417"/>
          </a:xfrm>
        </p:spPr>
        <p:txBody>
          <a:bodyPr vert="horz" lIns="91440" tIns="45720" rIns="91440" bIns="45720" rtlCol="0">
            <a:noAutofit/>
          </a:bodyPr>
          <a:lstStyle/>
          <a:p>
            <a:pPr>
              <a:buClr>
                <a:schemeClr val="bg2">
                  <a:lumMod val="40000"/>
                  <a:lumOff val="60000"/>
                </a:schemeClr>
              </a:buClr>
            </a:pPr>
            <a:r>
              <a:rPr lang="en-US" sz="2800" dirty="0"/>
              <a:t>“…But You, Lord my God, brought my life up from the pit…my prayers rose to you…those who cling to worthless idols forfeit God’s love for them…But I, with shouts of grateful praise, will sacrifice to You…I will say, ‘Salvation comes from the Lord’”</a:t>
            </a:r>
          </a:p>
          <a:p>
            <a:pPr marL="0" indent="0">
              <a:buClr>
                <a:schemeClr val="bg2">
                  <a:lumMod val="40000"/>
                  <a:lumOff val="60000"/>
                </a:schemeClr>
              </a:buClr>
            </a:pPr>
            <a:endParaRPr lang="en-US" sz="2800" dirty="0"/>
          </a:p>
          <a:p>
            <a:pPr>
              <a:buClr>
                <a:schemeClr val="bg2">
                  <a:lumMod val="40000"/>
                  <a:lumOff val="60000"/>
                </a:schemeClr>
              </a:buClr>
            </a:pPr>
            <a:r>
              <a:rPr lang="en-US" sz="2800" dirty="0"/>
              <a:t>And the Lord commanded the fish and it vomited Jonah on dry ground.</a:t>
            </a:r>
          </a:p>
        </p:txBody>
      </p:sp>
      <p:pic>
        <p:nvPicPr>
          <p:cNvPr id="6" name="Content Placeholder 5" descr="A large fish with a person in the water&#10;&#10;Description automatically generated">
            <a:extLst>
              <a:ext uri="{FF2B5EF4-FFF2-40B4-BE49-F238E27FC236}">
                <a16:creationId xmlns:a16="http://schemas.microsoft.com/office/drawing/2014/main" id="{CE49DB68-ED3A-5F28-7B98-A092D4DB4D57}"/>
              </a:ext>
            </a:extLst>
          </p:cNvPr>
          <p:cNvPicPr>
            <a:picLocks noGrp="1" noChangeAspect="1"/>
          </p:cNvPicPr>
          <p:nvPr>
            <p:ph sz="half" idx="2"/>
          </p:nvPr>
        </p:nvPicPr>
        <p:blipFill rotWithShape="1">
          <a:blip r:embed="rId7"/>
          <a:srcRect l="13320" r="16334" b="1"/>
          <a:stretch/>
        </p:blipFill>
        <p:spPr>
          <a:xfrm>
            <a:off x="6906441" y="1141407"/>
            <a:ext cx="5015102" cy="5020990"/>
          </a:xfrm>
          <a:prstGeom prst="rect">
            <a:avLst/>
          </a:prstGeom>
          <a:effectLst>
            <a:outerShdw blurRad="50800" dist="38100" dir="5400000" algn="t" rotWithShape="0">
              <a:prstClr val="black">
                <a:alpha val="43000"/>
              </a:prstClr>
            </a:outerShdw>
          </a:effectLst>
        </p:spPr>
      </p:pic>
      <p:sp>
        <p:nvSpPr>
          <p:cNvPr id="5" name="Title 1">
            <a:extLst>
              <a:ext uri="{FF2B5EF4-FFF2-40B4-BE49-F238E27FC236}">
                <a16:creationId xmlns:a16="http://schemas.microsoft.com/office/drawing/2014/main" id="{DA7D5389-8744-7F37-846D-5F7748E61CE6}"/>
              </a:ext>
            </a:extLst>
          </p:cNvPr>
          <p:cNvSpPr txBox="1">
            <a:spLocks/>
          </p:cNvSpPr>
          <p:nvPr/>
        </p:nvSpPr>
        <p:spPr>
          <a:xfrm>
            <a:off x="495857" y="74425"/>
            <a:ext cx="9404723" cy="107855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spTree>
    <p:extLst>
      <p:ext uri="{BB962C8B-B14F-4D97-AF65-F5344CB8AC3E}">
        <p14:creationId xmlns:p14="http://schemas.microsoft.com/office/powerpoint/2010/main" val="69234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35A4E46-6BDC-F982-2A7D-C8EBB4CBF214}"/>
              </a:ext>
            </a:extLst>
          </p:cNvPr>
          <p:cNvSpPr>
            <a:spLocks noGrp="1"/>
          </p:cNvSpPr>
          <p:nvPr>
            <p:ph type="title"/>
          </p:nvPr>
        </p:nvSpPr>
        <p:spPr>
          <a:xfrm>
            <a:off x="6543078" y="186813"/>
            <a:ext cx="5119334" cy="1487994"/>
          </a:xfrm>
        </p:spPr>
        <p:txBody>
          <a:bodyPr vert="horz" lIns="91440" tIns="45720" rIns="91440" bIns="45720" rtlCol="0" anchor="t">
            <a:normAutofit/>
          </a:bodyPr>
          <a:lstStyle/>
          <a:p>
            <a:r>
              <a:rPr lang="en-US" dirty="0"/>
              <a:t>Chapter 3</a:t>
            </a:r>
            <a:br>
              <a:rPr lang="en-US" dirty="0"/>
            </a:br>
            <a:r>
              <a:rPr lang="en-US" dirty="0"/>
              <a:t>Jonah Obeys</a:t>
            </a:r>
          </a:p>
        </p:txBody>
      </p:sp>
      <p:pic>
        <p:nvPicPr>
          <p:cNvPr id="5" name="Content Placeholder 4" descr="A drawing of a person in a fur coat&#10;&#10;Description automatically generated">
            <a:extLst>
              <a:ext uri="{FF2B5EF4-FFF2-40B4-BE49-F238E27FC236}">
                <a16:creationId xmlns:a16="http://schemas.microsoft.com/office/drawing/2014/main" id="{A7CCCAF3-6C88-E4AB-A59C-FF3839457FB6}"/>
              </a:ext>
            </a:extLst>
          </p:cNvPr>
          <p:cNvPicPr>
            <a:picLocks noGrp="1" noChangeAspect="1"/>
          </p:cNvPicPr>
          <p:nvPr>
            <p:ph sz="half" idx="1"/>
          </p:nvPr>
        </p:nvPicPr>
        <p:blipFill rotWithShape="1">
          <a:blip r:embed="rId7"/>
          <a:srcRect t="4535" r="1" b="1"/>
          <a:stretch/>
        </p:blipFill>
        <p:spPr>
          <a:xfrm flipH="1">
            <a:off x="-2" y="10"/>
            <a:ext cx="6094407" cy="6857990"/>
          </a:xfrm>
          <a:prstGeom prst="rect">
            <a:avLst/>
          </a:prstGeom>
        </p:spPr>
      </p:pic>
      <p:sp>
        <p:nvSpPr>
          <p:cNvPr id="4" name="Content Placeholder 3">
            <a:extLst>
              <a:ext uri="{FF2B5EF4-FFF2-40B4-BE49-F238E27FC236}">
                <a16:creationId xmlns:a16="http://schemas.microsoft.com/office/drawing/2014/main" id="{F998E73D-05B7-20A7-9D17-423B74CACDE1}"/>
              </a:ext>
            </a:extLst>
          </p:cNvPr>
          <p:cNvSpPr>
            <a:spLocks noGrp="1"/>
          </p:cNvSpPr>
          <p:nvPr>
            <p:ph sz="half" idx="2"/>
          </p:nvPr>
        </p:nvSpPr>
        <p:spPr>
          <a:xfrm>
            <a:off x="6094405" y="1667433"/>
            <a:ext cx="5767037" cy="5190557"/>
          </a:xfrm>
        </p:spPr>
        <p:txBody>
          <a:bodyPr vert="horz" lIns="91440" tIns="45720" rIns="91440" bIns="45720" rtlCol="0">
            <a:normAutofit/>
          </a:bodyPr>
          <a:lstStyle/>
          <a:p>
            <a:pPr>
              <a:buClr>
                <a:schemeClr val="bg2">
                  <a:lumMod val="40000"/>
                  <a:lumOff val="60000"/>
                </a:schemeClr>
              </a:buClr>
            </a:pPr>
            <a:r>
              <a:rPr lang="en-US" sz="2800" dirty="0"/>
              <a:t>The Word of the Lord came to Jonah a 2</a:t>
            </a:r>
            <a:r>
              <a:rPr lang="en-US" sz="2800" baseline="30000" dirty="0"/>
              <a:t>nd</a:t>
            </a:r>
            <a:r>
              <a:rPr lang="en-US" sz="2800" dirty="0"/>
              <a:t> time</a:t>
            </a:r>
          </a:p>
          <a:p>
            <a:pPr>
              <a:buClr>
                <a:schemeClr val="bg2">
                  <a:lumMod val="40000"/>
                  <a:lumOff val="60000"/>
                </a:schemeClr>
              </a:buClr>
            </a:pPr>
            <a:r>
              <a:rPr lang="en-US" sz="2800" dirty="0"/>
              <a:t>Took him 3 days to walk thru Nineveh</a:t>
            </a:r>
          </a:p>
          <a:p>
            <a:pPr>
              <a:buClr>
                <a:schemeClr val="bg2">
                  <a:lumMod val="40000"/>
                  <a:lumOff val="60000"/>
                </a:schemeClr>
              </a:buClr>
            </a:pPr>
            <a:r>
              <a:rPr lang="en-US" sz="2800" dirty="0"/>
              <a:t>“In 40 days Nineveh will be overthrown!”</a:t>
            </a:r>
          </a:p>
          <a:p>
            <a:pPr>
              <a:buClr>
                <a:schemeClr val="bg2">
                  <a:lumMod val="40000"/>
                  <a:lumOff val="60000"/>
                </a:schemeClr>
              </a:buClr>
            </a:pPr>
            <a:r>
              <a:rPr lang="en-US" sz="2800" dirty="0"/>
              <a:t>The Ninevites believed and repented</a:t>
            </a:r>
          </a:p>
          <a:p>
            <a:pPr>
              <a:buClr>
                <a:schemeClr val="bg2">
                  <a:lumMod val="40000"/>
                  <a:lumOff val="60000"/>
                </a:schemeClr>
              </a:buClr>
            </a:pPr>
            <a:r>
              <a:rPr lang="en-US" sz="2800" dirty="0"/>
              <a:t>The King dressed in sackcloth, repented, fasted and prayed.</a:t>
            </a:r>
          </a:p>
          <a:p>
            <a:pPr>
              <a:buClr>
                <a:schemeClr val="bg2">
                  <a:lumMod val="40000"/>
                  <a:lumOff val="60000"/>
                </a:schemeClr>
              </a:buClr>
            </a:pPr>
            <a:endParaRPr lang="en-US" sz="2800" dirty="0"/>
          </a:p>
        </p:txBody>
      </p:sp>
    </p:spTree>
    <p:extLst>
      <p:ext uri="{BB962C8B-B14F-4D97-AF65-F5344CB8AC3E}">
        <p14:creationId xmlns:p14="http://schemas.microsoft.com/office/powerpoint/2010/main" val="265428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9DADC71-AE43-92B8-632C-35D42AAA764A}"/>
              </a:ext>
            </a:extLst>
          </p:cNvPr>
          <p:cNvSpPr>
            <a:spLocks noGrp="1"/>
          </p:cNvSpPr>
          <p:nvPr>
            <p:ph type="title"/>
          </p:nvPr>
        </p:nvSpPr>
        <p:spPr>
          <a:xfrm>
            <a:off x="167425" y="177954"/>
            <a:ext cx="10129498" cy="887954"/>
          </a:xfrm>
        </p:spPr>
        <p:txBody>
          <a:bodyPr vert="horz" lIns="91440" tIns="45720" rIns="91440" bIns="45720" rtlCol="0" anchor="t">
            <a:normAutofit/>
          </a:bodyPr>
          <a:lstStyle/>
          <a:p>
            <a:r>
              <a:rPr lang="en-US" dirty="0"/>
              <a:t>Chapter 4 God’s Compassion is sure! </a:t>
            </a:r>
          </a:p>
        </p:txBody>
      </p:sp>
      <p:sp>
        <p:nvSpPr>
          <p:cNvPr id="4" name="Content Placeholder 3">
            <a:extLst>
              <a:ext uri="{FF2B5EF4-FFF2-40B4-BE49-F238E27FC236}">
                <a16:creationId xmlns:a16="http://schemas.microsoft.com/office/drawing/2014/main" id="{5D1AD529-02AD-4C2F-9F86-511FF32D37D0}"/>
              </a:ext>
            </a:extLst>
          </p:cNvPr>
          <p:cNvSpPr>
            <a:spLocks noGrp="1"/>
          </p:cNvSpPr>
          <p:nvPr>
            <p:ph sz="half" idx="2"/>
          </p:nvPr>
        </p:nvSpPr>
        <p:spPr>
          <a:xfrm>
            <a:off x="118572" y="1301094"/>
            <a:ext cx="6928833" cy="5538638"/>
          </a:xfrm>
        </p:spPr>
        <p:txBody>
          <a:bodyPr vert="horz" lIns="91440" tIns="45720" rIns="91440" bIns="45720" rtlCol="0">
            <a:normAutofit lnSpcReduction="10000"/>
          </a:bodyPr>
          <a:lstStyle/>
          <a:p>
            <a:pPr>
              <a:buClr>
                <a:schemeClr val="bg2">
                  <a:lumMod val="40000"/>
                  <a:lumOff val="60000"/>
                </a:schemeClr>
              </a:buClr>
            </a:pPr>
            <a:r>
              <a:rPr lang="en-US" sz="2800" dirty="0"/>
              <a:t>Jonah became very angry with God</a:t>
            </a:r>
          </a:p>
          <a:p>
            <a:pPr>
              <a:buClr>
                <a:schemeClr val="bg2">
                  <a:lumMod val="40000"/>
                  <a:lumOff val="60000"/>
                </a:schemeClr>
              </a:buClr>
            </a:pPr>
            <a:r>
              <a:rPr lang="en-US" sz="2800" dirty="0"/>
              <a:t>“I told you! This is why I ran!”</a:t>
            </a:r>
          </a:p>
          <a:p>
            <a:pPr>
              <a:buClr>
                <a:schemeClr val="bg2">
                  <a:lumMod val="40000"/>
                  <a:lumOff val="60000"/>
                </a:schemeClr>
              </a:buClr>
            </a:pPr>
            <a:r>
              <a:rPr lang="en-US" sz="2800" dirty="0"/>
              <a:t>”I knew You are a gracious and compassionate God, slow to anger and abounding in love, a God Who relents from sending calamity…now take my life!...”</a:t>
            </a:r>
          </a:p>
          <a:p>
            <a:pPr>
              <a:buClr>
                <a:schemeClr val="bg2">
                  <a:lumMod val="40000"/>
                  <a:lumOff val="60000"/>
                </a:schemeClr>
              </a:buClr>
            </a:pPr>
            <a:r>
              <a:rPr lang="en-US" sz="2800" dirty="0"/>
              <a:t>The Lord said, “Is it right for you to be angry?”</a:t>
            </a:r>
          </a:p>
          <a:p>
            <a:pPr>
              <a:buClr>
                <a:schemeClr val="bg2">
                  <a:lumMod val="40000"/>
                  <a:lumOff val="60000"/>
                </a:schemeClr>
              </a:buClr>
            </a:pPr>
            <a:r>
              <a:rPr lang="en-US" sz="2800" dirty="0"/>
              <a:t>God provided a gourd for shade to comfort Jonah as Jonah watched the city…he was happy…</a:t>
            </a:r>
          </a:p>
        </p:txBody>
      </p:sp>
      <p:pic>
        <p:nvPicPr>
          <p:cNvPr id="5" name="Content Placeholder 4" descr="A person sitting in a desert under a large leaf&#10;&#10;Description automatically generated">
            <a:extLst>
              <a:ext uri="{FF2B5EF4-FFF2-40B4-BE49-F238E27FC236}">
                <a16:creationId xmlns:a16="http://schemas.microsoft.com/office/drawing/2014/main" id="{14FB100F-DAB0-1CD1-E3BD-4959EEA5A4B2}"/>
              </a:ext>
            </a:extLst>
          </p:cNvPr>
          <p:cNvPicPr>
            <a:picLocks noGrp="1" noChangeAspect="1"/>
          </p:cNvPicPr>
          <p:nvPr>
            <p:ph sz="half" idx="1"/>
          </p:nvPr>
        </p:nvPicPr>
        <p:blipFill rotWithShape="1">
          <a:blip r:embed="rId7"/>
          <a:srcRect l="14305" r="35673" b="-2"/>
          <a:stretch/>
        </p:blipFill>
        <p:spPr>
          <a:xfrm flipH="1">
            <a:off x="7096258" y="1141407"/>
            <a:ext cx="4610637" cy="54396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930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67CDAD-9D79-4E23-C06A-917F840B098C}"/>
              </a:ext>
            </a:extLst>
          </p:cNvPr>
          <p:cNvSpPr>
            <a:spLocks noGrp="1"/>
          </p:cNvSpPr>
          <p:nvPr>
            <p:ph type="title"/>
          </p:nvPr>
        </p:nvSpPr>
        <p:spPr>
          <a:xfrm>
            <a:off x="7662930" y="1141406"/>
            <a:ext cx="4275785" cy="5106991"/>
          </a:xfrm>
        </p:spPr>
        <p:txBody>
          <a:bodyPr vert="horz" lIns="91440" tIns="45720" rIns="91440" bIns="45720" rtlCol="0" anchor="t">
            <a:normAutofit fontScale="90000"/>
          </a:bodyPr>
          <a:lstStyle/>
          <a:p>
            <a:r>
              <a:rPr lang="en-US" sz="2800" dirty="0"/>
              <a:t>*The next day, </a:t>
            </a:r>
            <a:r>
              <a:rPr lang="en-US" sz="3100" dirty="0"/>
              <a:t>God provided a worm to eat the gourd</a:t>
            </a:r>
            <a:br>
              <a:rPr lang="en-US" sz="3100" dirty="0"/>
            </a:br>
            <a:br>
              <a:rPr lang="en-US" sz="3100" dirty="0"/>
            </a:br>
            <a:r>
              <a:rPr lang="en-US" sz="3100" dirty="0"/>
              <a:t>*The scorching sun came up…so hot Jonah felt faint</a:t>
            </a:r>
            <a:br>
              <a:rPr lang="en-US" sz="3100" dirty="0"/>
            </a:br>
            <a:br>
              <a:rPr lang="en-US" sz="3100" dirty="0"/>
            </a:br>
            <a:r>
              <a:rPr lang="en-US" sz="3100" dirty="0"/>
              <a:t>*”Is it right for you to be so angry about the gourd when you have done nothing to grow it?”</a:t>
            </a:r>
            <a:br>
              <a:rPr lang="en-US" sz="3100" dirty="0"/>
            </a:br>
            <a:endParaRPr lang="en-US" sz="3100" dirty="0"/>
          </a:p>
        </p:txBody>
      </p:sp>
      <p:pic>
        <p:nvPicPr>
          <p:cNvPr id="5" name="Content Placeholder 4">
            <a:extLst>
              <a:ext uri="{FF2B5EF4-FFF2-40B4-BE49-F238E27FC236}">
                <a16:creationId xmlns:a16="http://schemas.microsoft.com/office/drawing/2014/main" id="{9E72D3CB-C2C7-7E27-FD6D-831A077093B4}"/>
              </a:ext>
            </a:extLst>
          </p:cNvPr>
          <p:cNvPicPr>
            <a:picLocks noGrp="1" noChangeAspect="1"/>
          </p:cNvPicPr>
          <p:nvPr>
            <p:ph sz="half" idx="2"/>
          </p:nvPr>
        </p:nvPicPr>
        <p:blipFill rotWithShape="1">
          <a:blip r:embed="rId7"/>
          <a:srcRect l="5204" r="-1" b="-1"/>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05615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89E148-F452-2A96-01FC-76919ECBA8AB}"/>
              </a:ext>
            </a:extLst>
          </p:cNvPr>
          <p:cNvSpPr>
            <a:spLocks noGrp="1"/>
          </p:cNvSpPr>
          <p:nvPr>
            <p:ph idx="1"/>
          </p:nvPr>
        </p:nvSpPr>
        <p:spPr>
          <a:xfrm>
            <a:off x="1103312" y="406400"/>
            <a:ext cx="8946541" cy="5841999"/>
          </a:xfrm>
        </p:spPr>
        <p:txBody>
          <a:bodyPr>
            <a:normAutofit/>
          </a:bodyPr>
          <a:lstStyle/>
          <a:p>
            <a:r>
              <a:rPr lang="en-US" sz="2800" dirty="0"/>
              <a:t>Jonah said, “YES!”</a:t>
            </a:r>
          </a:p>
          <a:p>
            <a:endParaRPr lang="en-US" sz="2800" dirty="0"/>
          </a:p>
          <a:p>
            <a:pPr marL="0" indent="0">
              <a:buNone/>
            </a:pPr>
            <a:endParaRPr lang="en-US" sz="2800" dirty="0"/>
          </a:p>
          <a:p>
            <a:r>
              <a:rPr lang="en-US" sz="3200" dirty="0"/>
              <a:t>God said, “You are so concerned about the gourd that came and died in a day’s time – you didn’t even do anything to make it grow…</a:t>
            </a:r>
          </a:p>
          <a:p>
            <a:r>
              <a:rPr lang="en-US" sz="3200" dirty="0"/>
              <a:t>Shouldn’t I have concern for the 120,000+ people who don’t even know their right hand from their left hand?”</a:t>
            </a:r>
          </a:p>
        </p:txBody>
      </p:sp>
    </p:spTree>
    <p:extLst>
      <p:ext uri="{BB962C8B-B14F-4D97-AF65-F5344CB8AC3E}">
        <p14:creationId xmlns:p14="http://schemas.microsoft.com/office/powerpoint/2010/main" val="328169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8E3C-10C5-A991-788A-A888BF693EEA}"/>
              </a:ext>
            </a:extLst>
          </p:cNvPr>
          <p:cNvSpPr>
            <a:spLocks noGrp="1"/>
          </p:cNvSpPr>
          <p:nvPr>
            <p:ph type="title"/>
          </p:nvPr>
        </p:nvSpPr>
        <p:spPr/>
        <p:txBody>
          <a:bodyPr/>
          <a:lstStyle/>
          <a:p>
            <a:r>
              <a:rPr lang="en-US" dirty="0"/>
              <a:t>The 12 Minor Prophets and today’s message from Jonah will…</a:t>
            </a:r>
          </a:p>
        </p:txBody>
      </p:sp>
      <p:sp>
        <p:nvSpPr>
          <p:cNvPr id="3" name="Content Placeholder 2">
            <a:extLst>
              <a:ext uri="{FF2B5EF4-FFF2-40B4-BE49-F238E27FC236}">
                <a16:creationId xmlns:a16="http://schemas.microsoft.com/office/drawing/2014/main" id="{BB4E1E6E-C07A-A45B-9373-14A848BF1F43}"/>
              </a:ext>
            </a:extLst>
          </p:cNvPr>
          <p:cNvSpPr>
            <a:spLocks noGrp="1"/>
          </p:cNvSpPr>
          <p:nvPr>
            <p:ph idx="1"/>
          </p:nvPr>
        </p:nvSpPr>
        <p:spPr>
          <a:xfrm>
            <a:off x="476518" y="2529437"/>
            <a:ext cx="11011437" cy="4195481"/>
          </a:xfrm>
        </p:spPr>
        <p:txBody>
          <a:bodyPr>
            <a:normAutofit/>
          </a:bodyPr>
          <a:lstStyle/>
          <a:p>
            <a:r>
              <a:rPr lang="en-US" sz="3200" dirty="0"/>
              <a:t>Show us God’s incredible forgiveness – we do not deserve nor can we earn…</a:t>
            </a:r>
          </a:p>
          <a:p>
            <a:r>
              <a:rPr lang="en-US" sz="3200" dirty="0"/>
              <a:t>God is committed to His promises</a:t>
            </a:r>
          </a:p>
          <a:p>
            <a:r>
              <a:rPr lang="en-US" sz="3200" dirty="0"/>
              <a:t>God is patient with the nonbeliever as well as with us – the believers</a:t>
            </a:r>
          </a:p>
          <a:p>
            <a:r>
              <a:rPr lang="en-US" sz="3200" dirty="0"/>
              <a:t>Emphasize His mercy endures forever!</a:t>
            </a:r>
          </a:p>
          <a:p>
            <a:endParaRPr lang="en-US" sz="2800" dirty="0"/>
          </a:p>
        </p:txBody>
      </p:sp>
    </p:spTree>
    <p:extLst>
      <p:ext uri="{BB962C8B-B14F-4D97-AF65-F5344CB8AC3E}">
        <p14:creationId xmlns:p14="http://schemas.microsoft.com/office/powerpoint/2010/main" val="1503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3" y="223289"/>
            <a:ext cx="9404723" cy="761933"/>
          </a:xfrm>
        </p:spPr>
        <p:txBody>
          <a:bodyPr/>
          <a:lstStyle/>
          <a:p>
            <a:pPr algn="ctr"/>
            <a:r>
              <a:rPr lang="en-US" dirty="0"/>
              <a:t>Introduction	</a:t>
            </a:r>
          </a:p>
        </p:txBody>
      </p:sp>
      <p:sp>
        <p:nvSpPr>
          <p:cNvPr id="3" name="Content Placeholder 2"/>
          <p:cNvSpPr>
            <a:spLocks noGrp="1"/>
          </p:cNvSpPr>
          <p:nvPr>
            <p:ph idx="1"/>
          </p:nvPr>
        </p:nvSpPr>
        <p:spPr>
          <a:xfrm>
            <a:off x="273132" y="1214651"/>
            <a:ext cx="11139055" cy="5364279"/>
          </a:xfrm>
        </p:spPr>
        <p:txBody>
          <a:bodyPr>
            <a:normAutofit lnSpcReduction="10000"/>
          </a:bodyPr>
          <a:lstStyle/>
          <a:p>
            <a:r>
              <a:rPr lang="en-US" sz="2800" dirty="0"/>
              <a:t>The 12: Hosea, Joel, Amos, Obadiah, Jonah, Micah, Nahum, Habakkuk, Zephaniah, Haggai, Zechariah, and Malachi.</a:t>
            </a:r>
          </a:p>
          <a:p>
            <a:r>
              <a:rPr lang="en-US" sz="2800" dirty="0"/>
              <a:t>Called “the minor prophets” because the authors wrote brief messages – unlike Isaiah, Jeremiah, Ezekiel, and Daniel (major prophets). Their messages were as important as those written by the major prophets.</a:t>
            </a:r>
          </a:p>
          <a:p>
            <a:r>
              <a:rPr lang="en-US" sz="2800" dirty="0"/>
              <a:t>The  Minor Prophets cover roughly 300 years of history. (the 8</a:t>
            </a:r>
            <a:r>
              <a:rPr lang="en-US" sz="2800" baseline="30000" dirty="0"/>
              <a:t>th</a:t>
            </a:r>
            <a:r>
              <a:rPr lang="en-US" sz="2800" dirty="0"/>
              <a:t> century through the 5</a:t>
            </a:r>
            <a:r>
              <a:rPr lang="en-US" sz="2800" baseline="30000" dirty="0"/>
              <a:t>th</a:t>
            </a:r>
            <a:r>
              <a:rPr lang="en-US" sz="2800" dirty="0"/>
              <a:t> century BC)</a:t>
            </a:r>
          </a:p>
          <a:p>
            <a:r>
              <a:rPr lang="en-US" sz="2800" dirty="0"/>
              <a:t>The split of the Davidic Kingdom (930 bc) – Rehoboam (Southern Kingdom = Judah and Benjamin - Nation of Judah) and Jeroboam (Northern Kingdom = Israel-the other 10 Tribes/Regions/States). </a:t>
            </a:r>
          </a:p>
          <a:p>
            <a:endParaRPr lang="en-US" dirty="0"/>
          </a:p>
        </p:txBody>
      </p:sp>
    </p:spTree>
    <p:extLst>
      <p:ext uri="{BB962C8B-B14F-4D97-AF65-F5344CB8AC3E}">
        <p14:creationId xmlns:p14="http://schemas.microsoft.com/office/powerpoint/2010/main" val="23965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4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2" name="Picture 4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Content Placeholder 6">
            <a:extLst>
              <a:ext uri="{FF2B5EF4-FFF2-40B4-BE49-F238E27FC236}">
                <a16:creationId xmlns:a16="http://schemas.microsoft.com/office/drawing/2014/main" id="{CC456D37-CE47-1B06-3A13-1E29EC369469}"/>
              </a:ext>
            </a:extLst>
          </p:cNvPr>
          <p:cNvPicPr>
            <a:picLocks noGrp="1" noChangeAspect="1"/>
          </p:cNvPicPr>
          <p:nvPr>
            <p:ph idx="1"/>
          </p:nvPr>
        </p:nvPicPr>
        <p:blipFill>
          <a:blip r:embed="rId7"/>
          <a:stretch>
            <a:fillRect/>
          </a:stretch>
        </p:blipFill>
        <p:spPr>
          <a:xfrm>
            <a:off x="152399" y="203199"/>
            <a:ext cx="11837831" cy="6390783"/>
          </a:xfrm>
        </p:spPr>
      </p:pic>
    </p:spTree>
    <p:extLst>
      <p:ext uri="{BB962C8B-B14F-4D97-AF65-F5344CB8AC3E}">
        <p14:creationId xmlns:p14="http://schemas.microsoft.com/office/powerpoint/2010/main" val="76142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A map of the middle east&#10;&#10;Description automatically generated">
            <a:extLst>
              <a:ext uri="{FF2B5EF4-FFF2-40B4-BE49-F238E27FC236}">
                <a16:creationId xmlns:a16="http://schemas.microsoft.com/office/drawing/2014/main" id="{37ECA996-ACE7-3A45-FA2D-ED2C220788D4}"/>
              </a:ext>
            </a:extLst>
          </p:cNvPr>
          <p:cNvPicPr>
            <a:picLocks noChangeAspect="1"/>
          </p:cNvPicPr>
          <p:nvPr/>
        </p:nvPicPr>
        <p:blipFill rotWithShape="1">
          <a:blip r:embed="rId3"/>
          <a:srcRect t="19133" r="2" b="8006"/>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37384B9E-D7C3-4E89-00EB-99F51A77C431}"/>
              </a:ext>
            </a:extLst>
          </p:cNvPr>
          <p:cNvSpPr>
            <a:spLocks noGrp="1"/>
          </p:cNvSpPr>
          <p:nvPr>
            <p:ph idx="1"/>
          </p:nvPr>
        </p:nvSpPr>
        <p:spPr>
          <a:xfrm>
            <a:off x="6094405" y="373488"/>
            <a:ext cx="5792795" cy="7443988"/>
          </a:xfrm>
        </p:spPr>
        <p:txBody>
          <a:bodyPr>
            <a:normAutofit/>
          </a:bodyPr>
          <a:lstStyle/>
          <a:p>
            <a:endParaRPr lang="en-US" sz="2400" dirty="0"/>
          </a:p>
          <a:p>
            <a:pPr marL="0" indent="0">
              <a:buNone/>
            </a:pPr>
            <a:endParaRPr lang="en-US" sz="2400" dirty="0"/>
          </a:p>
          <a:p>
            <a:endParaRPr lang="en-US" sz="2400" dirty="0"/>
          </a:p>
          <a:p>
            <a:r>
              <a:rPr lang="en-US" sz="3600" dirty="0"/>
              <a:t>Jeroboam II (793-753 bc) = II Kings 14:25 &amp; 28 – The Nation of Israel expanded its boarders and most likely Syria was a ‘sub-state’ of Israel</a:t>
            </a:r>
          </a:p>
          <a:p>
            <a:pPr marL="0" indent="0">
              <a:buNone/>
            </a:pPr>
            <a:endParaRPr lang="en-US" sz="2800" dirty="0"/>
          </a:p>
        </p:txBody>
      </p:sp>
    </p:spTree>
    <p:extLst>
      <p:ext uri="{BB962C8B-B14F-4D97-AF65-F5344CB8AC3E}">
        <p14:creationId xmlns:p14="http://schemas.microsoft.com/office/powerpoint/2010/main" val="320566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7D62D1-5B2F-69A7-8BEC-4BF966B4BC41}"/>
              </a:ext>
            </a:extLst>
          </p:cNvPr>
          <p:cNvPicPr>
            <a:picLocks noChangeAspect="1"/>
          </p:cNvPicPr>
          <p:nvPr/>
        </p:nvPicPr>
        <p:blipFill rotWithShape="1">
          <a:blip r:embed="rId3"/>
          <a:srcRect l="14343" r="1" b="1"/>
          <a:stretch/>
        </p:blipFill>
        <p:spPr>
          <a:xfrm>
            <a:off x="5757332" y="609601"/>
            <a:ext cx="5786967" cy="5638797"/>
          </a:xfrm>
          <a:prstGeom prst="rect">
            <a:avLst/>
          </a:prstGeom>
          <a:effectLst>
            <a:outerShdw blurRad="50800" dist="38100" dir="5400000" algn="t" rotWithShape="0">
              <a:prstClr val="black">
                <a:alpha val="43000"/>
              </a:prstClr>
            </a:outerShdw>
          </a:effectLst>
        </p:spPr>
      </p:pic>
      <p:sp>
        <p:nvSpPr>
          <p:cNvPr id="13" name="Rectangle 12">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Content Placeholder 7">
            <a:extLst>
              <a:ext uri="{FF2B5EF4-FFF2-40B4-BE49-F238E27FC236}">
                <a16:creationId xmlns:a16="http://schemas.microsoft.com/office/drawing/2014/main" id="{7B05BD77-F3AF-D12D-C28F-970BDBDD2198}"/>
              </a:ext>
            </a:extLst>
          </p:cNvPr>
          <p:cNvSpPr>
            <a:spLocks noGrp="1"/>
          </p:cNvSpPr>
          <p:nvPr>
            <p:ph idx="1"/>
          </p:nvPr>
        </p:nvSpPr>
        <p:spPr>
          <a:xfrm>
            <a:off x="372533" y="355600"/>
            <a:ext cx="5130800" cy="6341414"/>
          </a:xfrm>
        </p:spPr>
        <p:txBody>
          <a:bodyPr>
            <a:normAutofit fontScale="85000" lnSpcReduction="10000"/>
          </a:bodyPr>
          <a:lstStyle/>
          <a:p>
            <a:r>
              <a:rPr lang="en-US" sz="3300" dirty="0"/>
              <a:t>Assyria defeated Syria then eventually Assyria started to decline</a:t>
            </a:r>
          </a:p>
          <a:p>
            <a:r>
              <a:rPr lang="en-US" sz="3300" dirty="0"/>
              <a:t>It was this time that Jonah was sent to Nineveh (around 780 bc)</a:t>
            </a:r>
          </a:p>
          <a:p>
            <a:r>
              <a:rPr lang="en-US" sz="3300" dirty="0"/>
              <a:t>Between 780 – 750 bc, Amos and Hosea were called to denounce/ rebuke social injustice and idolatry – the nations were economically prosperous – but morally and spiritually horribly failing in the Northern Kingdom.</a:t>
            </a:r>
          </a:p>
          <a:p>
            <a:pPr marL="0" indent="0">
              <a:buNone/>
            </a:pPr>
            <a:endParaRPr lang="en-US" dirty="0"/>
          </a:p>
        </p:txBody>
      </p:sp>
    </p:spTree>
    <p:extLst>
      <p:ext uri="{BB962C8B-B14F-4D97-AF65-F5344CB8AC3E}">
        <p14:creationId xmlns:p14="http://schemas.microsoft.com/office/powerpoint/2010/main" val="14660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23EE0-0CD4-7F5A-24A5-40DC363A8491}"/>
              </a:ext>
            </a:extLst>
          </p:cNvPr>
          <p:cNvSpPr>
            <a:spLocks noGrp="1"/>
          </p:cNvSpPr>
          <p:nvPr>
            <p:ph idx="1"/>
          </p:nvPr>
        </p:nvSpPr>
        <p:spPr>
          <a:xfrm>
            <a:off x="240883" y="-304799"/>
            <a:ext cx="11710233" cy="5266266"/>
          </a:xfrm>
        </p:spPr>
        <p:txBody>
          <a:bodyPr>
            <a:normAutofit lnSpcReduction="10000"/>
          </a:bodyPr>
          <a:lstStyle/>
          <a:p>
            <a:endParaRPr lang="en-US" sz="2800" dirty="0"/>
          </a:p>
          <a:p>
            <a:r>
              <a:rPr lang="en-US" sz="2800" dirty="0"/>
              <a:t>Around 745 bc, Emperor Tiglath-Pileser II became the Assyrian King. He was a very strong ruler, Jeroboam II died (780ish), Israel became unstable filled with turmoil.  Part of Hosea’s message addresses this.</a:t>
            </a:r>
          </a:p>
          <a:p>
            <a:r>
              <a:rPr lang="en-US" sz="2800" dirty="0"/>
              <a:t>722 bc – Israel (Northern Kingdom – 10 former states of David’s kingdom) falls to the Assyrians and are completely assimilated into Assyria. </a:t>
            </a:r>
          </a:p>
          <a:p>
            <a:r>
              <a:rPr lang="en-US" sz="2800" dirty="0"/>
              <a:t>As Hosea, Amos, and Micah prophesied – Israel was destroyed by Assyria, the capital city of Israel (Samaria) was completely destroyed, and a large number of Israelites were taken into captivity.</a:t>
            </a:r>
          </a:p>
        </p:txBody>
      </p:sp>
      <p:pic>
        <p:nvPicPr>
          <p:cNvPr id="4" name="Picture 3">
            <a:extLst>
              <a:ext uri="{FF2B5EF4-FFF2-40B4-BE49-F238E27FC236}">
                <a16:creationId xmlns:a16="http://schemas.microsoft.com/office/drawing/2014/main" id="{86D9CF47-F121-BD75-FA92-DBF6F15014FA}"/>
              </a:ext>
            </a:extLst>
          </p:cNvPr>
          <p:cNvPicPr>
            <a:picLocks noChangeAspect="1"/>
          </p:cNvPicPr>
          <p:nvPr/>
        </p:nvPicPr>
        <p:blipFill>
          <a:blip r:embed="rId2"/>
          <a:stretch>
            <a:fillRect/>
          </a:stretch>
        </p:blipFill>
        <p:spPr>
          <a:xfrm>
            <a:off x="240883" y="4792134"/>
            <a:ext cx="11561650" cy="2021596"/>
          </a:xfrm>
          <a:prstGeom prst="rect">
            <a:avLst/>
          </a:prstGeom>
        </p:spPr>
      </p:pic>
    </p:spTree>
    <p:extLst>
      <p:ext uri="{BB962C8B-B14F-4D97-AF65-F5344CB8AC3E}">
        <p14:creationId xmlns:p14="http://schemas.microsoft.com/office/powerpoint/2010/main" val="313592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A4C8516-4560-BDF2-3B12-92850DEF2DFC}"/>
              </a:ext>
            </a:extLst>
          </p:cNvPr>
          <p:cNvSpPr>
            <a:spLocks noGrp="1"/>
          </p:cNvSpPr>
          <p:nvPr>
            <p:ph type="title"/>
          </p:nvPr>
        </p:nvSpPr>
        <p:spPr>
          <a:xfrm>
            <a:off x="7738533" y="1454962"/>
            <a:ext cx="4267200" cy="4793436"/>
          </a:xfrm>
        </p:spPr>
        <p:txBody>
          <a:bodyPr vert="horz" lIns="91440" tIns="45720" rIns="91440" bIns="45720" rtlCol="0" anchor="t">
            <a:normAutofit/>
          </a:bodyPr>
          <a:lstStyle/>
          <a:p>
            <a:pPr algn="ctr">
              <a:lnSpc>
                <a:spcPct val="90000"/>
              </a:lnSpc>
            </a:pPr>
            <a:r>
              <a:rPr lang="en-US" sz="3800" dirty="0"/>
              <a:t>Before we get lost in Biblical history… </a:t>
            </a:r>
            <a:br>
              <a:rPr lang="en-US" sz="3800" dirty="0"/>
            </a:br>
            <a:br>
              <a:rPr lang="en-US" sz="3800" dirty="0"/>
            </a:br>
            <a:br>
              <a:rPr lang="en-US" sz="3800" dirty="0"/>
            </a:br>
            <a:r>
              <a:rPr lang="en-US" sz="3800" dirty="0"/>
              <a:t>Let’s look at Jonah!</a:t>
            </a:r>
          </a:p>
        </p:txBody>
      </p:sp>
      <p:pic>
        <p:nvPicPr>
          <p:cNvPr id="4" name="Content Placeholder 3">
            <a:extLst>
              <a:ext uri="{FF2B5EF4-FFF2-40B4-BE49-F238E27FC236}">
                <a16:creationId xmlns:a16="http://schemas.microsoft.com/office/drawing/2014/main" id="{1B04E8C4-2214-DACE-3E90-2DE50E82C499}"/>
              </a:ext>
            </a:extLst>
          </p:cNvPr>
          <p:cNvPicPr>
            <a:picLocks noGrp="1" noChangeAspect="1"/>
          </p:cNvPicPr>
          <p:nvPr>
            <p:ph idx="1"/>
          </p:nvPr>
        </p:nvPicPr>
        <p:blipFill rotWithShape="1">
          <a:blip r:embed="rId7"/>
          <a:srcRect l="8891" r="9133"/>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3724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87571F-4440-4231-4388-6895882B1914}"/>
              </a:ext>
            </a:extLst>
          </p:cNvPr>
          <p:cNvSpPr txBox="1">
            <a:spLocks noGrp="1"/>
          </p:cNvSpPr>
          <p:nvPr>
            <p:ph idx="1"/>
          </p:nvPr>
        </p:nvSpPr>
        <p:spPr>
          <a:xfrm>
            <a:off x="463550" y="385763"/>
            <a:ext cx="11242675" cy="6981398"/>
          </a:xfrm>
          <a:prstGeom prst="rect">
            <a:avLst/>
          </a:prstGeom>
          <a:noFill/>
        </p:spPr>
        <p:txBody>
          <a:bodyPr wrap="square" rtlCol="0">
            <a:spAutoFit/>
          </a:bodyPr>
          <a:lstStyle/>
          <a:p>
            <a:r>
              <a:rPr lang="en-US" sz="2800" dirty="0"/>
              <a:t>Written during King Jeroboam II (790 – 749 bc) – around 780 </a:t>
            </a:r>
          </a:p>
          <a:p>
            <a:r>
              <a:rPr lang="en-US" sz="2800" dirty="0"/>
              <a:t>Jonah was from Gath-hepher – near Nazareth</a:t>
            </a:r>
          </a:p>
          <a:p>
            <a:r>
              <a:rPr lang="en-US" sz="2800" dirty="0"/>
              <a:t>2 Purposes: Mission to all nations &amp; Messiah’s Resurrection:</a:t>
            </a:r>
          </a:p>
          <a:p>
            <a:pPr lvl="1"/>
            <a:r>
              <a:rPr lang="en-US" sz="2600" dirty="0"/>
              <a:t>1. God cares for the world not only for the Hebrew soul</a:t>
            </a:r>
          </a:p>
          <a:p>
            <a:pPr lvl="1"/>
            <a:r>
              <a:rPr lang="en-US" sz="2600" dirty="0"/>
              <a:t>2. Jesus identifies Jonah’s 3 days in the fish with His own 3 days in the tomb – this validates Jonah’s authenticity</a:t>
            </a:r>
          </a:p>
          <a:p>
            <a:pPr lvl="1"/>
            <a:endParaRPr lang="en-US" sz="2600" dirty="0"/>
          </a:p>
          <a:p>
            <a:r>
              <a:rPr lang="en-US" sz="2800" dirty="0"/>
              <a:t>Chapter 1 – Jonah’s call &amp; flight</a:t>
            </a:r>
          </a:p>
          <a:p>
            <a:r>
              <a:rPr lang="en-US" sz="2800" dirty="0"/>
              <a:t>Chapter 2 – Jonah’s prayer</a:t>
            </a:r>
          </a:p>
          <a:p>
            <a:r>
              <a:rPr lang="en-US" sz="2800" dirty="0"/>
              <a:t>Chapter 3 – Nineveh’s repentance		</a:t>
            </a:r>
          </a:p>
          <a:p>
            <a:r>
              <a:rPr lang="en-US" sz="2800" dirty="0"/>
              <a:t>Chapter 4- God’s Compassion is Sure</a:t>
            </a:r>
          </a:p>
          <a:p>
            <a:endParaRPr lang="en-US" sz="2800" dirty="0"/>
          </a:p>
          <a:p>
            <a:endParaRPr lang="en-US" sz="2800" dirty="0"/>
          </a:p>
        </p:txBody>
      </p:sp>
    </p:spTree>
    <p:extLst>
      <p:ext uri="{BB962C8B-B14F-4D97-AF65-F5344CB8AC3E}">
        <p14:creationId xmlns:p14="http://schemas.microsoft.com/office/powerpoint/2010/main" val="324826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C7312CF-A3E2-D19C-AF06-2F6745E8E94A}"/>
              </a:ext>
            </a:extLst>
          </p:cNvPr>
          <p:cNvSpPr>
            <a:spLocks noGrp="1"/>
          </p:cNvSpPr>
          <p:nvPr>
            <p:ph type="title"/>
          </p:nvPr>
        </p:nvSpPr>
        <p:spPr>
          <a:xfrm>
            <a:off x="476296" y="299247"/>
            <a:ext cx="9734504" cy="992900"/>
          </a:xfrm>
        </p:spPr>
        <p:txBody>
          <a:bodyPr vert="horz" lIns="91440" tIns="45720" rIns="91440" bIns="45720" rtlCol="0" anchor="t">
            <a:normAutofit/>
          </a:bodyPr>
          <a:lstStyle/>
          <a:p>
            <a:pPr algn="ctr">
              <a:lnSpc>
                <a:spcPct val="90000"/>
              </a:lnSpc>
            </a:pPr>
            <a:r>
              <a:rPr lang="en-US" sz="3200" dirty="0"/>
              <a:t>Chapter 1 – Jonah’s call &amp; flight</a:t>
            </a:r>
            <a:br>
              <a:rPr lang="en-US" sz="2800" dirty="0"/>
            </a:br>
            <a:endParaRPr lang="en-US" sz="2800" dirty="0"/>
          </a:p>
        </p:txBody>
      </p:sp>
      <p:sp>
        <p:nvSpPr>
          <p:cNvPr id="5" name="Content Placeholder 4">
            <a:extLst>
              <a:ext uri="{FF2B5EF4-FFF2-40B4-BE49-F238E27FC236}">
                <a16:creationId xmlns:a16="http://schemas.microsoft.com/office/drawing/2014/main" id="{2D67DBA7-21D1-57B4-78D5-6925C7F57004}"/>
              </a:ext>
            </a:extLst>
          </p:cNvPr>
          <p:cNvSpPr>
            <a:spLocks noGrp="1"/>
          </p:cNvSpPr>
          <p:nvPr>
            <p:ph sz="half" idx="2"/>
          </p:nvPr>
        </p:nvSpPr>
        <p:spPr>
          <a:xfrm>
            <a:off x="365676" y="1382673"/>
            <a:ext cx="5082087" cy="5384800"/>
          </a:xfrm>
        </p:spPr>
        <p:txBody>
          <a:bodyPr vert="horz" lIns="91440" tIns="45720" rIns="91440" bIns="45720" rtlCol="0">
            <a:normAutofit lnSpcReduction="10000"/>
          </a:bodyPr>
          <a:lstStyle/>
          <a:p>
            <a:pPr>
              <a:buClr>
                <a:schemeClr val="bg2">
                  <a:lumMod val="40000"/>
                  <a:lumOff val="60000"/>
                </a:schemeClr>
              </a:buClr>
            </a:pPr>
            <a:r>
              <a:rPr lang="en-US" sz="2800" dirty="0"/>
              <a:t>The Word of the Lord came to Jonah, “Go to Nineveh…”</a:t>
            </a:r>
          </a:p>
          <a:p>
            <a:pPr>
              <a:buClr>
                <a:schemeClr val="bg2">
                  <a:lumMod val="40000"/>
                  <a:lumOff val="60000"/>
                </a:schemeClr>
              </a:buClr>
            </a:pPr>
            <a:r>
              <a:rPr lang="en-US" sz="2800" dirty="0"/>
              <a:t>He ran! Away!</a:t>
            </a:r>
          </a:p>
          <a:p>
            <a:pPr>
              <a:buClr>
                <a:schemeClr val="bg2">
                  <a:lumMod val="40000"/>
                  <a:lumOff val="60000"/>
                </a:schemeClr>
              </a:buClr>
            </a:pPr>
            <a:r>
              <a:rPr lang="en-US" sz="2800" dirty="0"/>
              <a:t>In Joppa, boarded a ship to Spain…opposite way</a:t>
            </a:r>
          </a:p>
          <a:p>
            <a:pPr>
              <a:buClr>
                <a:schemeClr val="bg2">
                  <a:lumMod val="40000"/>
                  <a:lumOff val="60000"/>
                </a:schemeClr>
              </a:buClr>
            </a:pPr>
            <a:r>
              <a:rPr lang="en-US" sz="2800" dirty="0"/>
              <a:t>A great storm hit, Jonah “ko”, they cast lots and it was Jonah! Captain asked, “who are you?”… and “What have you done?”</a:t>
            </a:r>
          </a:p>
        </p:txBody>
      </p:sp>
      <p:pic>
        <p:nvPicPr>
          <p:cNvPr id="6" name="Content Placeholder 5">
            <a:extLst>
              <a:ext uri="{FF2B5EF4-FFF2-40B4-BE49-F238E27FC236}">
                <a16:creationId xmlns:a16="http://schemas.microsoft.com/office/drawing/2014/main" id="{33C08E48-8ADF-17E3-1FF2-01C973C18BD5}"/>
              </a:ext>
            </a:extLst>
          </p:cNvPr>
          <p:cNvPicPr>
            <a:picLocks noGrp="1" noChangeAspect="1"/>
          </p:cNvPicPr>
          <p:nvPr>
            <p:ph sz="half" idx="1"/>
          </p:nvPr>
        </p:nvPicPr>
        <p:blipFill rotWithShape="1">
          <a:blip r:embed="rId7"/>
          <a:srcRect l="1" t="22786" r="1" b="4238"/>
          <a:stretch/>
        </p:blipFill>
        <p:spPr>
          <a:xfrm>
            <a:off x="5554150" y="1382673"/>
            <a:ext cx="6493910" cy="538480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989936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371</TotalTime>
  <Words>986</Words>
  <Application>Microsoft Macintosh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Wingdings 3</vt:lpstr>
      <vt:lpstr>Ion</vt:lpstr>
      <vt:lpstr>The 12 minor prophets</vt:lpstr>
      <vt:lpstr>Introduction </vt:lpstr>
      <vt:lpstr>PowerPoint Presentation</vt:lpstr>
      <vt:lpstr>PowerPoint Presentation</vt:lpstr>
      <vt:lpstr>PowerPoint Presentation</vt:lpstr>
      <vt:lpstr>PowerPoint Presentation</vt:lpstr>
      <vt:lpstr>Before we get lost in Biblical history…    Let’s look at Jonah!</vt:lpstr>
      <vt:lpstr>PowerPoint Presentation</vt:lpstr>
      <vt:lpstr>Chapter 1 – Jonah’s call &amp; flight </vt:lpstr>
      <vt:lpstr>PowerPoint Presentation</vt:lpstr>
      <vt:lpstr>Chapter 2  Jonah’s prayer (from the belly of the fish!)</vt:lpstr>
      <vt:lpstr>Chapter 3 Jonah Obeys</vt:lpstr>
      <vt:lpstr>Chapter 4 God’s Compassion is sure! </vt:lpstr>
      <vt:lpstr>*The next day, God provided a worm to eat the gourd  *The scorching sun came up…so hot Jonah felt faint  *”Is it right for you to be so angry about the gourd when you have done nothing to grow it?” </vt:lpstr>
      <vt:lpstr>PowerPoint Presentation</vt:lpstr>
      <vt:lpstr>The 12 Minor Prophets and today’s message from Jonah will…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minor prophets</dc:title>
  <dc:creator>JoAnn Smith</dc:creator>
  <cp:lastModifiedBy>JoAnn Smith</cp:lastModifiedBy>
  <cp:revision>2</cp:revision>
  <dcterms:created xsi:type="dcterms:W3CDTF">2024-05-02T17:49:14Z</dcterms:created>
  <dcterms:modified xsi:type="dcterms:W3CDTF">2024-05-03T00:00:30Z</dcterms:modified>
</cp:coreProperties>
</file>