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72"/>
  </p:normalViewPr>
  <p:slideViewPr>
    <p:cSldViewPr snapToGrid="0">
      <p:cViewPr varScale="1">
        <p:scale>
          <a:sx n="99" d="100"/>
          <a:sy n="99"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a:t>5/17/24</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5/17/24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5/17/24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a:pPr/>
              <a:t>5/17/24</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a:t>5/17/24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a:t>5/17/24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a:pPr/>
              <a:t>5/17/24</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5/17/24</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a:t>5/17/24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a:t>5/17/24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a:t>5/17/24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a:pPr/>
              <a:t>5/17/24</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2A104-013D-BB2B-9A15-6BF02B71CFFF}"/>
              </a:ext>
            </a:extLst>
          </p:cNvPr>
          <p:cNvSpPr>
            <a:spLocks noGrp="1"/>
          </p:cNvSpPr>
          <p:nvPr>
            <p:ph type="ctrTitle"/>
          </p:nvPr>
        </p:nvSpPr>
        <p:spPr>
          <a:xfrm>
            <a:off x="319825" y="1761306"/>
            <a:ext cx="11552350" cy="1790165"/>
          </a:xfrm>
        </p:spPr>
        <p:txBody>
          <a:bodyPr anchor="t">
            <a:normAutofit/>
          </a:bodyPr>
          <a:lstStyle/>
          <a:p>
            <a:pPr algn="ctr"/>
            <a:r>
              <a:rPr lang="en-US" dirty="0"/>
              <a:t>Judgement against Israel and surrounding nations</a:t>
            </a:r>
          </a:p>
        </p:txBody>
      </p:sp>
      <p:sp>
        <p:nvSpPr>
          <p:cNvPr id="3" name="Subtitle 2">
            <a:extLst>
              <a:ext uri="{FF2B5EF4-FFF2-40B4-BE49-F238E27FC236}">
                <a16:creationId xmlns:a16="http://schemas.microsoft.com/office/drawing/2014/main" id="{92BDCB53-D88A-706B-D35D-1299E5BC7992}"/>
              </a:ext>
            </a:extLst>
          </p:cNvPr>
          <p:cNvSpPr>
            <a:spLocks noGrp="1"/>
          </p:cNvSpPr>
          <p:nvPr>
            <p:ph type="subTitle" idx="1"/>
          </p:nvPr>
        </p:nvSpPr>
        <p:spPr>
          <a:xfrm>
            <a:off x="1371600" y="4014867"/>
            <a:ext cx="9448800" cy="1256170"/>
          </a:xfrm>
        </p:spPr>
        <p:txBody>
          <a:bodyPr>
            <a:normAutofit/>
          </a:bodyPr>
          <a:lstStyle/>
          <a:p>
            <a:pPr algn="ctr"/>
            <a:r>
              <a:rPr lang="en-US" sz="3600" dirty="0"/>
              <a:t>The prophesies of Amos </a:t>
            </a:r>
          </a:p>
          <a:p>
            <a:pPr algn="ctr"/>
            <a:r>
              <a:rPr lang="en-US" sz="3600" dirty="0"/>
              <a:t>792 bc – 740 bc</a:t>
            </a:r>
          </a:p>
        </p:txBody>
      </p:sp>
    </p:spTree>
    <p:extLst>
      <p:ext uri="{BB962C8B-B14F-4D97-AF65-F5344CB8AC3E}">
        <p14:creationId xmlns:p14="http://schemas.microsoft.com/office/powerpoint/2010/main" val="2670593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1495152-D769-451A-92DB-5A3DE73FCD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6478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lion running in the desert&#10;&#10;Description automatically generated">
            <a:extLst>
              <a:ext uri="{FF2B5EF4-FFF2-40B4-BE49-F238E27FC236}">
                <a16:creationId xmlns:a16="http://schemas.microsoft.com/office/drawing/2014/main" id="{A144A17B-51C6-11C4-D416-DCA089F1A6DE}"/>
              </a:ext>
            </a:extLst>
          </p:cNvPr>
          <p:cNvPicPr>
            <a:picLocks noChangeAspect="1"/>
          </p:cNvPicPr>
          <p:nvPr/>
        </p:nvPicPr>
        <p:blipFill rotWithShape="1">
          <a:blip r:embed="rId2"/>
          <a:srcRect l="15104" r="18929"/>
          <a:stretch/>
        </p:blipFill>
        <p:spPr>
          <a:xfrm>
            <a:off x="1" y="-2"/>
            <a:ext cx="4169661" cy="4206240"/>
          </a:xfrm>
          <a:prstGeom prst="rect">
            <a:avLst/>
          </a:prstGeom>
        </p:spPr>
      </p:pic>
      <p:pic>
        <p:nvPicPr>
          <p:cNvPr id="4" name="Picture 3" descr="A bear with its mouth open&#10;&#10;Description automatically generated">
            <a:extLst>
              <a:ext uri="{FF2B5EF4-FFF2-40B4-BE49-F238E27FC236}">
                <a16:creationId xmlns:a16="http://schemas.microsoft.com/office/drawing/2014/main" id="{8A600D1F-144E-F51E-10D2-A3B8E81AA2C8}"/>
              </a:ext>
            </a:extLst>
          </p:cNvPr>
          <p:cNvPicPr>
            <a:picLocks noChangeAspect="1"/>
          </p:cNvPicPr>
          <p:nvPr/>
        </p:nvPicPr>
        <p:blipFill rotWithShape="1">
          <a:blip r:embed="rId3"/>
          <a:srcRect t="1109" r="-3" b="2971"/>
          <a:stretch/>
        </p:blipFill>
        <p:spPr>
          <a:xfrm>
            <a:off x="-1" y="4206239"/>
            <a:ext cx="4169662" cy="2651761"/>
          </a:xfrm>
          <a:prstGeom prst="rect">
            <a:avLst/>
          </a:prstGeom>
        </p:spPr>
      </p:pic>
      <p:sp>
        <p:nvSpPr>
          <p:cNvPr id="3" name="Content Placeholder 2">
            <a:extLst>
              <a:ext uri="{FF2B5EF4-FFF2-40B4-BE49-F238E27FC236}">
                <a16:creationId xmlns:a16="http://schemas.microsoft.com/office/drawing/2014/main" id="{24D861CC-5D9C-61B6-2531-95007AB33723}"/>
              </a:ext>
            </a:extLst>
          </p:cNvPr>
          <p:cNvSpPr>
            <a:spLocks noGrp="1"/>
          </p:cNvSpPr>
          <p:nvPr>
            <p:ph idx="1"/>
          </p:nvPr>
        </p:nvSpPr>
        <p:spPr>
          <a:xfrm>
            <a:off x="4353059" y="463640"/>
            <a:ext cx="7637172" cy="6207616"/>
          </a:xfrm>
        </p:spPr>
        <p:txBody>
          <a:bodyPr>
            <a:normAutofit fontScale="92500"/>
          </a:bodyPr>
          <a:lstStyle/>
          <a:p>
            <a:r>
              <a:rPr lang="en-US" sz="2800" dirty="0"/>
              <a:t>“Prepare to meet your God!”         Chapters 5 &amp; 6:</a:t>
            </a:r>
          </a:p>
          <a:p>
            <a:endParaRPr lang="en-US" sz="2800" dirty="0"/>
          </a:p>
          <a:p>
            <a:r>
              <a:rPr lang="en-US" sz="2800" dirty="0"/>
              <a:t>“Hear My lament” – funeral song = Seek Me…you have turned justice into bitterness; you have cast righteousness to the ground; you hate those who upholds justice … seek good, not evil that you might live…hate evil, love good – perhaps then the Lord will have mercy on you!”</a:t>
            </a:r>
          </a:p>
          <a:p>
            <a:endParaRPr lang="en-US" sz="2800" dirty="0"/>
          </a:p>
          <a:p>
            <a:r>
              <a:rPr lang="en-US" sz="2800" dirty="0"/>
              <a:t>The Day of the Lord (Day of Judgement) = you will run away from a lion only to run into a bear; you are a stench to Me because you sacrifice without obedience…</a:t>
            </a:r>
          </a:p>
          <a:p>
            <a:pPr marL="0" indent="0">
              <a:buNone/>
            </a:pPr>
            <a:endParaRPr lang="en-US" sz="1900" dirty="0"/>
          </a:p>
        </p:txBody>
      </p:sp>
    </p:spTree>
    <p:extLst>
      <p:ext uri="{BB962C8B-B14F-4D97-AF65-F5344CB8AC3E}">
        <p14:creationId xmlns:p14="http://schemas.microsoft.com/office/powerpoint/2010/main" val="3776070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87E257-59EC-81E1-5CE0-F09BB915B6F4}"/>
              </a:ext>
            </a:extLst>
          </p:cNvPr>
          <p:cNvSpPr>
            <a:spLocks noGrp="1"/>
          </p:cNvSpPr>
          <p:nvPr>
            <p:ph idx="1"/>
          </p:nvPr>
        </p:nvSpPr>
        <p:spPr>
          <a:xfrm>
            <a:off x="595647" y="1300767"/>
            <a:ext cx="10820400" cy="5357611"/>
          </a:xfrm>
        </p:spPr>
        <p:txBody>
          <a:bodyPr>
            <a:normAutofit/>
          </a:bodyPr>
          <a:lstStyle/>
          <a:p>
            <a:r>
              <a:rPr lang="en-US" sz="2800" dirty="0"/>
              <a:t>Woe to the Compliant (6: 1-7) = “hands off” “keep to self” “not speak up for right” – you will be the first to be taken into exile - slavery. (The book of James talks about “the sin of omission” – know what is right but ignore – not get involved. To stay silent is a sin)</a:t>
            </a:r>
          </a:p>
          <a:p>
            <a:endParaRPr lang="en-US" sz="2800" dirty="0"/>
          </a:p>
          <a:p>
            <a:r>
              <a:rPr lang="en-US" sz="2800" dirty="0"/>
              <a:t>V8-14 God declares His hate for Israel’s arrogance and pride…punishment is ‘true business’!</a:t>
            </a:r>
          </a:p>
          <a:p>
            <a:pPr marL="0" indent="0">
              <a:buNone/>
            </a:pPr>
            <a:endParaRPr lang="en-US" sz="2800" dirty="0"/>
          </a:p>
          <a:p>
            <a:r>
              <a:rPr lang="en-US" sz="2800" dirty="0"/>
              <a:t>7: 1-9 The plum line…God has measured Israel and Israel has failed</a:t>
            </a:r>
          </a:p>
          <a:p>
            <a:endParaRPr lang="en-US" sz="2800" dirty="0"/>
          </a:p>
          <a:p>
            <a:endParaRPr lang="en-US" sz="2800" dirty="0"/>
          </a:p>
        </p:txBody>
      </p:sp>
    </p:spTree>
    <p:extLst>
      <p:ext uri="{BB962C8B-B14F-4D97-AF65-F5344CB8AC3E}">
        <p14:creationId xmlns:p14="http://schemas.microsoft.com/office/powerpoint/2010/main" val="1406552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9918C-DABE-06C6-5327-9C7AF50BDD8F}"/>
              </a:ext>
            </a:extLst>
          </p:cNvPr>
          <p:cNvSpPr>
            <a:spLocks noGrp="1"/>
          </p:cNvSpPr>
          <p:nvPr>
            <p:ph type="title"/>
          </p:nvPr>
        </p:nvSpPr>
        <p:spPr>
          <a:xfrm>
            <a:off x="2895600" y="764373"/>
            <a:ext cx="8610600" cy="832607"/>
          </a:xfrm>
        </p:spPr>
        <p:txBody>
          <a:bodyPr/>
          <a:lstStyle/>
          <a:p>
            <a:r>
              <a:rPr lang="en-US" dirty="0"/>
              <a:t>A narrative change:</a:t>
            </a:r>
          </a:p>
        </p:txBody>
      </p:sp>
      <p:sp>
        <p:nvSpPr>
          <p:cNvPr id="3" name="Content Placeholder 2">
            <a:extLst>
              <a:ext uri="{FF2B5EF4-FFF2-40B4-BE49-F238E27FC236}">
                <a16:creationId xmlns:a16="http://schemas.microsoft.com/office/drawing/2014/main" id="{B5E30AF6-BC04-D437-1BCB-E376A7795790}"/>
              </a:ext>
            </a:extLst>
          </p:cNvPr>
          <p:cNvSpPr>
            <a:spLocks noGrp="1"/>
          </p:cNvSpPr>
          <p:nvPr>
            <p:ph idx="1"/>
          </p:nvPr>
        </p:nvSpPr>
        <p:spPr>
          <a:xfrm>
            <a:off x="360607" y="1777285"/>
            <a:ext cx="11578107" cy="4816697"/>
          </a:xfrm>
        </p:spPr>
        <p:txBody>
          <a:bodyPr>
            <a:normAutofit/>
          </a:bodyPr>
          <a:lstStyle/>
          <a:p>
            <a:r>
              <a:rPr lang="en-US" sz="2800" dirty="0"/>
              <a:t>Switch from Amos prophesying to Amaziah (Priest of Bethel) sending a message to King Jeroboam II – telling him that Amos is preaching doom and destruction of Israel</a:t>
            </a:r>
          </a:p>
          <a:p>
            <a:r>
              <a:rPr lang="en-US" sz="2800" dirty="0"/>
              <a:t>King Jeroboam II tells Amos to get out of Israel – return to his home in Judah</a:t>
            </a:r>
          </a:p>
          <a:p>
            <a:r>
              <a:rPr lang="en-US" sz="2800" dirty="0"/>
              <a:t>Amos responds, “I was a shepherd and farmer of figs when the Lord brought me here (happy where I was) … Israel will ‘true business’ become slaves!”</a:t>
            </a:r>
          </a:p>
          <a:p>
            <a:r>
              <a:rPr lang="en-US" sz="2800" dirty="0"/>
              <a:t>Then God showed Amos a basket of ripe/fresh fruit…ready to be picked…judgement is very near. </a:t>
            </a:r>
          </a:p>
        </p:txBody>
      </p:sp>
    </p:spTree>
    <p:extLst>
      <p:ext uri="{BB962C8B-B14F-4D97-AF65-F5344CB8AC3E}">
        <p14:creationId xmlns:p14="http://schemas.microsoft.com/office/powerpoint/2010/main" val="19225637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6DDCE-E8BD-0EE8-8CA0-247F83E9DE26}"/>
              </a:ext>
            </a:extLst>
          </p:cNvPr>
          <p:cNvSpPr>
            <a:spLocks noGrp="1"/>
          </p:cNvSpPr>
          <p:nvPr>
            <p:ph type="title"/>
          </p:nvPr>
        </p:nvSpPr>
        <p:spPr>
          <a:xfrm>
            <a:off x="2895600" y="442401"/>
            <a:ext cx="8610600" cy="832607"/>
          </a:xfrm>
        </p:spPr>
        <p:txBody>
          <a:bodyPr/>
          <a:lstStyle/>
          <a:p>
            <a:r>
              <a:rPr lang="en-US" dirty="0"/>
              <a:t>Redemption promised!</a:t>
            </a:r>
          </a:p>
        </p:txBody>
      </p:sp>
      <p:sp>
        <p:nvSpPr>
          <p:cNvPr id="3" name="Content Placeholder 2">
            <a:extLst>
              <a:ext uri="{FF2B5EF4-FFF2-40B4-BE49-F238E27FC236}">
                <a16:creationId xmlns:a16="http://schemas.microsoft.com/office/drawing/2014/main" id="{C7D8AEE0-DD58-90A9-52A2-9DC83642B183}"/>
              </a:ext>
            </a:extLst>
          </p:cNvPr>
          <p:cNvSpPr>
            <a:spLocks noGrp="1"/>
          </p:cNvSpPr>
          <p:nvPr>
            <p:ph idx="1"/>
          </p:nvPr>
        </p:nvSpPr>
        <p:spPr>
          <a:xfrm>
            <a:off x="685800" y="1506828"/>
            <a:ext cx="10820400" cy="5074276"/>
          </a:xfrm>
        </p:spPr>
        <p:txBody>
          <a:bodyPr>
            <a:normAutofit lnSpcReduction="10000"/>
          </a:bodyPr>
          <a:lstStyle/>
          <a:p>
            <a:r>
              <a:rPr lang="en-US" sz="2800" dirty="0"/>
              <a:t>9:8, “Yet, I will not totally destroy the descendants of Jacob!” declares the Lord.</a:t>
            </a:r>
          </a:p>
          <a:p>
            <a:endParaRPr lang="en-US" sz="2800" dirty="0"/>
          </a:p>
          <a:p>
            <a:r>
              <a:rPr lang="en-US" sz="2800" dirty="0"/>
              <a:t>v11-15, “I will restore David’s fallen shelter, they may posses the remnant of Edom and all the nations that bear My name.</a:t>
            </a:r>
          </a:p>
          <a:p>
            <a:endParaRPr lang="en-US" sz="2800" dirty="0"/>
          </a:p>
          <a:p>
            <a:r>
              <a:rPr lang="en-US" sz="2800" dirty="0"/>
              <a:t>I will bring My people Israel back from exile.</a:t>
            </a:r>
          </a:p>
          <a:p>
            <a:pPr marL="0" indent="0">
              <a:buNone/>
            </a:pPr>
            <a:endParaRPr lang="en-US" sz="2800" dirty="0"/>
          </a:p>
          <a:p>
            <a:r>
              <a:rPr lang="en-US" sz="2800" dirty="0"/>
              <a:t>I will plant Israel in their own land never again to be uprooted…says the Lord your God!”</a:t>
            </a:r>
          </a:p>
          <a:p>
            <a:endParaRPr lang="en-US" sz="2800" dirty="0"/>
          </a:p>
          <a:p>
            <a:pPr marL="0" indent="0">
              <a:buNone/>
            </a:pPr>
            <a:endParaRPr lang="en-US" sz="2800" dirty="0"/>
          </a:p>
        </p:txBody>
      </p:sp>
    </p:spTree>
    <p:extLst>
      <p:ext uri="{BB962C8B-B14F-4D97-AF65-F5344CB8AC3E}">
        <p14:creationId xmlns:p14="http://schemas.microsoft.com/office/powerpoint/2010/main" val="3249002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CFD580F5-E7BF-4C1D-BEFD-4A4601EBA8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4" name="Title 3">
            <a:extLst>
              <a:ext uri="{FF2B5EF4-FFF2-40B4-BE49-F238E27FC236}">
                <a16:creationId xmlns:a16="http://schemas.microsoft.com/office/drawing/2014/main" id="{FA73A665-4720-B331-D0E2-3AC00F6560F9}"/>
              </a:ext>
            </a:extLst>
          </p:cNvPr>
          <p:cNvSpPr>
            <a:spLocks noGrp="1"/>
          </p:cNvSpPr>
          <p:nvPr>
            <p:ph type="title"/>
          </p:nvPr>
        </p:nvSpPr>
        <p:spPr>
          <a:xfrm>
            <a:off x="4673599" y="146187"/>
            <a:ext cx="6832600" cy="909881"/>
          </a:xfrm>
        </p:spPr>
        <p:txBody>
          <a:bodyPr vert="horz" lIns="91440" tIns="45720" rIns="91440" bIns="45720" rtlCol="0" anchor="ctr">
            <a:normAutofit/>
          </a:bodyPr>
          <a:lstStyle/>
          <a:p>
            <a:r>
              <a:rPr lang="en-US" dirty="0"/>
              <a:t>What do we see?</a:t>
            </a:r>
          </a:p>
        </p:txBody>
      </p:sp>
      <p:pic>
        <p:nvPicPr>
          <p:cNvPr id="8" name="Content Placeholder 4" descr="A yellow emoticon with a finger on his chin&#10;&#10;Description automatically generated">
            <a:extLst>
              <a:ext uri="{FF2B5EF4-FFF2-40B4-BE49-F238E27FC236}">
                <a16:creationId xmlns:a16="http://schemas.microsoft.com/office/drawing/2014/main" id="{E4888EC6-48CC-D51D-8B9B-5CFBB1B7B344}"/>
              </a:ext>
            </a:extLst>
          </p:cNvPr>
          <p:cNvPicPr>
            <a:picLocks noChangeAspect="1"/>
          </p:cNvPicPr>
          <p:nvPr/>
        </p:nvPicPr>
        <p:blipFill rotWithShape="1">
          <a:blip r:embed="rId3"/>
          <a:srcRect r="28152" b="-2"/>
          <a:stretch/>
        </p:blipFill>
        <p:spPr>
          <a:xfrm rot="21600000">
            <a:off x="240045" y="257577"/>
            <a:ext cx="4035622" cy="6349285"/>
          </a:xfrm>
          <a:prstGeom prst="rect">
            <a:avLst/>
          </a:prstGeom>
        </p:spPr>
      </p:pic>
      <p:sp>
        <p:nvSpPr>
          <p:cNvPr id="6" name="Content Placeholder 5">
            <a:extLst>
              <a:ext uri="{FF2B5EF4-FFF2-40B4-BE49-F238E27FC236}">
                <a16:creationId xmlns:a16="http://schemas.microsoft.com/office/drawing/2014/main" id="{FB08A41C-17A5-F333-3FAE-3221D21448C6}"/>
              </a:ext>
            </a:extLst>
          </p:cNvPr>
          <p:cNvSpPr>
            <a:spLocks noGrp="1"/>
          </p:cNvSpPr>
          <p:nvPr>
            <p:ph sz="half" idx="2"/>
          </p:nvPr>
        </p:nvSpPr>
        <p:spPr>
          <a:xfrm>
            <a:off x="4353303" y="1161019"/>
            <a:ext cx="7598652" cy="5550794"/>
          </a:xfrm>
        </p:spPr>
        <p:txBody>
          <a:bodyPr vert="horz" lIns="91440" tIns="45720" rIns="91440" bIns="45720" rtlCol="0">
            <a:normAutofit fontScale="92500" lnSpcReduction="20000"/>
          </a:bodyPr>
          <a:lstStyle/>
          <a:p>
            <a:r>
              <a:rPr lang="en-US" sz="2800" dirty="0"/>
              <a:t>God’s grace is in both mercy and justice</a:t>
            </a:r>
          </a:p>
          <a:p>
            <a:r>
              <a:rPr lang="en-US" sz="2800" dirty="0"/>
              <a:t>Social justice started with God!</a:t>
            </a:r>
          </a:p>
          <a:p>
            <a:r>
              <a:rPr lang="en-US" sz="2800" dirty="0"/>
              <a:t>Crab Theory is not only a part of the American Deaf Community – it’s a part of our sinful nature</a:t>
            </a:r>
          </a:p>
          <a:p>
            <a:r>
              <a:rPr lang="en-US" sz="2800" dirty="0"/>
              <a:t>True peace in Israel comes only through Jesus</a:t>
            </a:r>
          </a:p>
          <a:p>
            <a:r>
              <a:rPr lang="en-US" sz="2800" dirty="0"/>
              <a:t>Two cannot walk together unless they agree – we cannot walk with Jesus without being obedient to His Word</a:t>
            </a:r>
          </a:p>
          <a:p>
            <a:r>
              <a:rPr lang="en-US" sz="2800" dirty="0"/>
              <a:t>The ’compliant’ will be judged for their silence</a:t>
            </a:r>
          </a:p>
          <a:p>
            <a:r>
              <a:rPr lang="en-US" sz="2800" dirty="0"/>
              <a:t>The ‘basket of fruit’ is ripe today</a:t>
            </a:r>
          </a:p>
          <a:p>
            <a:r>
              <a:rPr lang="en-US" sz="2800" dirty="0"/>
              <a:t>“I will restore…” ”I will save those who call on My Name!”</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840288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CC456D37-CE47-1B06-3A13-1E29EC369469}"/>
              </a:ext>
            </a:extLst>
          </p:cNvPr>
          <p:cNvPicPr>
            <a:picLocks noGrp="1" noChangeAspect="1"/>
          </p:cNvPicPr>
          <p:nvPr>
            <p:ph idx="1"/>
          </p:nvPr>
        </p:nvPicPr>
        <p:blipFill>
          <a:blip r:embed="rId2"/>
          <a:stretch>
            <a:fillRect/>
          </a:stretch>
        </p:blipFill>
        <p:spPr>
          <a:xfrm>
            <a:off x="152399" y="203199"/>
            <a:ext cx="11837831" cy="6390783"/>
          </a:xfrm>
        </p:spPr>
      </p:pic>
    </p:spTree>
    <p:extLst>
      <p:ext uri="{BB962C8B-B14F-4D97-AF65-F5344CB8AC3E}">
        <p14:creationId xmlns:p14="http://schemas.microsoft.com/office/powerpoint/2010/main" val="761421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D4776-672F-C103-DA26-4228CA46072D}"/>
              </a:ext>
            </a:extLst>
          </p:cNvPr>
          <p:cNvSpPr>
            <a:spLocks noGrp="1"/>
          </p:cNvSpPr>
          <p:nvPr>
            <p:ph type="title"/>
          </p:nvPr>
        </p:nvSpPr>
        <p:spPr>
          <a:xfrm>
            <a:off x="2895600" y="390885"/>
            <a:ext cx="8610600" cy="1293028"/>
          </a:xfrm>
        </p:spPr>
        <p:txBody>
          <a:bodyPr/>
          <a:lstStyle/>
          <a:p>
            <a:r>
              <a:rPr lang="en-US" dirty="0"/>
              <a:t>Intro to the book of amos</a:t>
            </a:r>
          </a:p>
        </p:txBody>
      </p:sp>
      <p:sp>
        <p:nvSpPr>
          <p:cNvPr id="3" name="Content Placeholder 2">
            <a:extLst>
              <a:ext uri="{FF2B5EF4-FFF2-40B4-BE49-F238E27FC236}">
                <a16:creationId xmlns:a16="http://schemas.microsoft.com/office/drawing/2014/main" id="{58AA6982-0C88-88DE-D630-63DF46CBC5AF}"/>
              </a:ext>
            </a:extLst>
          </p:cNvPr>
          <p:cNvSpPr>
            <a:spLocks noGrp="1"/>
          </p:cNvSpPr>
          <p:nvPr>
            <p:ph idx="1"/>
          </p:nvPr>
        </p:nvSpPr>
        <p:spPr>
          <a:xfrm>
            <a:off x="442175" y="2004586"/>
            <a:ext cx="11307650" cy="4549462"/>
          </a:xfrm>
        </p:spPr>
        <p:txBody>
          <a:bodyPr>
            <a:normAutofit/>
          </a:bodyPr>
          <a:lstStyle/>
          <a:p>
            <a:r>
              <a:rPr lang="en-US" sz="2800" dirty="0"/>
              <a:t>From city of Tekoa in the country of Judah, 6 miles south of Bethlehem and 11 miles from Jerusalem</a:t>
            </a:r>
          </a:p>
          <a:p>
            <a:r>
              <a:rPr lang="en-US" sz="2800" dirty="0"/>
              <a:t>He was a farmer of figs and a shepherd</a:t>
            </a:r>
          </a:p>
          <a:p>
            <a:r>
              <a:rPr lang="en-US" sz="2800" dirty="0"/>
              <a:t>His name means “The Lord comes”</a:t>
            </a:r>
          </a:p>
          <a:p>
            <a:r>
              <a:rPr lang="en-US" sz="2800" dirty="0"/>
              <a:t>Contemporary of Hosea (love) and Jonah (dove) – Amos focuses on judgement</a:t>
            </a:r>
          </a:p>
          <a:p>
            <a:r>
              <a:rPr lang="en-US" sz="2800" dirty="0"/>
              <a:t>Sent to Israel but meant for all 12 Tribes</a:t>
            </a:r>
          </a:p>
          <a:p>
            <a:r>
              <a:rPr lang="en-US" sz="2800" dirty="0"/>
              <a:t>Uzziah was king of Judah (792-740bc) and Jeroboam II (793-753 bc) was king of Israel</a:t>
            </a:r>
          </a:p>
          <a:p>
            <a:pPr marL="0" indent="0">
              <a:buNone/>
            </a:pPr>
            <a:endParaRPr lang="en-US" sz="2800" dirty="0"/>
          </a:p>
        </p:txBody>
      </p:sp>
    </p:spTree>
    <p:extLst>
      <p:ext uri="{BB962C8B-B14F-4D97-AF65-F5344CB8AC3E}">
        <p14:creationId xmlns:p14="http://schemas.microsoft.com/office/powerpoint/2010/main" val="3044083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C92E62-7505-EB29-0305-2FD7A77B2E7C}"/>
              </a:ext>
            </a:extLst>
          </p:cNvPr>
          <p:cNvSpPr>
            <a:spLocks noGrp="1"/>
          </p:cNvSpPr>
          <p:nvPr>
            <p:ph idx="1"/>
          </p:nvPr>
        </p:nvSpPr>
        <p:spPr>
          <a:xfrm>
            <a:off x="220133" y="355600"/>
            <a:ext cx="6273800" cy="6265333"/>
          </a:xfrm>
        </p:spPr>
        <p:txBody>
          <a:bodyPr>
            <a:normAutofit/>
          </a:bodyPr>
          <a:lstStyle/>
          <a:p>
            <a:r>
              <a:rPr lang="en-US" sz="2800" dirty="0"/>
              <a:t>Their religious philosophy: all we have to do is sacrifice to god and we can do whatever we want… sound familiar?</a:t>
            </a:r>
          </a:p>
          <a:p>
            <a:endParaRPr lang="en-US" sz="2800" dirty="0"/>
          </a:p>
          <a:p>
            <a:r>
              <a:rPr lang="en-US" sz="2800" dirty="0"/>
              <a:t>Condemned by God for their disobedience and for making themselves powerful by stepping on others (crab theory?)</a:t>
            </a:r>
          </a:p>
          <a:p>
            <a:endParaRPr lang="en-US" sz="2800" dirty="0"/>
          </a:p>
          <a:p>
            <a:r>
              <a:rPr lang="en-US" sz="2800" u="sng" dirty="0"/>
              <a:t>Bottom line</a:t>
            </a:r>
            <a:r>
              <a:rPr lang="en-US" sz="2800" dirty="0"/>
              <a:t>: Israel needs to remember her commitment to the covenant and remember her obligations to Him</a:t>
            </a:r>
          </a:p>
          <a:p>
            <a:endParaRPr lang="en-US" dirty="0"/>
          </a:p>
        </p:txBody>
      </p:sp>
      <p:pic>
        <p:nvPicPr>
          <p:cNvPr id="4" name="Picture 3">
            <a:extLst>
              <a:ext uri="{FF2B5EF4-FFF2-40B4-BE49-F238E27FC236}">
                <a16:creationId xmlns:a16="http://schemas.microsoft.com/office/drawing/2014/main" id="{635DCE3F-59E7-7C81-FBBB-3B082050AA5E}"/>
              </a:ext>
            </a:extLst>
          </p:cNvPr>
          <p:cNvPicPr>
            <a:picLocks noChangeAspect="1"/>
          </p:cNvPicPr>
          <p:nvPr/>
        </p:nvPicPr>
        <p:blipFill>
          <a:blip r:embed="rId2"/>
          <a:stretch>
            <a:fillRect/>
          </a:stretch>
        </p:blipFill>
        <p:spPr>
          <a:xfrm>
            <a:off x="6984999" y="502276"/>
            <a:ext cx="4889321" cy="6014433"/>
          </a:xfrm>
          <a:prstGeom prst="rect">
            <a:avLst/>
          </a:prstGeom>
        </p:spPr>
      </p:pic>
      <p:sp>
        <p:nvSpPr>
          <p:cNvPr id="6" name="TextBox 5">
            <a:extLst>
              <a:ext uri="{FF2B5EF4-FFF2-40B4-BE49-F238E27FC236}">
                <a16:creationId xmlns:a16="http://schemas.microsoft.com/office/drawing/2014/main" id="{D429FF81-E97A-F2F0-7371-43AA9295AB8A}"/>
              </a:ext>
            </a:extLst>
          </p:cNvPr>
          <p:cNvSpPr txBox="1"/>
          <p:nvPr/>
        </p:nvSpPr>
        <p:spPr>
          <a:xfrm>
            <a:off x="7379594" y="4520485"/>
            <a:ext cx="1313646" cy="461665"/>
          </a:xfrm>
          <a:prstGeom prst="rect">
            <a:avLst/>
          </a:prstGeom>
          <a:noFill/>
        </p:spPr>
        <p:txBody>
          <a:bodyPr wrap="square" rtlCol="0">
            <a:spAutoFit/>
          </a:bodyPr>
          <a:lstStyle/>
          <a:p>
            <a:r>
              <a:rPr lang="en-US" sz="2400" dirty="0">
                <a:solidFill>
                  <a:schemeClr val="bg1"/>
                </a:solidFill>
              </a:rPr>
              <a:t>Justice</a:t>
            </a:r>
          </a:p>
        </p:txBody>
      </p:sp>
      <p:sp>
        <p:nvSpPr>
          <p:cNvPr id="7" name="TextBox 6">
            <a:extLst>
              <a:ext uri="{FF2B5EF4-FFF2-40B4-BE49-F238E27FC236}">
                <a16:creationId xmlns:a16="http://schemas.microsoft.com/office/drawing/2014/main" id="{B2B53308-D0B8-0EC9-9C5D-6A0D2BF1CCC5}"/>
              </a:ext>
            </a:extLst>
          </p:cNvPr>
          <p:cNvSpPr txBox="1"/>
          <p:nvPr/>
        </p:nvSpPr>
        <p:spPr>
          <a:xfrm rot="16200000">
            <a:off x="8267233" y="2859110"/>
            <a:ext cx="1687132" cy="523220"/>
          </a:xfrm>
          <a:prstGeom prst="rect">
            <a:avLst/>
          </a:prstGeom>
          <a:noFill/>
        </p:spPr>
        <p:txBody>
          <a:bodyPr wrap="square" rtlCol="0">
            <a:spAutoFit/>
          </a:bodyPr>
          <a:lstStyle/>
          <a:p>
            <a:r>
              <a:rPr lang="en-US" sz="2800" dirty="0">
                <a:solidFill>
                  <a:schemeClr val="bg1"/>
                </a:solidFill>
              </a:rPr>
              <a:t>Grace</a:t>
            </a:r>
          </a:p>
        </p:txBody>
      </p:sp>
      <p:sp>
        <p:nvSpPr>
          <p:cNvPr id="8" name="TextBox 7">
            <a:extLst>
              <a:ext uri="{FF2B5EF4-FFF2-40B4-BE49-F238E27FC236}">
                <a16:creationId xmlns:a16="http://schemas.microsoft.com/office/drawing/2014/main" id="{52ABF3B0-1B4D-37CD-B3EC-28DD7AB31B92}"/>
              </a:ext>
            </a:extLst>
          </p:cNvPr>
          <p:cNvSpPr txBox="1"/>
          <p:nvPr/>
        </p:nvSpPr>
        <p:spPr>
          <a:xfrm>
            <a:off x="10341735" y="2965046"/>
            <a:ext cx="1300766" cy="523220"/>
          </a:xfrm>
          <a:prstGeom prst="rect">
            <a:avLst/>
          </a:prstGeom>
          <a:noFill/>
        </p:spPr>
        <p:txBody>
          <a:bodyPr wrap="square" rtlCol="0">
            <a:spAutoFit/>
          </a:bodyPr>
          <a:lstStyle/>
          <a:p>
            <a:r>
              <a:rPr lang="en-US" sz="2800" dirty="0">
                <a:solidFill>
                  <a:schemeClr val="bg1"/>
                </a:solidFill>
              </a:rPr>
              <a:t>Mercy</a:t>
            </a:r>
          </a:p>
        </p:txBody>
      </p:sp>
    </p:spTree>
    <p:extLst>
      <p:ext uri="{BB962C8B-B14F-4D97-AF65-F5344CB8AC3E}">
        <p14:creationId xmlns:p14="http://schemas.microsoft.com/office/powerpoint/2010/main" val="2156933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00981ABB-0022-A7E5-94CA-6A3CACCAC56D}"/>
              </a:ext>
            </a:extLst>
          </p:cNvPr>
          <p:cNvSpPr>
            <a:spLocks noGrp="1"/>
          </p:cNvSpPr>
          <p:nvPr>
            <p:ph type="body" idx="1"/>
          </p:nvPr>
        </p:nvSpPr>
        <p:spPr>
          <a:xfrm>
            <a:off x="154546" y="916118"/>
            <a:ext cx="4494727" cy="559398"/>
          </a:xfrm>
        </p:spPr>
        <p:txBody>
          <a:bodyPr/>
          <a:lstStyle/>
          <a:p>
            <a:r>
              <a:rPr lang="en-US" dirty="0"/>
              <a:t>Map during Amos’ time:</a:t>
            </a:r>
          </a:p>
        </p:txBody>
      </p:sp>
      <p:pic>
        <p:nvPicPr>
          <p:cNvPr id="11" name="Content Placeholder 10">
            <a:extLst>
              <a:ext uri="{FF2B5EF4-FFF2-40B4-BE49-F238E27FC236}">
                <a16:creationId xmlns:a16="http://schemas.microsoft.com/office/drawing/2014/main" id="{EABC8AB9-FED2-264F-D062-1AF83BB61980}"/>
              </a:ext>
            </a:extLst>
          </p:cNvPr>
          <p:cNvPicPr>
            <a:picLocks noGrp="1" noChangeAspect="1"/>
          </p:cNvPicPr>
          <p:nvPr>
            <p:ph sz="half" idx="2"/>
          </p:nvPr>
        </p:nvPicPr>
        <p:blipFill rotWithShape="1">
          <a:blip r:embed="rId2"/>
          <a:srcRect l="10324"/>
          <a:stretch/>
        </p:blipFill>
        <p:spPr>
          <a:xfrm>
            <a:off x="1781577" y="1532585"/>
            <a:ext cx="4314423" cy="5100034"/>
          </a:xfrm>
        </p:spPr>
      </p:pic>
      <p:sp>
        <p:nvSpPr>
          <p:cNvPr id="7" name="Text Placeholder 6">
            <a:extLst>
              <a:ext uri="{FF2B5EF4-FFF2-40B4-BE49-F238E27FC236}">
                <a16:creationId xmlns:a16="http://schemas.microsoft.com/office/drawing/2014/main" id="{72676A77-1C73-27A7-AB6B-8A1BBAF87EB1}"/>
              </a:ext>
            </a:extLst>
          </p:cNvPr>
          <p:cNvSpPr>
            <a:spLocks noGrp="1"/>
          </p:cNvSpPr>
          <p:nvPr>
            <p:ph type="body" sz="quarter" idx="3"/>
          </p:nvPr>
        </p:nvSpPr>
        <p:spPr>
          <a:xfrm>
            <a:off x="6096000" y="777422"/>
            <a:ext cx="5105400" cy="691655"/>
          </a:xfrm>
        </p:spPr>
        <p:txBody>
          <a:bodyPr/>
          <a:lstStyle/>
          <a:p>
            <a:r>
              <a:rPr lang="en-US" dirty="0"/>
              <a:t>Map today:</a:t>
            </a:r>
          </a:p>
        </p:txBody>
      </p:sp>
      <p:pic>
        <p:nvPicPr>
          <p:cNvPr id="18" name="Picture 17">
            <a:extLst>
              <a:ext uri="{FF2B5EF4-FFF2-40B4-BE49-F238E27FC236}">
                <a16:creationId xmlns:a16="http://schemas.microsoft.com/office/drawing/2014/main" id="{BC80C2E7-197B-9181-4CA5-E576A0BA7F8E}"/>
              </a:ext>
            </a:extLst>
          </p:cNvPr>
          <p:cNvPicPr>
            <a:picLocks noChangeAspect="1"/>
          </p:cNvPicPr>
          <p:nvPr/>
        </p:nvPicPr>
        <p:blipFill>
          <a:blip r:embed="rId3"/>
          <a:stretch>
            <a:fillRect/>
          </a:stretch>
        </p:blipFill>
        <p:spPr>
          <a:xfrm>
            <a:off x="6096000" y="1532585"/>
            <a:ext cx="4760890" cy="5100034"/>
          </a:xfrm>
          <a:prstGeom prst="rect">
            <a:avLst/>
          </a:prstGeom>
        </p:spPr>
      </p:pic>
    </p:spTree>
    <p:extLst>
      <p:ext uri="{BB962C8B-B14F-4D97-AF65-F5344CB8AC3E}">
        <p14:creationId xmlns:p14="http://schemas.microsoft.com/office/powerpoint/2010/main" val="843210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3F9107C-247A-3F93-993C-887E949FBEDC}"/>
              </a:ext>
            </a:extLst>
          </p:cNvPr>
          <p:cNvSpPr>
            <a:spLocks noGrp="1"/>
          </p:cNvSpPr>
          <p:nvPr>
            <p:ph type="title"/>
          </p:nvPr>
        </p:nvSpPr>
        <p:spPr>
          <a:xfrm>
            <a:off x="2895600" y="545432"/>
            <a:ext cx="8610600" cy="781092"/>
          </a:xfrm>
        </p:spPr>
        <p:txBody>
          <a:bodyPr/>
          <a:lstStyle/>
          <a:p>
            <a:r>
              <a:rPr lang="en-US" dirty="0"/>
              <a:t>Chapter 1</a:t>
            </a:r>
          </a:p>
        </p:txBody>
      </p:sp>
      <p:sp>
        <p:nvSpPr>
          <p:cNvPr id="8" name="Content Placeholder 7">
            <a:extLst>
              <a:ext uri="{FF2B5EF4-FFF2-40B4-BE49-F238E27FC236}">
                <a16:creationId xmlns:a16="http://schemas.microsoft.com/office/drawing/2014/main" id="{249421AD-9F0D-7AD6-2CF0-F58862ACA266}"/>
              </a:ext>
            </a:extLst>
          </p:cNvPr>
          <p:cNvSpPr>
            <a:spLocks noGrp="1"/>
          </p:cNvSpPr>
          <p:nvPr>
            <p:ph idx="1"/>
          </p:nvPr>
        </p:nvSpPr>
        <p:spPr>
          <a:xfrm>
            <a:off x="231819" y="1584101"/>
            <a:ext cx="11758411" cy="4919729"/>
          </a:xfrm>
        </p:spPr>
        <p:txBody>
          <a:bodyPr>
            <a:normAutofit/>
          </a:bodyPr>
          <a:lstStyle/>
          <a:p>
            <a:r>
              <a:rPr lang="en-US" sz="2800" dirty="0"/>
              <a:t>The Lion of Judah roars = judgement is for sure! “True business!”</a:t>
            </a:r>
          </a:p>
          <a:p>
            <a:r>
              <a:rPr lang="en-US" sz="2800" dirty="0"/>
              <a:t>Starts with Damascus (v3-5):</a:t>
            </a:r>
          </a:p>
          <a:p>
            <a:r>
              <a:rPr lang="en-US" sz="2800" dirty="0"/>
              <a:t>Term used “3 sins – no 4 sins” = “again and again and again”</a:t>
            </a:r>
          </a:p>
          <a:p>
            <a:r>
              <a:rPr lang="en-US" sz="2800" dirty="0"/>
              <a:t>You will be judged because you “threshed Gilead” breaking the treaty between King Saul and Gilead. Threshing means put hooks in body and drag through town until body parts fall off… cruel torture!</a:t>
            </a:r>
          </a:p>
          <a:p>
            <a:r>
              <a:rPr lang="en-US" sz="2800" dirty="0"/>
              <a:t>Damascus was described as beautiful as the Garden of Eden… was destroyed when Assyria captured Israel (northern 10 tribes) in 722 bc.</a:t>
            </a:r>
          </a:p>
          <a:p>
            <a:endParaRPr lang="en-US" sz="2800" dirty="0"/>
          </a:p>
          <a:p>
            <a:endParaRPr lang="en-US" sz="2800" dirty="0"/>
          </a:p>
        </p:txBody>
      </p:sp>
    </p:spTree>
    <p:extLst>
      <p:ext uri="{BB962C8B-B14F-4D97-AF65-F5344CB8AC3E}">
        <p14:creationId xmlns:p14="http://schemas.microsoft.com/office/powerpoint/2010/main" val="2052078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1E17-0601-047C-5D10-47EDC59566FA}"/>
              </a:ext>
            </a:extLst>
          </p:cNvPr>
          <p:cNvSpPr>
            <a:spLocks noGrp="1"/>
          </p:cNvSpPr>
          <p:nvPr>
            <p:ph type="title"/>
          </p:nvPr>
        </p:nvSpPr>
        <p:spPr>
          <a:xfrm>
            <a:off x="2895600" y="313612"/>
            <a:ext cx="8610600" cy="793971"/>
          </a:xfrm>
        </p:spPr>
        <p:txBody>
          <a:bodyPr/>
          <a:lstStyle/>
          <a:p>
            <a:r>
              <a:rPr lang="en-US" dirty="0"/>
              <a:t>Surrounding Nations:</a:t>
            </a:r>
          </a:p>
        </p:txBody>
      </p:sp>
      <p:sp>
        <p:nvSpPr>
          <p:cNvPr id="3" name="Content Placeholder 2">
            <a:extLst>
              <a:ext uri="{FF2B5EF4-FFF2-40B4-BE49-F238E27FC236}">
                <a16:creationId xmlns:a16="http://schemas.microsoft.com/office/drawing/2014/main" id="{85D65C17-298B-D41C-C066-380400CBA60D}"/>
              </a:ext>
            </a:extLst>
          </p:cNvPr>
          <p:cNvSpPr>
            <a:spLocks noGrp="1"/>
          </p:cNvSpPr>
          <p:nvPr>
            <p:ph idx="1"/>
          </p:nvPr>
        </p:nvSpPr>
        <p:spPr>
          <a:xfrm>
            <a:off x="685800" y="1107583"/>
            <a:ext cx="10820400" cy="5550793"/>
          </a:xfrm>
        </p:spPr>
        <p:txBody>
          <a:bodyPr>
            <a:normAutofit/>
          </a:bodyPr>
          <a:lstStyle/>
          <a:p>
            <a:r>
              <a:rPr lang="en-US" sz="2800" dirty="0"/>
              <a:t>Gaza (Philistine’s large city), Philistine constantly tormented Judah. Nebuchadnezzar (Babylon) destroyed them in 580’s</a:t>
            </a:r>
          </a:p>
          <a:p>
            <a:endParaRPr lang="en-US" sz="2800" dirty="0"/>
          </a:p>
          <a:p>
            <a:r>
              <a:rPr lang="en-US" sz="2800" dirty="0"/>
              <a:t>Tyre (city in Phoenicia) Sold entire Jewish communities to Edom for slaves. Broke the treaty between David and Hiram (King of the Phoenician area defined in II Sam 5:11)</a:t>
            </a:r>
          </a:p>
          <a:p>
            <a:endParaRPr lang="en-US" sz="2800" dirty="0"/>
          </a:p>
          <a:p>
            <a:r>
              <a:rPr lang="en-US" sz="2800" dirty="0"/>
              <a:t>Edom: “constant anger” against his brother (Esau and Jacob) is constantly at war. Will be destroyed</a:t>
            </a:r>
          </a:p>
          <a:p>
            <a:endParaRPr lang="en-US" sz="2800" dirty="0"/>
          </a:p>
          <a:p>
            <a:r>
              <a:rPr lang="en-US" sz="2800" dirty="0"/>
              <a:t>Ammon (Amman – part of Jordan today) ripped open pregnant women of Gilead, brutal genocide</a:t>
            </a:r>
          </a:p>
          <a:p>
            <a:endParaRPr lang="en-US" sz="2800" dirty="0"/>
          </a:p>
        </p:txBody>
      </p:sp>
    </p:spTree>
    <p:extLst>
      <p:ext uri="{BB962C8B-B14F-4D97-AF65-F5344CB8AC3E}">
        <p14:creationId xmlns:p14="http://schemas.microsoft.com/office/powerpoint/2010/main" val="4157414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890BF-434A-534F-CAB0-B45BD95B7955}"/>
              </a:ext>
            </a:extLst>
          </p:cNvPr>
          <p:cNvSpPr>
            <a:spLocks noGrp="1"/>
          </p:cNvSpPr>
          <p:nvPr>
            <p:ph type="title"/>
          </p:nvPr>
        </p:nvSpPr>
        <p:spPr>
          <a:xfrm>
            <a:off x="2895600" y="468159"/>
            <a:ext cx="8610600" cy="781092"/>
          </a:xfrm>
        </p:spPr>
        <p:txBody>
          <a:bodyPr>
            <a:normAutofit/>
          </a:bodyPr>
          <a:lstStyle/>
          <a:p>
            <a:r>
              <a:rPr lang="en-US" sz="3600" dirty="0"/>
              <a:t>Surrounding nations </a:t>
            </a:r>
            <a:r>
              <a:rPr lang="en-US" sz="2400" dirty="0"/>
              <a:t>continued</a:t>
            </a:r>
            <a:r>
              <a:rPr lang="en-US" sz="3600" dirty="0"/>
              <a:t> </a:t>
            </a:r>
          </a:p>
        </p:txBody>
      </p:sp>
      <p:sp>
        <p:nvSpPr>
          <p:cNvPr id="3" name="Content Placeholder 2">
            <a:extLst>
              <a:ext uri="{FF2B5EF4-FFF2-40B4-BE49-F238E27FC236}">
                <a16:creationId xmlns:a16="http://schemas.microsoft.com/office/drawing/2014/main" id="{60B5BBB9-8E8D-91BE-A755-9F53AD0AA0C6}"/>
              </a:ext>
            </a:extLst>
          </p:cNvPr>
          <p:cNvSpPr>
            <a:spLocks noGrp="1"/>
          </p:cNvSpPr>
          <p:nvPr>
            <p:ph idx="1"/>
          </p:nvPr>
        </p:nvSpPr>
        <p:spPr>
          <a:xfrm>
            <a:off x="373487" y="1442434"/>
            <a:ext cx="11359167" cy="5190186"/>
          </a:xfrm>
        </p:spPr>
        <p:txBody>
          <a:bodyPr/>
          <a:lstStyle/>
          <a:p>
            <a:r>
              <a:rPr lang="en-US" sz="2800" dirty="0"/>
              <a:t>Chapter 2</a:t>
            </a:r>
          </a:p>
          <a:p>
            <a:r>
              <a:rPr lang="en-US" sz="2800" dirty="0"/>
              <a:t>Moab – judged for their cruelty (burnt the bones of Edom’s Kings), they will be a nation of great tumult and war</a:t>
            </a:r>
          </a:p>
          <a:p>
            <a:endParaRPr lang="en-US" sz="2800" dirty="0"/>
          </a:p>
          <a:p>
            <a:r>
              <a:rPr lang="en-US" sz="2800" dirty="0"/>
              <a:t>Judah – rejected the Laws of God, Jerusalem will be consumed, and like other nations, they will experience a loss in their defenses and wealth – they trusted themselves not God</a:t>
            </a:r>
          </a:p>
          <a:p>
            <a:endParaRPr lang="en-US" sz="2800" dirty="0"/>
          </a:p>
          <a:p>
            <a:r>
              <a:rPr lang="en-US" sz="2800" dirty="0"/>
              <a:t>Amorites – tall and strong will be defeated. ‘Amorites’ term used to identify all Canaanites.</a:t>
            </a:r>
          </a:p>
          <a:p>
            <a:endParaRPr lang="en-US" sz="2800" dirty="0"/>
          </a:p>
          <a:p>
            <a:endParaRPr lang="en-US" dirty="0"/>
          </a:p>
        </p:txBody>
      </p:sp>
    </p:spTree>
    <p:extLst>
      <p:ext uri="{BB962C8B-B14F-4D97-AF65-F5344CB8AC3E}">
        <p14:creationId xmlns:p14="http://schemas.microsoft.com/office/powerpoint/2010/main" val="285274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038F3-5193-CE5B-CD48-E0FA776508D0}"/>
              </a:ext>
            </a:extLst>
          </p:cNvPr>
          <p:cNvSpPr>
            <a:spLocks noGrp="1"/>
          </p:cNvSpPr>
          <p:nvPr>
            <p:ph type="title"/>
          </p:nvPr>
        </p:nvSpPr>
        <p:spPr>
          <a:xfrm>
            <a:off x="2895600" y="287855"/>
            <a:ext cx="8610600" cy="858365"/>
          </a:xfrm>
        </p:spPr>
        <p:txBody>
          <a:bodyPr/>
          <a:lstStyle/>
          <a:p>
            <a:r>
              <a:rPr lang="en-US" dirty="0"/>
              <a:t>Chapters 3 &amp; 4</a:t>
            </a:r>
          </a:p>
        </p:txBody>
      </p:sp>
      <p:sp>
        <p:nvSpPr>
          <p:cNvPr id="3" name="Content Placeholder 2">
            <a:extLst>
              <a:ext uri="{FF2B5EF4-FFF2-40B4-BE49-F238E27FC236}">
                <a16:creationId xmlns:a16="http://schemas.microsoft.com/office/drawing/2014/main" id="{B4B4D8F5-0C7F-D7E7-E0BA-829EB68F2143}"/>
              </a:ext>
            </a:extLst>
          </p:cNvPr>
          <p:cNvSpPr>
            <a:spLocks noGrp="1"/>
          </p:cNvSpPr>
          <p:nvPr>
            <p:ph idx="1"/>
          </p:nvPr>
        </p:nvSpPr>
        <p:spPr>
          <a:xfrm>
            <a:off x="360608" y="1365161"/>
            <a:ext cx="11145592" cy="5204983"/>
          </a:xfrm>
        </p:spPr>
        <p:txBody>
          <a:bodyPr>
            <a:normAutofit/>
          </a:bodyPr>
          <a:lstStyle/>
          <a:p>
            <a:r>
              <a:rPr lang="en-US" sz="2800" dirty="0"/>
              <a:t>Israel = “I have chosen you!” Yet you have incest! Fathers and sons have sex with the same girl! Have sex at My altars, sell the innocent for shoes, trample on the poor and denied justice to the oppressed! </a:t>
            </a:r>
            <a:r>
              <a:rPr lang="en-US" sz="2800" u="sng" dirty="0"/>
              <a:t>Can two people walk together unless they agree</a:t>
            </a:r>
            <a:r>
              <a:rPr lang="en-US" sz="2800" dirty="0"/>
              <a:t>? I will punish Israel for her sins, destroy the altars at Bethel and the horns of the altar will be cut off and fall to the ground.” Declares the Lord… (722bc became Assyrian slaves)</a:t>
            </a:r>
          </a:p>
          <a:p>
            <a:pPr marL="0" indent="0">
              <a:buNone/>
            </a:pPr>
            <a:r>
              <a:rPr lang="en-US" sz="2800" dirty="0"/>
              <a:t>*You have religiously acted but not heartfully obedient! </a:t>
            </a:r>
          </a:p>
          <a:p>
            <a:endParaRPr lang="en-US" sz="2800" dirty="0"/>
          </a:p>
          <a:p>
            <a:r>
              <a:rPr lang="en-US" sz="2800" dirty="0"/>
              <a:t>Samaria – Bashan and the Cows of Bashan(wealthy women) – they will be taken away with hooks in their nose or lower lip for all to see! </a:t>
            </a:r>
          </a:p>
        </p:txBody>
      </p:sp>
    </p:spTree>
    <p:extLst>
      <p:ext uri="{BB962C8B-B14F-4D97-AF65-F5344CB8AC3E}">
        <p14:creationId xmlns:p14="http://schemas.microsoft.com/office/powerpoint/2010/main" val="2677502374"/>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191</TotalTime>
  <Words>1095</Words>
  <Application>Microsoft Macintosh PowerPoint</Application>
  <PresentationFormat>Widescreen</PresentationFormat>
  <Paragraphs>80</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Century Gothic</vt:lpstr>
      <vt:lpstr>Vapor Trail</vt:lpstr>
      <vt:lpstr>Judgement against Israel and surrounding nations</vt:lpstr>
      <vt:lpstr>PowerPoint Presentation</vt:lpstr>
      <vt:lpstr>Intro to the book of amos</vt:lpstr>
      <vt:lpstr>PowerPoint Presentation</vt:lpstr>
      <vt:lpstr>PowerPoint Presentation</vt:lpstr>
      <vt:lpstr>Chapter 1</vt:lpstr>
      <vt:lpstr>Surrounding Nations:</vt:lpstr>
      <vt:lpstr>Surrounding nations continued </vt:lpstr>
      <vt:lpstr>Chapters 3 &amp; 4</vt:lpstr>
      <vt:lpstr>PowerPoint Presentation</vt:lpstr>
      <vt:lpstr>PowerPoint Presentation</vt:lpstr>
      <vt:lpstr>A narrative change:</vt:lpstr>
      <vt:lpstr>Redemption promised!</vt:lpstr>
      <vt:lpstr>What do we see?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Judgement against Israel and surrounding nations</dc:title>
  <dc:creator>JoAnn Smith</dc:creator>
  <cp:lastModifiedBy>JoAnn Smith</cp:lastModifiedBy>
  <cp:revision>2</cp:revision>
  <dcterms:created xsi:type="dcterms:W3CDTF">2024-05-17T19:08:19Z</dcterms:created>
  <dcterms:modified xsi:type="dcterms:W3CDTF">2024-05-17T22:27:44Z</dcterms:modified>
</cp:coreProperties>
</file>