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5/23/24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5/23/24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AC17E-5B1B-A549-C716-75B82D622681}"/>
              </a:ext>
            </a:extLst>
          </p:cNvPr>
          <p:cNvSpPr>
            <a:spLocks noGrp="1"/>
          </p:cNvSpPr>
          <p:nvPr>
            <p:ph type="ctrTitle"/>
          </p:nvPr>
        </p:nvSpPr>
        <p:spPr>
          <a:xfrm>
            <a:off x="6742112" y="1454963"/>
            <a:ext cx="4802187" cy="4250378"/>
          </a:xfrm>
        </p:spPr>
        <p:txBody>
          <a:bodyPr anchor="ctr">
            <a:normAutofit/>
          </a:bodyPr>
          <a:lstStyle/>
          <a:p>
            <a:pPr algn="ctr">
              <a:lnSpc>
                <a:spcPct val="90000"/>
              </a:lnSpc>
            </a:pPr>
            <a:r>
              <a:rPr lang="en-US" sz="6100"/>
              <a:t>Hosea – God’s Love for Israel</a:t>
            </a:r>
          </a:p>
        </p:txBody>
      </p:sp>
      <p:pic>
        <p:nvPicPr>
          <p:cNvPr id="5" name="Picture 4" descr="A person and person in white robes&#10;&#10;Description automatically generated">
            <a:extLst>
              <a:ext uri="{FF2B5EF4-FFF2-40B4-BE49-F238E27FC236}">
                <a16:creationId xmlns:a16="http://schemas.microsoft.com/office/drawing/2014/main" id="{DA1FBE1E-ECB5-4894-1DC7-934D82C3BD9E}"/>
              </a:ext>
            </a:extLst>
          </p:cNvPr>
          <p:cNvPicPr>
            <a:picLocks noChangeAspect="1"/>
          </p:cNvPicPr>
          <p:nvPr/>
        </p:nvPicPr>
        <p:blipFill rotWithShape="1">
          <a:blip r:embed="rId3"/>
          <a:srcRect l="2265" r="-1" b="-1"/>
          <a:stretch/>
        </p:blipFill>
        <p:spPr>
          <a:xfrm>
            <a:off x="607848" y="609601"/>
            <a:ext cx="5486561" cy="5638797"/>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2125235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0784F1-27C8-46FD-0B0E-F19FD3E01821}"/>
              </a:ext>
            </a:extLst>
          </p:cNvPr>
          <p:cNvSpPr>
            <a:spLocks noGrp="1"/>
          </p:cNvSpPr>
          <p:nvPr>
            <p:ph type="title"/>
          </p:nvPr>
        </p:nvSpPr>
        <p:spPr>
          <a:xfrm>
            <a:off x="5121210" y="459205"/>
            <a:ext cx="7120159" cy="1868462"/>
          </a:xfrm>
        </p:spPr>
        <p:txBody>
          <a:bodyPr>
            <a:normAutofit/>
          </a:bodyPr>
          <a:lstStyle/>
          <a:p>
            <a:pPr>
              <a:lnSpc>
                <a:spcPct val="90000"/>
              </a:lnSpc>
            </a:pPr>
            <a:r>
              <a:rPr lang="en-US" sz="2800" dirty="0"/>
              <a:t>Chapter 3 (v2)</a:t>
            </a:r>
            <a:br>
              <a:rPr lang="en-US" sz="2800" dirty="0"/>
            </a:br>
            <a:r>
              <a:rPr lang="en-US" sz="2800" dirty="0"/>
              <a:t>“so, </a:t>
            </a:r>
            <a:r>
              <a:rPr lang="en-US" sz="2800" u="sng" dirty="0"/>
              <a:t>I bought her</a:t>
            </a:r>
            <a:r>
              <a:rPr lang="en-US" sz="2800" dirty="0"/>
              <a:t>…Israel will </a:t>
            </a:r>
            <a:br>
              <a:rPr lang="en-US" sz="2800" dirty="0"/>
            </a:br>
            <a:r>
              <a:rPr lang="en-US" sz="2800" dirty="0"/>
              <a:t>come trembling to the Lord and to His blessings in the last days.”</a:t>
            </a:r>
            <a:br>
              <a:rPr lang="en-US" sz="1700" dirty="0"/>
            </a:br>
            <a:endParaRPr lang="en-US" sz="1700" dirty="0"/>
          </a:p>
        </p:txBody>
      </p:sp>
      <p:sp>
        <p:nvSpPr>
          <p:cNvPr id="13"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28375" y="-1573"/>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4" name="Content Placeholder 3" descr="A person and person standing next to each other&#10;&#10;Description automatically generated">
            <a:extLst>
              <a:ext uri="{FF2B5EF4-FFF2-40B4-BE49-F238E27FC236}">
                <a16:creationId xmlns:a16="http://schemas.microsoft.com/office/drawing/2014/main" id="{FC7C1710-F717-9D8A-8010-2CD11A355395}"/>
              </a:ext>
            </a:extLst>
          </p:cNvPr>
          <p:cNvPicPr>
            <a:picLocks noChangeAspect="1"/>
          </p:cNvPicPr>
          <p:nvPr/>
        </p:nvPicPr>
        <p:blipFill rotWithShape="1">
          <a:blip r:embed="rId3"/>
          <a:srcRect r="6609"/>
          <a:stretch/>
        </p:blipFill>
        <p:spPr>
          <a:xfrm>
            <a:off x="3" y="10"/>
            <a:ext cx="4973099" cy="6857991"/>
          </a:xfrm>
          <a:custGeom>
            <a:avLst/>
            <a:gdLst/>
            <a:ahLst/>
            <a:cxnLst/>
            <a:rect l="l" t="t" r="r" b="b"/>
            <a:pathLst>
              <a:path w="4973099" h="6858001">
                <a:moveTo>
                  <a:pt x="3628384" y="0"/>
                </a:moveTo>
                <a:lnTo>
                  <a:pt x="4971922" y="0"/>
                </a:lnTo>
                <a:lnTo>
                  <a:pt x="4946877" y="155677"/>
                </a:lnTo>
                <a:lnTo>
                  <a:pt x="4923008" y="310668"/>
                </a:lnTo>
                <a:lnTo>
                  <a:pt x="4899644" y="466344"/>
                </a:lnTo>
                <a:lnTo>
                  <a:pt x="4879641" y="622707"/>
                </a:lnTo>
                <a:lnTo>
                  <a:pt x="4859470" y="778383"/>
                </a:lnTo>
                <a:lnTo>
                  <a:pt x="4840644" y="934746"/>
                </a:lnTo>
                <a:lnTo>
                  <a:pt x="4824508" y="1089051"/>
                </a:lnTo>
                <a:lnTo>
                  <a:pt x="4809212" y="1245413"/>
                </a:lnTo>
                <a:lnTo>
                  <a:pt x="4795260" y="1401090"/>
                </a:lnTo>
                <a:lnTo>
                  <a:pt x="4783158" y="1554023"/>
                </a:lnTo>
                <a:lnTo>
                  <a:pt x="4771055" y="1709014"/>
                </a:lnTo>
                <a:lnTo>
                  <a:pt x="4760970" y="1861947"/>
                </a:lnTo>
                <a:lnTo>
                  <a:pt x="4753070" y="2014881"/>
                </a:lnTo>
                <a:lnTo>
                  <a:pt x="4744833" y="2167128"/>
                </a:lnTo>
                <a:lnTo>
                  <a:pt x="4737942" y="2318004"/>
                </a:lnTo>
                <a:lnTo>
                  <a:pt x="4733067" y="2467509"/>
                </a:lnTo>
                <a:lnTo>
                  <a:pt x="4728865" y="2617013"/>
                </a:lnTo>
                <a:lnTo>
                  <a:pt x="4724831" y="2765146"/>
                </a:lnTo>
                <a:lnTo>
                  <a:pt x="4722982" y="2911221"/>
                </a:lnTo>
                <a:lnTo>
                  <a:pt x="4720965" y="3057297"/>
                </a:lnTo>
                <a:lnTo>
                  <a:pt x="4719956" y="3201315"/>
                </a:lnTo>
                <a:lnTo>
                  <a:pt x="4720965" y="3343961"/>
                </a:lnTo>
                <a:lnTo>
                  <a:pt x="4720965" y="3485236"/>
                </a:lnTo>
                <a:lnTo>
                  <a:pt x="4722982" y="3625139"/>
                </a:lnTo>
                <a:lnTo>
                  <a:pt x="4726007" y="3762299"/>
                </a:lnTo>
                <a:lnTo>
                  <a:pt x="4728865" y="3898087"/>
                </a:lnTo>
                <a:lnTo>
                  <a:pt x="4732059" y="4031133"/>
                </a:lnTo>
                <a:lnTo>
                  <a:pt x="4736933" y="4163492"/>
                </a:lnTo>
                <a:lnTo>
                  <a:pt x="4742144" y="4293793"/>
                </a:lnTo>
                <a:lnTo>
                  <a:pt x="4746850" y="4421352"/>
                </a:lnTo>
                <a:lnTo>
                  <a:pt x="4760130" y="4670298"/>
                </a:lnTo>
                <a:lnTo>
                  <a:pt x="4774249" y="4908956"/>
                </a:lnTo>
                <a:lnTo>
                  <a:pt x="4789041" y="5138013"/>
                </a:lnTo>
                <a:lnTo>
                  <a:pt x="4805346" y="5354726"/>
                </a:lnTo>
                <a:lnTo>
                  <a:pt x="4822323" y="5561838"/>
                </a:lnTo>
                <a:lnTo>
                  <a:pt x="4840644" y="5753862"/>
                </a:lnTo>
                <a:lnTo>
                  <a:pt x="4858630" y="5934227"/>
                </a:lnTo>
                <a:lnTo>
                  <a:pt x="4876615" y="6100191"/>
                </a:lnTo>
                <a:lnTo>
                  <a:pt x="4893592" y="6252438"/>
                </a:lnTo>
                <a:lnTo>
                  <a:pt x="4909729" y="6387541"/>
                </a:lnTo>
                <a:lnTo>
                  <a:pt x="4925025" y="6509613"/>
                </a:lnTo>
                <a:lnTo>
                  <a:pt x="4937800" y="6612483"/>
                </a:lnTo>
                <a:lnTo>
                  <a:pt x="4949902" y="6698894"/>
                </a:lnTo>
                <a:lnTo>
                  <a:pt x="4967216" y="6817538"/>
                </a:lnTo>
                <a:lnTo>
                  <a:pt x="4973099" y="6858000"/>
                </a:lnTo>
                <a:lnTo>
                  <a:pt x="4075210" y="6858000"/>
                </a:lnTo>
                <a:lnTo>
                  <a:pt x="4075210" y="6858001"/>
                </a:lnTo>
                <a:lnTo>
                  <a:pt x="0" y="6858001"/>
                </a:lnTo>
                <a:lnTo>
                  <a:pt x="0" y="1"/>
                </a:lnTo>
                <a:lnTo>
                  <a:pt x="3628384" y="1"/>
                </a:lnTo>
                <a:close/>
              </a:path>
            </a:pathLst>
          </a:custGeom>
        </p:spPr>
      </p:pic>
      <p:sp>
        <p:nvSpPr>
          <p:cNvPr id="15" name="Rectangle 14">
            <a:extLst>
              <a:ext uri="{FF2B5EF4-FFF2-40B4-BE49-F238E27FC236}">
                <a16:creationId xmlns:a16="http://schemas.microsoft.com/office/drawing/2014/main" id="{D6F18ACE-6E82-4ADC-8A2F-A1771B309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Content Placeholder 7">
            <a:extLst>
              <a:ext uri="{FF2B5EF4-FFF2-40B4-BE49-F238E27FC236}">
                <a16:creationId xmlns:a16="http://schemas.microsoft.com/office/drawing/2014/main" id="{78256F87-6108-A9BC-08C1-57EE88A8BF77}"/>
              </a:ext>
            </a:extLst>
          </p:cNvPr>
          <p:cNvSpPr>
            <a:spLocks noGrp="1"/>
          </p:cNvSpPr>
          <p:nvPr>
            <p:ph idx="1"/>
          </p:nvPr>
        </p:nvSpPr>
        <p:spPr>
          <a:xfrm>
            <a:off x="4852491" y="2662519"/>
            <a:ext cx="7120158" cy="4195481"/>
          </a:xfrm>
        </p:spPr>
        <p:txBody>
          <a:bodyPr>
            <a:normAutofit/>
          </a:bodyPr>
          <a:lstStyle/>
          <a:p>
            <a:r>
              <a:rPr lang="en-US" sz="2800" dirty="0"/>
              <a:t>Chapters 4 “My people are destroyed because of lack of knowledge”</a:t>
            </a:r>
          </a:p>
          <a:p>
            <a:r>
              <a:rPr lang="en-US" sz="2800" dirty="0"/>
              <a:t>Chapter 5 “I will return to My lair (place of rest) until they have borne their guilt and seek My face – in their misery they will earnestly seek Me”.</a:t>
            </a:r>
          </a:p>
          <a:p>
            <a:r>
              <a:rPr lang="en-US" sz="2800" dirty="0"/>
              <a:t>Chapter 7 “I long to redeem them but they speak falsely about Me…”</a:t>
            </a:r>
          </a:p>
        </p:txBody>
      </p:sp>
      <p:sp>
        <p:nvSpPr>
          <p:cNvPr id="5" name="Content Placeholder 7">
            <a:extLst>
              <a:ext uri="{FF2B5EF4-FFF2-40B4-BE49-F238E27FC236}">
                <a16:creationId xmlns:a16="http://schemas.microsoft.com/office/drawing/2014/main" id="{A8A43CF6-5504-DE13-E7B6-9DA7255B7F34}"/>
              </a:ext>
            </a:extLst>
          </p:cNvPr>
          <p:cNvSpPr txBox="1">
            <a:spLocks/>
          </p:cNvSpPr>
          <p:nvPr/>
        </p:nvSpPr>
        <p:spPr>
          <a:xfrm>
            <a:off x="5495696" y="2439284"/>
            <a:ext cx="4638903"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endParaRPr lang="en-US"/>
          </a:p>
        </p:txBody>
      </p:sp>
    </p:spTree>
    <p:extLst>
      <p:ext uri="{BB962C8B-B14F-4D97-AF65-F5344CB8AC3E}">
        <p14:creationId xmlns:p14="http://schemas.microsoft.com/office/powerpoint/2010/main" val="40829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C843BD8B-6592-A64D-3A07-8CDDD0B8B056}"/>
              </a:ext>
            </a:extLst>
          </p:cNvPr>
          <p:cNvSpPr>
            <a:spLocks noGrp="1"/>
          </p:cNvSpPr>
          <p:nvPr>
            <p:ph idx="1"/>
          </p:nvPr>
        </p:nvSpPr>
        <p:spPr>
          <a:xfrm>
            <a:off x="270457" y="360608"/>
            <a:ext cx="5731098" cy="6233375"/>
          </a:xfrm>
        </p:spPr>
        <p:txBody>
          <a:bodyPr>
            <a:normAutofit/>
          </a:bodyPr>
          <a:lstStyle/>
          <a:p>
            <a:r>
              <a:rPr lang="en-US" sz="2800" dirty="0"/>
              <a:t>Chapter 8 “How long will they be incapable of purity?...they have forgotten their Maker…”</a:t>
            </a:r>
          </a:p>
          <a:p>
            <a:endParaRPr lang="en-US" sz="2800" dirty="0"/>
          </a:p>
          <a:p>
            <a:r>
              <a:rPr lang="en-US" sz="2800" dirty="0"/>
              <a:t>Chapter 9 “God will reject them because they have not obeyed Him; they will be wanderers”</a:t>
            </a:r>
          </a:p>
          <a:p>
            <a:endParaRPr lang="en-US" sz="2800" dirty="0"/>
          </a:p>
          <a:p>
            <a:r>
              <a:rPr lang="en-US" sz="2800" dirty="0"/>
              <a:t>Chapter 10 “It is time to seek the Lord until He comes and showers His righteousness on you”</a:t>
            </a:r>
          </a:p>
          <a:p>
            <a:endParaRPr lang="en-US" sz="2800" dirty="0"/>
          </a:p>
          <a:p>
            <a:endParaRPr lang="en-US" sz="2800" dirty="0"/>
          </a:p>
        </p:txBody>
      </p:sp>
      <p:pic>
        <p:nvPicPr>
          <p:cNvPr id="4" name="Content Placeholder 3" descr="A poster with a crying eye and water&#10;&#10;Description automatically generated">
            <a:extLst>
              <a:ext uri="{FF2B5EF4-FFF2-40B4-BE49-F238E27FC236}">
                <a16:creationId xmlns:a16="http://schemas.microsoft.com/office/drawing/2014/main" id="{CC84FC22-31B3-1608-1976-B20F2F50B369}"/>
              </a:ext>
            </a:extLst>
          </p:cNvPr>
          <p:cNvPicPr>
            <a:picLocks noChangeAspect="1"/>
          </p:cNvPicPr>
          <p:nvPr/>
        </p:nvPicPr>
        <p:blipFill rotWithShape="1">
          <a:blip r:embed="rId3"/>
          <a:srcRect l="21107" t="7656" r="23914" b="36264"/>
          <a:stretch/>
        </p:blipFill>
        <p:spPr>
          <a:xfrm rot="550181">
            <a:off x="6393048" y="1111345"/>
            <a:ext cx="5451627" cy="4165232"/>
          </a:xfrm>
          <a:prstGeom prst="rect">
            <a:avLst/>
          </a:prstGeom>
          <a:effectLst>
            <a:outerShdw blurRad="50800" dist="38100" dir="5400000" algn="t" rotWithShape="0">
              <a:prstClr val="black">
                <a:alpha val="43000"/>
              </a:prstClr>
            </a:outerShdw>
          </a:effectLst>
        </p:spPr>
      </p:pic>
      <p:sp>
        <p:nvSpPr>
          <p:cNvPr id="5" name="TextBox 4">
            <a:extLst>
              <a:ext uri="{FF2B5EF4-FFF2-40B4-BE49-F238E27FC236}">
                <a16:creationId xmlns:a16="http://schemas.microsoft.com/office/drawing/2014/main" id="{0DFFC8FF-D6D4-DD47-ED2D-E167BBE45297}"/>
              </a:ext>
            </a:extLst>
          </p:cNvPr>
          <p:cNvSpPr txBox="1"/>
          <p:nvPr/>
        </p:nvSpPr>
        <p:spPr>
          <a:xfrm rot="388173">
            <a:off x="6001555" y="5684346"/>
            <a:ext cx="5919988" cy="523220"/>
          </a:xfrm>
          <a:prstGeom prst="rect">
            <a:avLst/>
          </a:prstGeom>
          <a:noFill/>
        </p:spPr>
        <p:txBody>
          <a:bodyPr wrap="square" rtlCol="0">
            <a:spAutoFit/>
          </a:bodyPr>
          <a:lstStyle/>
          <a:p>
            <a:r>
              <a:rPr lang="en-US" sz="2800" dirty="0"/>
              <a:t>“How long?” is answered here…</a:t>
            </a:r>
          </a:p>
        </p:txBody>
      </p:sp>
    </p:spTree>
    <p:extLst>
      <p:ext uri="{BB962C8B-B14F-4D97-AF65-F5344CB8AC3E}">
        <p14:creationId xmlns:p14="http://schemas.microsoft.com/office/powerpoint/2010/main" val="2933251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6128B1-676E-5FE5-8B03-8F613A708A73}"/>
              </a:ext>
            </a:extLst>
          </p:cNvPr>
          <p:cNvSpPr>
            <a:spLocks noGrp="1"/>
          </p:cNvSpPr>
          <p:nvPr>
            <p:ph idx="1"/>
          </p:nvPr>
        </p:nvSpPr>
        <p:spPr>
          <a:xfrm>
            <a:off x="596721" y="485104"/>
            <a:ext cx="10998558" cy="5887791"/>
          </a:xfrm>
        </p:spPr>
        <p:txBody>
          <a:bodyPr>
            <a:normAutofit/>
          </a:bodyPr>
          <a:lstStyle/>
          <a:p>
            <a:r>
              <a:rPr lang="en-US" sz="2800" dirty="0"/>
              <a:t>Chapter 11 God declares His love for Israel</a:t>
            </a:r>
          </a:p>
          <a:p>
            <a:endParaRPr lang="en-US" sz="2800" dirty="0"/>
          </a:p>
          <a:p>
            <a:r>
              <a:rPr lang="en-US" sz="2800" dirty="0"/>
              <a:t>Chapter 12 Israel is reminded of God’s love for Jacob…</a:t>
            </a:r>
          </a:p>
          <a:p>
            <a:endParaRPr lang="en-US" sz="2800" dirty="0"/>
          </a:p>
          <a:p>
            <a:r>
              <a:rPr lang="en-US" sz="2800" dirty="0"/>
              <a:t>Chapter 13 “I care for you”, “I am your helper”, “I will deliver them from the power of the grave; I will redeem them from death, Where O death are your plagues? Where O grave is your destruction?” (I Cor 15)</a:t>
            </a:r>
          </a:p>
          <a:p>
            <a:pPr marL="0" indent="0">
              <a:buNone/>
            </a:pPr>
            <a:endParaRPr lang="en-US" sz="2800" dirty="0"/>
          </a:p>
          <a:p>
            <a:r>
              <a:rPr lang="en-US" sz="2800" dirty="0"/>
              <a:t>Chapter 14 Conclusion: “The ways of the Lord are right; the righteous walk in them, but the rebellious stumble in them.”</a:t>
            </a:r>
          </a:p>
          <a:p>
            <a:endParaRPr lang="en-US" sz="2800" dirty="0"/>
          </a:p>
        </p:txBody>
      </p:sp>
    </p:spTree>
    <p:extLst>
      <p:ext uri="{BB962C8B-B14F-4D97-AF65-F5344CB8AC3E}">
        <p14:creationId xmlns:p14="http://schemas.microsoft.com/office/powerpoint/2010/main" val="4158081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13F51F8-A957-5927-B797-F759C84ACC40}"/>
              </a:ext>
            </a:extLst>
          </p:cNvPr>
          <p:cNvSpPr>
            <a:spLocks noGrp="1"/>
          </p:cNvSpPr>
          <p:nvPr>
            <p:ph type="title"/>
          </p:nvPr>
        </p:nvSpPr>
        <p:spPr>
          <a:xfrm>
            <a:off x="6274714" y="308020"/>
            <a:ext cx="5741275" cy="6168980"/>
          </a:xfrm>
        </p:spPr>
        <p:txBody>
          <a:bodyPr vert="horz" lIns="91440" tIns="45720" rIns="91440" bIns="45720" rtlCol="0" anchor="t">
            <a:normAutofit fontScale="90000"/>
          </a:bodyPr>
          <a:lstStyle/>
          <a:p>
            <a:r>
              <a:rPr lang="en-US" sz="3200" dirty="0"/>
              <a:t>What do we see?</a:t>
            </a:r>
            <a:br>
              <a:rPr lang="en-US" sz="3200" dirty="0"/>
            </a:br>
            <a:br>
              <a:rPr lang="en-US" sz="3200" dirty="0"/>
            </a:br>
            <a:r>
              <a:rPr lang="en-US" sz="3200" dirty="0"/>
              <a:t>*God still pursues Israel and He still pursues us</a:t>
            </a:r>
            <a:br>
              <a:rPr lang="en-US" sz="3200" dirty="0"/>
            </a:br>
            <a:br>
              <a:rPr lang="en-US" sz="3200" dirty="0"/>
            </a:br>
            <a:r>
              <a:rPr lang="en-US" sz="3200" dirty="0"/>
              <a:t>*God intimately loves us</a:t>
            </a:r>
            <a:br>
              <a:rPr lang="en-US" sz="3200" dirty="0"/>
            </a:br>
            <a:br>
              <a:rPr lang="en-US" sz="3200" dirty="0"/>
            </a:br>
            <a:r>
              <a:rPr lang="en-US" sz="3200" dirty="0"/>
              <a:t>*Our sins deeply grieves Him</a:t>
            </a:r>
            <a:br>
              <a:rPr lang="en-US" sz="3200" dirty="0"/>
            </a:br>
            <a:br>
              <a:rPr lang="en-US" sz="3200" dirty="0"/>
            </a:br>
            <a:r>
              <a:rPr lang="en-US" sz="3200" dirty="0"/>
              <a:t>*He bought us back thru Christ’s sacrifice</a:t>
            </a:r>
            <a:br>
              <a:rPr lang="en-US" sz="3200" dirty="0"/>
            </a:br>
            <a:br>
              <a:rPr lang="en-US" sz="3200" dirty="0"/>
            </a:br>
            <a:r>
              <a:rPr lang="en-US" sz="3200" dirty="0"/>
              <a:t>*Will you pursue Him – chase after Him?</a:t>
            </a:r>
            <a:br>
              <a:rPr lang="en-US" sz="3200" dirty="0"/>
            </a:br>
            <a:br>
              <a:rPr lang="en-US" sz="3200" dirty="0"/>
            </a:br>
            <a:br>
              <a:rPr lang="en-US" sz="3200" dirty="0"/>
            </a:br>
            <a:br>
              <a:rPr lang="en-US" sz="3200" dirty="0"/>
            </a:br>
            <a:br>
              <a:rPr lang="en-US" sz="3200" dirty="0"/>
            </a:br>
            <a:endParaRPr lang="en-US" sz="3200" dirty="0"/>
          </a:p>
        </p:txBody>
      </p:sp>
      <p:pic>
        <p:nvPicPr>
          <p:cNvPr id="4" name="Content Placeholder 4" descr="A yellow emoticon with a finger on his chin&#10;&#10;Description automatically generated">
            <a:extLst>
              <a:ext uri="{FF2B5EF4-FFF2-40B4-BE49-F238E27FC236}">
                <a16:creationId xmlns:a16="http://schemas.microsoft.com/office/drawing/2014/main" id="{F727994B-87B9-62F8-3B94-F85D9AB811EC}"/>
              </a:ext>
            </a:extLst>
          </p:cNvPr>
          <p:cNvPicPr>
            <a:picLocks noGrp="1" noChangeAspect="1"/>
          </p:cNvPicPr>
          <p:nvPr>
            <p:ph idx="1"/>
          </p:nvPr>
        </p:nvPicPr>
        <p:blipFill rotWithShape="1">
          <a:blip r:embed="rId7"/>
          <a:srcRect r="1" b="4725"/>
          <a:stretch/>
        </p:blipFill>
        <p:spPr>
          <a:xfrm rot="21600000">
            <a:off x="607848" y="609601"/>
            <a:ext cx="5486561" cy="5638797"/>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2905667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C456D37-CE47-1B06-3A13-1E29EC369469}"/>
              </a:ext>
            </a:extLst>
          </p:cNvPr>
          <p:cNvPicPr>
            <a:picLocks noGrp="1" noChangeAspect="1"/>
          </p:cNvPicPr>
          <p:nvPr>
            <p:ph idx="1"/>
          </p:nvPr>
        </p:nvPicPr>
        <p:blipFill>
          <a:blip r:embed="rId2"/>
          <a:stretch>
            <a:fillRect/>
          </a:stretch>
        </p:blipFill>
        <p:spPr>
          <a:xfrm>
            <a:off x="152399" y="203199"/>
            <a:ext cx="11837831" cy="6390783"/>
          </a:xfrm>
        </p:spPr>
      </p:pic>
    </p:spTree>
    <p:extLst>
      <p:ext uri="{BB962C8B-B14F-4D97-AF65-F5344CB8AC3E}">
        <p14:creationId xmlns:p14="http://schemas.microsoft.com/office/powerpoint/2010/main" val="76142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6274BF-5427-95E6-19DF-D10956E3AAC1}"/>
              </a:ext>
            </a:extLst>
          </p:cNvPr>
          <p:cNvSpPr>
            <a:spLocks noGrp="1"/>
          </p:cNvSpPr>
          <p:nvPr>
            <p:ph idx="1"/>
          </p:nvPr>
        </p:nvSpPr>
        <p:spPr>
          <a:xfrm>
            <a:off x="1103312" y="425004"/>
            <a:ext cx="8946541" cy="6040190"/>
          </a:xfrm>
        </p:spPr>
        <p:txBody>
          <a:bodyPr>
            <a:normAutofit/>
          </a:bodyPr>
          <a:lstStyle/>
          <a:p>
            <a:pPr marL="0" indent="0">
              <a:buNone/>
            </a:pPr>
            <a:r>
              <a:rPr lang="en-US" sz="3600" dirty="0"/>
              <a:t>Review:</a:t>
            </a:r>
          </a:p>
          <a:p>
            <a:pPr marL="0" indent="0">
              <a:buNone/>
            </a:pPr>
            <a:endParaRPr lang="en-US" sz="3200" dirty="0"/>
          </a:p>
          <a:p>
            <a:pPr marL="0" indent="0">
              <a:buNone/>
            </a:pPr>
            <a:r>
              <a:rPr lang="en-US" sz="3200" dirty="0"/>
              <a:t>David’s Kingdom of 12 states divided into:</a:t>
            </a:r>
          </a:p>
          <a:p>
            <a:pPr marL="0" indent="0">
              <a:buNone/>
            </a:pPr>
            <a:r>
              <a:rPr lang="en-US" sz="3200" dirty="0"/>
              <a:t>Northern 10 states = Israel</a:t>
            </a:r>
          </a:p>
          <a:p>
            <a:pPr marL="0" indent="0">
              <a:buNone/>
            </a:pPr>
            <a:r>
              <a:rPr lang="en-US" sz="3200" dirty="0"/>
              <a:t>Southern 2 states = Judah</a:t>
            </a:r>
          </a:p>
          <a:p>
            <a:pPr marL="0" indent="0">
              <a:buNone/>
            </a:pPr>
            <a:endParaRPr lang="en-US" sz="3200" dirty="0"/>
          </a:p>
          <a:p>
            <a:pPr marL="0" indent="0">
              <a:buNone/>
            </a:pPr>
            <a:r>
              <a:rPr lang="en-US" sz="3200" u="sng" dirty="0"/>
              <a:t>Jonah</a:t>
            </a:r>
            <a:r>
              <a:rPr lang="en-US" sz="3200" dirty="0"/>
              <a:t>: name means “Dove”, symbolic of God’s love</a:t>
            </a:r>
          </a:p>
          <a:p>
            <a:pPr marL="0" indent="0">
              <a:buNone/>
            </a:pPr>
            <a:r>
              <a:rPr lang="en-US" sz="3200" u="sng" dirty="0"/>
              <a:t>Amos</a:t>
            </a:r>
            <a:r>
              <a:rPr lang="en-US" sz="3200" dirty="0"/>
              <a:t>: name means “The Lord Comes”, symbolic of God’s judgement</a:t>
            </a:r>
          </a:p>
        </p:txBody>
      </p:sp>
    </p:spTree>
    <p:extLst>
      <p:ext uri="{BB962C8B-B14F-4D97-AF65-F5344CB8AC3E}">
        <p14:creationId xmlns:p14="http://schemas.microsoft.com/office/powerpoint/2010/main" val="1887641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6FE860-7B33-8C02-CF78-AC923D37FF43}"/>
              </a:ext>
            </a:extLst>
          </p:cNvPr>
          <p:cNvSpPr>
            <a:spLocks noGrp="1"/>
          </p:cNvSpPr>
          <p:nvPr>
            <p:ph type="title"/>
          </p:nvPr>
        </p:nvSpPr>
        <p:spPr>
          <a:xfrm>
            <a:off x="648930" y="629266"/>
            <a:ext cx="6188190" cy="1622321"/>
          </a:xfrm>
        </p:spPr>
        <p:txBody>
          <a:bodyPr>
            <a:normAutofit/>
          </a:bodyPr>
          <a:lstStyle/>
          <a:p>
            <a:r>
              <a:rPr lang="en-US" dirty="0">
                <a:solidFill>
                  <a:srgbClr val="EBEBEB"/>
                </a:solidFill>
              </a:rPr>
              <a:t>Hosea – name means “Salvation”</a:t>
            </a:r>
          </a:p>
        </p:txBody>
      </p:sp>
      <p:sp>
        <p:nvSpPr>
          <p:cNvPr id="3" name="Content Placeholder 2">
            <a:extLst>
              <a:ext uri="{FF2B5EF4-FFF2-40B4-BE49-F238E27FC236}">
                <a16:creationId xmlns:a16="http://schemas.microsoft.com/office/drawing/2014/main" id="{C95BA54E-A657-E2E4-D718-39F0B2D01445}"/>
              </a:ext>
            </a:extLst>
          </p:cNvPr>
          <p:cNvSpPr>
            <a:spLocks noGrp="1"/>
          </p:cNvSpPr>
          <p:nvPr>
            <p:ph idx="1"/>
          </p:nvPr>
        </p:nvSpPr>
        <p:spPr>
          <a:xfrm>
            <a:off x="376049" y="2713704"/>
            <a:ext cx="6919661" cy="3785419"/>
          </a:xfrm>
        </p:spPr>
        <p:txBody>
          <a:bodyPr>
            <a:normAutofit/>
          </a:bodyPr>
          <a:lstStyle/>
          <a:p>
            <a:r>
              <a:rPr lang="en-US" sz="2800" dirty="0">
                <a:solidFill>
                  <a:srgbClr val="FFFFFF"/>
                </a:solidFill>
              </a:rPr>
              <a:t>The only prophet from Israel (northern kingdom)</a:t>
            </a:r>
          </a:p>
          <a:p>
            <a:endParaRPr lang="en-US" sz="2800" dirty="0">
              <a:solidFill>
                <a:srgbClr val="FFFFFF"/>
              </a:solidFill>
            </a:endParaRPr>
          </a:p>
          <a:p>
            <a:r>
              <a:rPr lang="en-US" sz="2800" dirty="0">
                <a:solidFill>
                  <a:srgbClr val="FFFFFF"/>
                </a:solidFill>
              </a:rPr>
              <a:t>Wrote right after Assyria defeated Israel (722 bc)</a:t>
            </a:r>
          </a:p>
          <a:p>
            <a:endParaRPr lang="en-US" sz="2800" dirty="0">
              <a:solidFill>
                <a:srgbClr val="FFFFFF"/>
              </a:solidFill>
            </a:endParaRPr>
          </a:p>
          <a:p>
            <a:r>
              <a:rPr lang="en-US" sz="2800" dirty="0">
                <a:solidFill>
                  <a:srgbClr val="FFFFFF"/>
                </a:solidFill>
              </a:rPr>
              <a:t>Ministered 38 years in Israel</a:t>
            </a:r>
          </a:p>
        </p:txBody>
      </p:sp>
      <p:sp>
        <p:nvSpPr>
          <p:cNvPr id="11"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4" name="Picture 3">
            <a:extLst>
              <a:ext uri="{FF2B5EF4-FFF2-40B4-BE49-F238E27FC236}">
                <a16:creationId xmlns:a16="http://schemas.microsoft.com/office/drawing/2014/main" id="{5450A1B9-B63A-A9F3-8455-1FC0397759F3}"/>
              </a:ext>
            </a:extLst>
          </p:cNvPr>
          <p:cNvPicPr>
            <a:picLocks noChangeAspect="1"/>
          </p:cNvPicPr>
          <p:nvPr/>
        </p:nvPicPr>
        <p:blipFill rotWithShape="1">
          <a:blip r:embed="rId3"/>
          <a:srcRect l="7914" r="5240"/>
          <a:stretch/>
        </p:blipFill>
        <p:spPr>
          <a:xfrm>
            <a:off x="7229175" y="1"/>
            <a:ext cx="4963245" cy="6858001"/>
          </a:xfrm>
          <a:custGeom>
            <a:avLst/>
            <a:gdLst/>
            <a:ahLst/>
            <a:cxnLst/>
            <a:rect l="l" t="t" r="r" b="b"/>
            <a:pathLst>
              <a:path w="4963245" h="6858001">
                <a:moveTo>
                  <a:pt x="1177" y="0"/>
                </a:moveTo>
                <a:lnTo>
                  <a:pt x="1344715" y="0"/>
                </a:lnTo>
                <a:lnTo>
                  <a:pt x="1344715" y="1"/>
                </a:lnTo>
                <a:lnTo>
                  <a:pt x="4963245" y="1"/>
                </a:lnTo>
                <a:lnTo>
                  <a:pt x="4963244" y="6858001"/>
                </a:lnTo>
                <a:lnTo>
                  <a:pt x="900697" y="6858001"/>
                </a:lnTo>
                <a:lnTo>
                  <a:pt x="900697" y="6858000"/>
                </a:lnTo>
                <a:lnTo>
                  <a:pt x="0" y="6858000"/>
                </a:lnTo>
                <a:lnTo>
                  <a:pt x="5883" y="6817538"/>
                </a:lnTo>
                <a:lnTo>
                  <a:pt x="23196" y="6698894"/>
                </a:lnTo>
                <a:lnTo>
                  <a:pt x="35299" y="6612483"/>
                </a:lnTo>
                <a:lnTo>
                  <a:pt x="48073" y="6509613"/>
                </a:lnTo>
                <a:lnTo>
                  <a:pt x="63369" y="6387541"/>
                </a:lnTo>
                <a:lnTo>
                  <a:pt x="79506" y="6252438"/>
                </a:lnTo>
                <a:lnTo>
                  <a:pt x="96483" y="6100191"/>
                </a:lnTo>
                <a:lnTo>
                  <a:pt x="114469" y="5934227"/>
                </a:lnTo>
                <a:lnTo>
                  <a:pt x="132454" y="5753862"/>
                </a:lnTo>
                <a:lnTo>
                  <a:pt x="150776" y="5561838"/>
                </a:lnTo>
                <a:lnTo>
                  <a:pt x="167753" y="5354726"/>
                </a:lnTo>
                <a:lnTo>
                  <a:pt x="184058" y="5138013"/>
                </a:lnTo>
                <a:lnTo>
                  <a:pt x="198849" y="4908956"/>
                </a:lnTo>
                <a:lnTo>
                  <a:pt x="212969" y="4670298"/>
                </a:lnTo>
                <a:lnTo>
                  <a:pt x="226248" y="4421352"/>
                </a:lnTo>
                <a:lnTo>
                  <a:pt x="230955" y="4293793"/>
                </a:lnTo>
                <a:lnTo>
                  <a:pt x="236165" y="4163492"/>
                </a:lnTo>
                <a:lnTo>
                  <a:pt x="241040" y="4031133"/>
                </a:lnTo>
                <a:lnTo>
                  <a:pt x="244234" y="3898087"/>
                </a:lnTo>
                <a:lnTo>
                  <a:pt x="247091" y="3762299"/>
                </a:lnTo>
                <a:lnTo>
                  <a:pt x="250117" y="3625139"/>
                </a:lnTo>
                <a:lnTo>
                  <a:pt x="252134" y="3485236"/>
                </a:lnTo>
                <a:lnTo>
                  <a:pt x="252134" y="3343961"/>
                </a:lnTo>
                <a:lnTo>
                  <a:pt x="253142" y="3201315"/>
                </a:lnTo>
                <a:lnTo>
                  <a:pt x="252134" y="3057297"/>
                </a:lnTo>
                <a:lnTo>
                  <a:pt x="250117" y="2911221"/>
                </a:lnTo>
                <a:lnTo>
                  <a:pt x="248268" y="2765146"/>
                </a:lnTo>
                <a:lnTo>
                  <a:pt x="244234" y="2617013"/>
                </a:lnTo>
                <a:lnTo>
                  <a:pt x="240032" y="2467509"/>
                </a:lnTo>
                <a:lnTo>
                  <a:pt x="235157" y="2318004"/>
                </a:lnTo>
                <a:lnTo>
                  <a:pt x="228266" y="2167128"/>
                </a:lnTo>
                <a:lnTo>
                  <a:pt x="220029" y="2014881"/>
                </a:lnTo>
                <a:lnTo>
                  <a:pt x="212129" y="1861947"/>
                </a:lnTo>
                <a:lnTo>
                  <a:pt x="202044" y="1709014"/>
                </a:lnTo>
                <a:lnTo>
                  <a:pt x="189941" y="1554023"/>
                </a:lnTo>
                <a:lnTo>
                  <a:pt x="177839" y="1401090"/>
                </a:lnTo>
                <a:lnTo>
                  <a:pt x="163887" y="1245413"/>
                </a:lnTo>
                <a:lnTo>
                  <a:pt x="148591" y="1089051"/>
                </a:lnTo>
                <a:lnTo>
                  <a:pt x="132455" y="934746"/>
                </a:lnTo>
                <a:lnTo>
                  <a:pt x="113629" y="778383"/>
                </a:lnTo>
                <a:lnTo>
                  <a:pt x="93458" y="622707"/>
                </a:lnTo>
                <a:lnTo>
                  <a:pt x="73455" y="466344"/>
                </a:lnTo>
                <a:lnTo>
                  <a:pt x="50091" y="310668"/>
                </a:lnTo>
                <a:lnTo>
                  <a:pt x="26222" y="155677"/>
                </a:lnTo>
                <a:close/>
              </a:path>
            </a:pathLst>
          </a:custGeom>
        </p:spPr>
      </p:pic>
    </p:spTree>
    <p:extLst>
      <p:ext uri="{BB962C8B-B14F-4D97-AF65-F5344CB8AC3E}">
        <p14:creationId xmlns:p14="http://schemas.microsoft.com/office/powerpoint/2010/main" val="172699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775A93-159E-C83B-D06D-BE3F1D2837C3}"/>
              </a:ext>
            </a:extLst>
          </p:cNvPr>
          <p:cNvSpPr>
            <a:spLocks noGrp="1"/>
          </p:cNvSpPr>
          <p:nvPr>
            <p:ph idx="1"/>
          </p:nvPr>
        </p:nvSpPr>
        <p:spPr>
          <a:xfrm>
            <a:off x="364902" y="671849"/>
            <a:ext cx="11462196" cy="5823396"/>
          </a:xfrm>
        </p:spPr>
        <p:txBody>
          <a:bodyPr>
            <a:normAutofit/>
          </a:bodyPr>
          <a:lstStyle/>
          <a:p>
            <a:pPr marL="0" indent="0">
              <a:buNone/>
            </a:pPr>
            <a:r>
              <a:rPr lang="en-US" sz="2800" dirty="0"/>
              <a:t>Chapter 1</a:t>
            </a:r>
          </a:p>
          <a:p>
            <a:r>
              <a:rPr lang="en-US" sz="2800" dirty="0"/>
              <a:t>V2 God tells Hosea to marry a ‘promiscuous’ woman – Hosea is the picture of God – God Who pursues His love. The promiscuous woman is Israel… unfaithful!</a:t>
            </a:r>
          </a:p>
          <a:p>
            <a:endParaRPr lang="en-US" sz="2800" dirty="0"/>
          </a:p>
          <a:p>
            <a:r>
              <a:rPr lang="en-US" sz="2800" dirty="0"/>
              <a:t>V3 - 4 He marries Gomer and they have a son named </a:t>
            </a:r>
            <a:r>
              <a:rPr lang="en-US" sz="2800" u="sng" dirty="0"/>
              <a:t>Jezreel</a:t>
            </a:r>
            <a:r>
              <a:rPr lang="en-US" sz="2800" dirty="0"/>
              <a:t>. Jezreel has two meanings: scattered or planted by God. In verse 4, Jezreel meant scattered or punished by God. Punished specifically because when Jehu was king of Israel, his family line massacred the reigning king to become king in the Valley of Jezreel (841 bc). </a:t>
            </a:r>
          </a:p>
          <a:p>
            <a:r>
              <a:rPr lang="en-US" sz="2800" dirty="0"/>
              <a:t>V5 I will break Israel’s bow (military power)</a:t>
            </a:r>
          </a:p>
        </p:txBody>
      </p:sp>
    </p:spTree>
    <p:extLst>
      <p:ext uri="{BB962C8B-B14F-4D97-AF65-F5344CB8AC3E}">
        <p14:creationId xmlns:p14="http://schemas.microsoft.com/office/powerpoint/2010/main" val="329522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0CF25C-3399-984D-7422-8A6876BBD2FC}"/>
              </a:ext>
            </a:extLst>
          </p:cNvPr>
          <p:cNvSpPr>
            <a:spLocks noGrp="1"/>
          </p:cNvSpPr>
          <p:nvPr>
            <p:ph idx="1"/>
          </p:nvPr>
        </p:nvSpPr>
        <p:spPr>
          <a:xfrm>
            <a:off x="467932" y="708339"/>
            <a:ext cx="11256135" cy="5759002"/>
          </a:xfrm>
        </p:spPr>
        <p:txBody>
          <a:bodyPr>
            <a:normAutofit/>
          </a:bodyPr>
          <a:lstStyle/>
          <a:p>
            <a:r>
              <a:rPr lang="en-US" sz="2800" dirty="0"/>
              <a:t>Gomer conceived again, a daughter named </a:t>
            </a:r>
            <a:r>
              <a:rPr lang="en-US" sz="2800" u="sng" dirty="0"/>
              <a:t>Lo </a:t>
            </a:r>
            <a:r>
              <a:rPr lang="en-US" sz="2800" u="sng" dirty="0" err="1"/>
              <a:t>Ruhamah</a:t>
            </a:r>
            <a:r>
              <a:rPr lang="en-US" sz="2800" dirty="0"/>
              <a:t>.   Lo </a:t>
            </a:r>
            <a:r>
              <a:rPr lang="en-US" sz="2800" dirty="0" err="1"/>
              <a:t>Ruhamah</a:t>
            </a:r>
            <a:r>
              <a:rPr lang="en-US" sz="2800" dirty="0"/>
              <a:t> = “not loved”. V7 states, “I will no longer love Israel – but I will love Judah”</a:t>
            </a:r>
          </a:p>
          <a:p>
            <a:endParaRPr lang="en-US" sz="2800" dirty="0"/>
          </a:p>
          <a:p>
            <a:r>
              <a:rPr lang="en-US" sz="2800" dirty="0"/>
              <a:t>The third child (son) was named Lo Ammi which means “not My people” – I am not your God</a:t>
            </a:r>
          </a:p>
          <a:p>
            <a:endParaRPr lang="en-US" sz="2800" dirty="0"/>
          </a:p>
          <a:p>
            <a:r>
              <a:rPr lang="en-US" sz="2800" dirty="0"/>
              <a:t>V11 God’s expressed desire: “Yet they will be called ‘children of the Living God’. Judah and Israel will be united as one, “for great will be the day of Jezreel”</a:t>
            </a:r>
          </a:p>
        </p:txBody>
      </p:sp>
    </p:spTree>
    <p:extLst>
      <p:ext uri="{BB962C8B-B14F-4D97-AF65-F5344CB8AC3E}">
        <p14:creationId xmlns:p14="http://schemas.microsoft.com/office/powerpoint/2010/main" val="276277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4" name="Picture 3" descr="A person with red lipstick and red nails&#10;&#10;Description automatically generated">
            <a:extLst>
              <a:ext uri="{FF2B5EF4-FFF2-40B4-BE49-F238E27FC236}">
                <a16:creationId xmlns:a16="http://schemas.microsoft.com/office/drawing/2014/main" id="{68830C6F-675D-F453-57E8-6D39011543B1}"/>
              </a:ext>
            </a:extLst>
          </p:cNvPr>
          <p:cNvPicPr>
            <a:picLocks noChangeAspect="1"/>
          </p:cNvPicPr>
          <p:nvPr/>
        </p:nvPicPr>
        <p:blipFill rotWithShape="1">
          <a:blip r:embed="rId3"/>
          <a:srcRect l="145" r="1" b="59287"/>
          <a:stretch/>
        </p:blipFill>
        <p:spPr>
          <a:xfrm rot="563265">
            <a:off x="7640633" y="5173632"/>
            <a:ext cx="3108244" cy="1359265"/>
          </a:xfrm>
          <a:prstGeom prst="rect">
            <a:avLst/>
          </a:prstGeom>
          <a:effectLst>
            <a:outerShdw blurRad="50800" dist="38100" dir="5400000" algn="t" rotWithShape="0">
              <a:prstClr val="black">
                <a:alpha val="43000"/>
              </a:prstClr>
            </a:outerShdw>
          </a:effectLst>
        </p:spPr>
      </p:pic>
      <p:sp>
        <p:nvSpPr>
          <p:cNvPr id="3" name="Content Placeholder 2">
            <a:extLst>
              <a:ext uri="{FF2B5EF4-FFF2-40B4-BE49-F238E27FC236}">
                <a16:creationId xmlns:a16="http://schemas.microsoft.com/office/drawing/2014/main" id="{E351C9AA-C7C3-862C-2A4C-AB6857E52654}"/>
              </a:ext>
            </a:extLst>
          </p:cNvPr>
          <p:cNvSpPr>
            <a:spLocks noGrp="1"/>
          </p:cNvSpPr>
          <p:nvPr>
            <p:ph idx="1"/>
          </p:nvPr>
        </p:nvSpPr>
        <p:spPr>
          <a:xfrm>
            <a:off x="429152" y="326445"/>
            <a:ext cx="11393653" cy="6241780"/>
          </a:xfrm>
        </p:spPr>
        <p:txBody>
          <a:bodyPr>
            <a:normAutofit/>
          </a:bodyPr>
          <a:lstStyle/>
          <a:p>
            <a:pPr marL="0" indent="0">
              <a:lnSpc>
                <a:spcPct val="90000"/>
              </a:lnSpc>
              <a:buNone/>
            </a:pPr>
            <a:r>
              <a:rPr lang="en-US" sz="3200" dirty="0"/>
              <a:t>Chapter 2</a:t>
            </a:r>
          </a:p>
          <a:p>
            <a:pPr>
              <a:lnSpc>
                <a:spcPct val="90000"/>
              </a:lnSpc>
            </a:pPr>
            <a:r>
              <a:rPr lang="en-US" sz="2800" dirty="0"/>
              <a:t>Note the name changes:</a:t>
            </a:r>
          </a:p>
          <a:p>
            <a:pPr lvl="1">
              <a:lnSpc>
                <a:spcPct val="90000"/>
              </a:lnSpc>
            </a:pPr>
            <a:r>
              <a:rPr lang="en-US" sz="2800" dirty="0"/>
              <a:t>Jezreel changed from ‘scattered’ to ‘planted by God’</a:t>
            </a:r>
          </a:p>
          <a:p>
            <a:pPr lvl="1">
              <a:lnSpc>
                <a:spcPct val="90000"/>
              </a:lnSpc>
            </a:pPr>
            <a:r>
              <a:rPr lang="en-US" sz="2800" dirty="0"/>
              <a:t>Lo Ammi changed from ‘not My people’ to ‘My people’</a:t>
            </a:r>
          </a:p>
          <a:p>
            <a:pPr lvl="1">
              <a:lnSpc>
                <a:spcPct val="90000"/>
              </a:lnSpc>
            </a:pPr>
            <a:r>
              <a:rPr lang="en-US" sz="2800" dirty="0"/>
              <a:t>Lo </a:t>
            </a:r>
            <a:r>
              <a:rPr lang="en-US" sz="2800" dirty="0" err="1"/>
              <a:t>Ruhamah</a:t>
            </a:r>
            <a:r>
              <a:rPr lang="en-US" sz="2800" dirty="0"/>
              <a:t> changed from ‘not loved’ to ‘My loved one’</a:t>
            </a:r>
          </a:p>
          <a:p>
            <a:pPr lvl="1">
              <a:lnSpc>
                <a:spcPct val="90000"/>
              </a:lnSpc>
            </a:pPr>
            <a:endParaRPr lang="en-US" sz="2800" dirty="0"/>
          </a:p>
          <a:p>
            <a:pPr marL="457200" lvl="1" indent="0">
              <a:lnSpc>
                <a:spcPct val="90000"/>
              </a:lnSpc>
              <a:buNone/>
            </a:pPr>
            <a:r>
              <a:rPr lang="en-US" sz="2800" dirty="0"/>
              <a:t>V2 Rebuke Gomer! Let her lewdness be exposed! Remove the adulterous look from her face…her roaming eyes. She is determined to run after her ‘lovers’!</a:t>
            </a:r>
          </a:p>
          <a:p>
            <a:pPr marL="457200" lvl="1" indent="0">
              <a:lnSpc>
                <a:spcPct val="90000"/>
              </a:lnSpc>
              <a:buNone/>
            </a:pPr>
            <a:r>
              <a:rPr lang="en-US" sz="2800" dirty="0"/>
              <a:t>Gomer will be caught in adultery and taken out of their home</a:t>
            </a:r>
          </a:p>
          <a:p>
            <a:pPr marL="457200" lvl="1" indent="0">
              <a:lnSpc>
                <a:spcPct val="90000"/>
              </a:lnSpc>
              <a:buNone/>
            </a:pPr>
            <a:endParaRPr lang="en-US" sz="2800" dirty="0"/>
          </a:p>
          <a:p>
            <a:pPr marL="457200" lvl="1" indent="0">
              <a:lnSpc>
                <a:spcPct val="90000"/>
              </a:lnSpc>
              <a:buNone/>
            </a:pPr>
            <a:r>
              <a:rPr lang="en-US" sz="2800" dirty="0"/>
              <a:t>You, Israel, have forgotten Me…</a:t>
            </a:r>
          </a:p>
          <a:p>
            <a:pPr lvl="1">
              <a:lnSpc>
                <a:spcPct val="90000"/>
              </a:lnSpc>
            </a:pPr>
            <a:endParaRPr lang="en-US" dirty="0"/>
          </a:p>
          <a:p>
            <a:pPr lvl="1">
              <a:lnSpc>
                <a:spcPct val="90000"/>
              </a:lnSpc>
            </a:pPr>
            <a:endParaRPr lang="en-US" dirty="0"/>
          </a:p>
          <a:p>
            <a:pPr lvl="1">
              <a:lnSpc>
                <a:spcPct val="90000"/>
              </a:lnSpc>
            </a:pPr>
            <a:endParaRPr lang="en-US" dirty="0"/>
          </a:p>
        </p:txBody>
      </p:sp>
    </p:spTree>
    <p:extLst>
      <p:ext uri="{BB962C8B-B14F-4D97-AF65-F5344CB8AC3E}">
        <p14:creationId xmlns:p14="http://schemas.microsoft.com/office/powerpoint/2010/main" val="1487317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6D27A-0897-8E42-0149-E985BE650BA3}"/>
              </a:ext>
            </a:extLst>
          </p:cNvPr>
          <p:cNvSpPr>
            <a:spLocks noGrp="1"/>
          </p:cNvSpPr>
          <p:nvPr>
            <p:ph type="title"/>
          </p:nvPr>
        </p:nvSpPr>
        <p:spPr>
          <a:xfrm>
            <a:off x="646111" y="452718"/>
            <a:ext cx="9404723" cy="938200"/>
          </a:xfrm>
        </p:spPr>
        <p:txBody>
          <a:bodyPr/>
          <a:lstStyle/>
          <a:p>
            <a:pPr algn="ctr"/>
            <a:r>
              <a:rPr lang="en-US" dirty="0"/>
              <a:t>God offers Israel redemption</a:t>
            </a:r>
          </a:p>
        </p:txBody>
      </p:sp>
      <p:sp>
        <p:nvSpPr>
          <p:cNvPr id="3" name="Content Placeholder 2">
            <a:extLst>
              <a:ext uri="{FF2B5EF4-FFF2-40B4-BE49-F238E27FC236}">
                <a16:creationId xmlns:a16="http://schemas.microsoft.com/office/drawing/2014/main" id="{224D8FCA-81A7-9A74-3B18-7BC5ED013186}"/>
              </a:ext>
            </a:extLst>
          </p:cNvPr>
          <p:cNvSpPr>
            <a:spLocks noGrp="1"/>
          </p:cNvSpPr>
          <p:nvPr>
            <p:ph idx="1"/>
          </p:nvPr>
        </p:nvSpPr>
        <p:spPr>
          <a:xfrm>
            <a:off x="352022" y="1650832"/>
            <a:ext cx="11487955" cy="4754450"/>
          </a:xfrm>
        </p:spPr>
        <p:txBody>
          <a:bodyPr>
            <a:normAutofit/>
          </a:bodyPr>
          <a:lstStyle/>
          <a:p>
            <a:pPr marL="0" indent="0">
              <a:buNone/>
            </a:pPr>
            <a:r>
              <a:rPr lang="en-US" sz="2800" dirty="0"/>
              <a:t>V14-23 “I will allure her…make the Valley of </a:t>
            </a:r>
            <a:r>
              <a:rPr lang="en-US" sz="2800" dirty="0" err="1"/>
              <a:t>Achor</a:t>
            </a:r>
            <a:r>
              <a:rPr lang="en-US" sz="2800" dirty="0"/>
              <a:t> (Trouble) become a door of hope!”</a:t>
            </a:r>
          </a:p>
          <a:p>
            <a:pPr marL="0" indent="0">
              <a:buNone/>
            </a:pPr>
            <a:endParaRPr lang="en-US" sz="2800" dirty="0"/>
          </a:p>
          <a:p>
            <a:pPr marL="0" indent="0">
              <a:buNone/>
            </a:pPr>
            <a:r>
              <a:rPr lang="en-US" sz="2800" dirty="0"/>
              <a:t>V16 “You (Israel) will call Me “my Husband” and no longer “my Master”</a:t>
            </a:r>
          </a:p>
          <a:p>
            <a:pPr marL="0" indent="0">
              <a:buNone/>
            </a:pPr>
            <a:endParaRPr lang="en-US" sz="2800" dirty="0"/>
          </a:p>
          <a:p>
            <a:pPr marL="0" indent="0">
              <a:buNone/>
            </a:pPr>
            <a:r>
              <a:rPr lang="en-US" sz="2800" dirty="0"/>
              <a:t>V19 “I will betroth (marriage promise) you to Me forever. I will betroth you in righteousness, justice, love and compassion </a:t>
            </a:r>
          </a:p>
        </p:txBody>
      </p:sp>
    </p:spTree>
    <p:extLst>
      <p:ext uri="{BB962C8B-B14F-4D97-AF65-F5344CB8AC3E}">
        <p14:creationId xmlns:p14="http://schemas.microsoft.com/office/powerpoint/2010/main" val="1851404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587E5-E0BE-DE80-988A-E845C215B08E}"/>
              </a:ext>
            </a:extLst>
          </p:cNvPr>
          <p:cNvSpPr>
            <a:spLocks noGrp="1"/>
          </p:cNvSpPr>
          <p:nvPr>
            <p:ph type="title"/>
          </p:nvPr>
        </p:nvSpPr>
        <p:spPr/>
        <p:txBody>
          <a:bodyPr/>
          <a:lstStyle/>
          <a:p>
            <a:r>
              <a:rPr lang="en-US" dirty="0"/>
              <a:t>The meanings of the 3 children are emphasized again (v22-23):</a:t>
            </a:r>
          </a:p>
        </p:txBody>
      </p:sp>
      <p:sp>
        <p:nvSpPr>
          <p:cNvPr id="3" name="Content Placeholder 2">
            <a:extLst>
              <a:ext uri="{FF2B5EF4-FFF2-40B4-BE49-F238E27FC236}">
                <a16:creationId xmlns:a16="http://schemas.microsoft.com/office/drawing/2014/main" id="{0FC487B8-5743-BE22-A48D-FE255B3A4380}"/>
              </a:ext>
            </a:extLst>
          </p:cNvPr>
          <p:cNvSpPr>
            <a:spLocks noGrp="1"/>
          </p:cNvSpPr>
          <p:nvPr>
            <p:ph idx="1"/>
          </p:nvPr>
        </p:nvSpPr>
        <p:spPr>
          <a:xfrm>
            <a:off x="412125" y="2426406"/>
            <a:ext cx="11101588" cy="4195481"/>
          </a:xfrm>
        </p:spPr>
        <p:txBody>
          <a:bodyPr>
            <a:normAutofit/>
          </a:bodyPr>
          <a:lstStyle/>
          <a:p>
            <a:r>
              <a:rPr lang="en-US" sz="2800" dirty="0"/>
              <a:t>Jezreel – I will respond to Jezreel and plant her for Myself</a:t>
            </a:r>
          </a:p>
          <a:p>
            <a:endParaRPr lang="en-US" sz="2800" dirty="0"/>
          </a:p>
          <a:p>
            <a:r>
              <a:rPr lang="en-US" sz="2800" dirty="0"/>
              <a:t>Lo </a:t>
            </a:r>
            <a:r>
              <a:rPr lang="en-US" sz="2800" dirty="0" err="1"/>
              <a:t>Ruhamah</a:t>
            </a:r>
            <a:r>
              <a:rPr lang="en-US" sz="2800" dirty="0"/>
              <a:t> – I will show My love to the one called “not My loved one”</a:t>
            </a:r>
          </a:p>
          <a:p>
            <a:endParaRPr lang="en-US" sz="2800" dirty="0"/>
          </a:p>
          <a:p>
            <a:r>
              <a:rPr lang="en-US" sz="2800" dirty="0"/>
              <a:t>Lo Ammi – I will say to those called “not My people” – “I am your God” and you will say “You are my God”</a:t>
            </a:r>
          </a:p>
        </p:txBody>
      </p:sp>
    </p:spTree>
    <p:extLst>
      <p:ext uri="{BB962C8B-B14F-4D97-AF65-F5344CB8AC3E}">
        <p14:creationId xmlns:p14="http://schemas.microsoft.com/office/powerpoint/2010/main" val="410444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162</TotalTime>
  <Words>843</Words>
  <Application>Microsoft Macintosh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Wingdings 3</vt:lpstr>
      <vt:lpstr>Ion</vt:lpstr>
      <vt:lpstr>Hosea – God’s Love for Israel</vt:lpstr>
      <vt:lpstr>PowerPoint Presentation</vt:lpstr>
      <vt:lpstr>PowerPoint Presentation</vt:lpstr>
      <vt:lpstr>Hosea – name means “Salvation”</vt:lpstr>
      <vt:lpstr>PowerPoint Presentation</vt:lpstr>
      <vt:lpstr>PowerPoint Presentation</vt:lpstr>
      <vt:lpstr>PowerPoint Presentation</vt:lpstr>
      <vt:lpstr>God offers Israel redemption</vt:lpstr>
      <vt:lpstr>The meanings of the 3 children are emphasized again (v22-23):</vt:lpstr>
      <vt:lpstr>Chapter 3 (v2) “so, I bought her…Israel will  come trembling to the Lord and to His blessings in the last days.” </vt:lpstr>
      <vt:lpstr>PowerPoint Presentation</vt:lpstr>
      <vt:lpstr>PowerPoint Presentation</vt:lpstr>
      <vt:lpstr>What do we see?  *God still pursues Israel and He still pursues us  *God intimately loves us  *Our sins deeply grieves Him  *He bought us back thru Christ’s sacrifice  *Will you pursue Him – chase after Him?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Hosea – God’s Love for Israel</dc:title>
  <dc:creator>JoAnn Smith</dc:creator>
  <cp:lastModifiedBy>JoAnn Smith</cp:lastModifiedBy>
  <cp:revision>2</cp:revision>
  <dcterms:created xsi:type="dcterms:W3CDTF">2024-05-23T22:42:43Z</dcterms:created>
  <dcterms:modified xsi:type="dcterms:W3CDTF">2024-05-24T01:25:01Z</dcterms:modified>
</cp:coreProperties>
</file>