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a.com/bible/nasb95/Micah%203.1-12" TargetMode="External"/><Relationship Id="rId13" Type="http://schemas.openxmlformats.org/officeDocument/2006/relationships/hyperlink" Target="https://biblia.com/bible/nasb95/Micah%205.4-15" TargetMode="External"/><Relationship Id="rId3" Type="http://schemas.openxmlformats.org/officeDocument/2006/relationships/hyperlink" Target="https://biblia.com/bible/nasb95/Micah%201.1-2.13" TargetMode="External"/><Relationship Id="rId7" Type="http://schemas.openxmlformats.org/officeDocument/2006/relationships/hyperlink" Target="https://biblia.com/bible/nasb95/Micah%202.12-13" TargetMode="External"/><Relationship Id="rId12" Type="http://schemas.openxmlformats.org/officeDocument/2006/relationships/hyperlink" Target="https://biblia.com/bible/nasb95/Micah%205.2-3" TargetMode="External"/><Relationship Id="rId2" Type="http://schemas.openxmlformats.org/officeDocument/2006/relationships/hyperlink" Target="https://biblia.com/bible/nasb95/Micah%207.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a.com/bible/nasb95/Micah%201.1-2.11" TargetMode="External"/><Relationship Id="rId11" Type="http://schemas.openxmlformats.org/officeDocument/2006/relationships/hyperlink" Target="https://biblia.com/bible/nasb95/Micah%207.11-20" TargetMode="External"/><Relationship Id="rId5" Type="http://schemas.openxmlformats.org/officeDocument/2006/relationships/hyperlink" Target="https://biblia.com/bible/nasb95/Micah%206.1-7.20" TargetMode="External"/><Relationship Id="rId10" Type="http://schemas.openxmlformats.org/officeDocument/2006/relationships/hyperlink" Target="https://biblia.com/bible/nasb95/Micah%206.1-7.10" TargetMode="External"/><Relationship Id="rId4" Type="http://schemas.openxmlformats.org/officeDocument/2006/relationships/hyperlink" Target="https://biblia.com/bible/nasb95/Micah%203.1-5.15" TargetMode="External"/><Relationship Id="rId9" Type="http://schemas.openxmlformats.org/officeDocument/2006/relationships/hyperlink" Target="https://biblia.com/bible/nasb95/Micah%204.1-5.1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0322-4566-F5FE-13B0-824C5C04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1066" y="1218962"/>
            <a:ext cx="6065311" cy="4673837"/>
          </a:xfrm>
        </p:spPr>
        <p:txBody>
          <a:bodyPr anchor="ctr"/>
          <a:lstStyle/>
          <a:p>
            <a:r>
              <a:rPr lang="en-US" dirty="0"/>
              <a:t>Micah </a:t>
            </a:r>
            <a:br>
              <a:rPr lang="en-US" dirty="0"/>
            </a:br>
            <a:r>
              <a:rPr lang="en-US" dirty="0"/>
              <a:t>“Who is Like God?”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C40B8-285D-7681-2160-C10FB5C81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5111" t="20975"/>
          <a:stretch/>
        </p:blipFill>
        <p:spPr>
          <a:xfrm>
            <a:off x="931333" y="1272505"/>
            <a:ext cx="3776133" cy="449925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30002"/>
          </a:effectLst>
        </p:spPr>
      </p:pic>
      <p:sp>
        <p:nvSpPr>
          <p:cNvPr id="9" name="Donut 8">
            <a:extLst>
              <a:ext uri="{FF2B5EF4-FFF2-40B4-BE49-F238E27FC236}">
                <a16:creationId xmlns:a16="http://schemas.microsoft.com/office/drawing/2014/main" id="{4AAA93FF-31F1-4F12-E76D-60BAE4F674EE}"/>
              </a:ext>
            </a:extLst>
          </p:cNvPr>
          <p:cNvSpPr/>
          <p:nvPr/>
        </p:nvSpPr>
        <p:spPr>
          <a:xfrm>
            <a:off x="0" y="186268"/>
            <a:ext cx="5350933" cy="6671732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7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ABF4-A919-2820-3543-1A2079F2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3" y="566670"/>
            <a:ext cx="11217498" cy="5718219"/>
          </a:xfrm>
        </p:spPr>
        <p:txBody>
          <a:bodyPr anchor="t"/>
          <a:lstStyle/>
          <a:p>
            <a:r>
              <a:rPr lang="en-US" dirty="0"/>
              <a:t>Cycle #3 continues</a:t>
            </a:r>
          </a:p>
          <a:p>
            <a:r>
              <a:rPr lang="en-US" sz="2800" dirty="0"/>
              <a:t>Chapter 7: 1-17</a:t>
            </a:r>
          </a:p>
          <a:p>
            <a:r>
              <a:rPr lang="en-US" sz="2800" dirty="0"/>
              <a:t>V2, The righteous have been swept from the land; not one upright person remains</a:t>
            </a:r>
          </a:p>
          <a:p>
            <a:r>
              <a:rPr lang="en-US" sz="2800" dirty="0"/>
              <a:t>V7, “As for me (Micha), I watch in hope for the Lord, I wait for God my Savior, my God will hear me…”</a:t>
            </a:r>
          </a:p>
          <a:p>
            <a:r>
              <a:rPr lang="en-US" sz="2800" dirty="0"/>
              <a:t>Vv8-13, </a:t>
            </a:r>
          </a:p>
          <a:p>
            <a:pPr lvl="1"/>
            <a:r>
              <a:rPr lang="en-US" sz="2600" dirty="0"/>
              <a:t>An expression of trust – “the Lord will be my light”</a:t>
            </a:r>
          </a:p>
          <a:p>
            <a:pPr lvl="1"/>
            <a:r>
              <a:rPr lang="en-US" sz="2600" dirty="0"/>
              <a:t>Declaration of promised restoration -  “You will build again!”</a:t>
            </a:r>
          </a:p>
          <a:p>
            <a:pPr lvl="1"/>
            <a:r>
              <a:rPr lang="en-US" sz="2600" dirty="0"/>
              <a:t>A prayer – “The Lord answers…”</a:t>
            </a:r>
          </a:p>
        </p:txBody>
      </p:sp>
    </p:spTree>
    <p:extLst>
      <p:ext uri="{BB962C8B-B14F-4D97-AF65-F5344CB8AC3E}">
        <p14:creationId xmlns:p14="http://schemas.microsoft.com/office/powerpoint/2010/main" val="21766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6919A-C213-0B0E-380F-E56B6FE0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84" y="357389"/>
            <a:ext cx="11075831" cy="6143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Micah concludes</a:t>
            </a:r>
            <a:r>
              <a:rPr lang="en-US" sz="2800" dirty="0">
                <a:sym typeface="Wingdings" pitchFamily="2" charset="2"/>
              </a:rPr>
              <a:t> – vv18 – 20</a:t>
            </a:r>
          </a:p>
          <a:p>
            <a:r>
              <a:rPr lang="en-US" sz="2800" dirty="0">
                <a:sym typeface="Wingdings" pitchFamily="2" charset="2"/>
              </a:rPr>
              <a:t>“Who is a God like You Who pardons sin and forgives the transgressions of the remnant of His inheritance?”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 “You do not stay angry forever, but delights to show mercy”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“You will again have compassion on us: You will tread our sins underfoot and hurl all our iniquities into the depths of the sea”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“You will be faithful to Jacob, and show love to Abraham, as You pledged on oath to our ancestors in days long ago”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10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12A6-5386-CE1D-0CF8-B9669115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Who is like our God? And what does He require of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776E-65EB-7CFD-0412-5D50157A4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6951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Micah 6: 8 … “the Lord requires you… </a:t>
            </a:r>
          </a:p>
          <a:p>
            <a:pPr marL="0" indent="0" algn="ctr">
              <a:buNone/>
            </a:pPr>
            <a:r>
              <a:rPr lang="en-US" sz="4000" dirty="0"/>
              <a:t>To act justly and to love mercy and to walk humbly with your God.”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Content Placeholder 4" descr="A yellow emoticon with a finger on his chin&#10;&#10;Description automatically generated">
            <a:extLst>
              <a:ext uri="{FF2B5EF4-FFF2-40B4-BE49-F238E27FC236}">
                <a16:creationId xmlns:a16="http://schemas.microsoft.com/office/drawing/2014/main" id="{4F9DFFCA-FEEE-D82E-C4BE-C3A7DA7BA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7" r="37062" b="-1"/>
          <a:stretch/>
        </p:blipFill>
        <p:spPr>
          <a:xfrm rot="21600000"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716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456D37-CE47-1B06-3A13-1E29EC369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203199"/>
            <a:ext cx="11837831" cy="6390783"/>
          </a:xfrm>
        </p:spPr>
      </p:pic>
    </p:spTree>
    <p:extLst>
      <p:ext uri="{BB962C8B-B14F-4D97-AF65-F5344CB8AC3E}">
        <p14:creationId xmlns:p14="http://schemas.microsoft.com/office/powerpoint/2010/main" val="76142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74BF-5427-95E6-19DF-D10956E3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55" y="206061"/>
            <a:ext cx="11359166" cy="6452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Review: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David’s Kingdom of 12 states divided into:</a:t>
            </a:r>
          </a:p>
          <a:p>
            <a:pPr marL="0" indent="0">
              <a:buNone/>
            </a:pPr>
            <a:r>
              <a:rPr lang="en-US" sz="3200" dirty="0"/>
              <a:t>Northern 10 states = Israel      Southern 2 states = Judah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u="sng" dirty="0"/>
              <a:t>Jonah</a:t>
            </a:r>
            <a:r>
              <a:rPr lang="en-US" sz="3200" dirty="0"/>
              <a:t>: name means “Dove”, symbolic of God’s love</a:t>
            </a:r>
          </a:p>
          <a:p>
            <a:pPr marL="0" indent="0">
              <a:buNone/>
            </a:pPr>
            <a:r>
              <a:rPr lang="en-US" sz="3200" u="sng" dirty="0"/>
              <a:t>Amos</a:t>
            </a:r>
            <a:r>
              <a:rPr lang="en-US" sz="3200" dirty="0"/>
              <a:t>: name means “The Lord Comes”, symbolic of God’s judgement</a:t>
            </a:r>
          </a:p>
          <a:p>
            <a:pPr marL="0" indent="0">
              <a:buNone/>
            </a:pPr>
            <a:r>
              <a:rPr lang="en-US" sz="3200" u="sng" dirty="0"/>
              <a:t>Hosea</a:t>
            </a:r>
            <a:r>
              <a:rPr lang="en-US" sz="3200" dirty="0"/>
              <a:t>: name means “Salvation”</a:t>
            </a:r>
          </a:p>
          <a:p>
            <a:pPr marL="0" indent="0">
              <a:buNone/>
            </a:pPr>
            <a:r>
              <a:rPr lang="en-US" sz="3200" u="sng" dirty="0"/>
              <a:t>Micah</a:t>
            </a:r>
            <a:r>
              <a:rPr lang="en-US" sz="3200" dirty="0"/>
              <a:t>: name means “Who is like God?”</a:t>
            </a:r>
          </a:p>
        </p:txBody>
      </p:sp>
    </p:spTree>
    <p:extLst>
      <p:ext uri="{BB962C8B-B14F-4D97-AF65-F5344CB8AC3E}">
        <p14:creationId xmlns:p14="http://schemas.microsoft.com/office/powerpoint/2010/main" val="18876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BD86C049-74BD-4E0A-D5D9-92D159BE9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06091"/>
              </p:ext>
            </p:extLst>
          </p:nvPr>
        </p:nvGraphicFramePr>
        <p:xfrm>
          <a:off x="154546" y="1133340"/>
          <a:ext cx="11912955" cy="557058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95557">
                  <a:extLst>
                    <a:ext uri="{9D8B030D-6E8A-4147-A177-3AD203B41FA5}">
                      <a16:colId xmlns:a16="http://schemas.microsoft.com/office/drawing/2014/main" val="3255490627"/>
                    </a:ext>
                  </a:extLst>
                </a:gridCol>
                <a:gridCol w="2492791">
                  <a:extLst>
                    <a:ext uri="{9D8B030D-6E8A-4147-A177-3AD203B41FA5}">
                      <a16:colId xmlns:a16="http://schemas.microsoft.com/office/drawing/2014/main" val="804555099"/>
                    </a:ext>
                  </a:extLst>
                </a:gridCol>
                <a:gridCol w="1543946">
                  <a:extLst>
                    <a:ext uri="{9D8B030D-6E8A-4147-A177-3AD203B41FA5}">
                      <a16:colId xmlns:a16="http://schemas.microsoft.com/office/drawing/2014/main" val="605936941"/>
                    </a:ext>
                  </a:extLst>
                </a:gridCol>
                <a:gridCol w="1712257">
                  <a:extLst>
                    <a:ext uri="{9D8B030D-6E8A-4147-A177-3AD203B41FA5}">
                      <a16:colId xmlns:a16="http://schemas.microsoft.com/office/drawing/2014/main" val="2600602260"/>
                    </a:ext>
                  </a:extLst>
                </a:gridCol>
                <a:gridCol w="1712253">
                  <a:extLst>
                    <a:ext uri="{9D8B030D-6E8A-4147-A177-3AD203B41FA5}">
                      <a16:colId xmlns:a16="http://schemas.microsoft.com/office/drawing/2014/main" val="626808424"/>
                    </a:ext>
                  </a:extLst>
                </a:gridCol>
                <a:gridCol w="1656151">
                  <a:extLst>
                    <a:ext uri="{9D8B030D-6E8A-4147-A177-3AD203B41FA5}">
                      <a16:colId xmlns:a16="http://schemas.microsoft.com/office/drawing/2014/main" val="629376197"/>
                    </a:ext>
                  </a:extLst>
                </a:gridCol>
              </a:tblGrid>
              <a:tr h="68829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300" b="1" dirty="0">
                          <a:effectLst/>
                        </a:rPr>
                        <a:t>OVERVIEW OF MICAH:</a:t>
                      </a:r>
                      <a:br>
                        <a:rPr lang="en-US" sz="1300" b="1" dirty="0">
                          <a:effectLst/>
                        </a:rPr>
                      </a:br>
                      <a:r>
                        <a:rPr lang="en-US" sz="1300" b="1" dirty="0">
                          <a:effectLst/>
                        </a:rPr>
                        <a:t>WHO IS LIKE JEHOVAH?</a:t>
                      </a:r>
                      <a:br>
                        <a:rPr lang="en-US" sz="1300" b="1" dirty="0">
                          <a:effectLst/>
                        </a:rPr>
                      </a:br>
                      <a:r>
                        <a:rPr lang="en-US" sz="1300" b="1" u="none" strike="noStrike" dirty="0">
                          <a:solidFill>
                            <a:srgbClr val="0442FA"/>
                          </a:solidFill>
                          <a:effectLst/>
                          <a:hlinkClick r:id="rId2"/>
                        </a:rPr>
                        <a:t>Micah 7:18</a:t>
                      </a:r>
                      <a:endParaRPr lang="en-US" sz="1300" dirty="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5060"/>
                  </a:ext>
                </a:extLst>
              </a:tr>
              <a:tr h="47615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b="1" dirty="0">
                          <a:effectLst/>
                        </a:rPr>
                        <a:t>RETRIBUTION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u="none" strike="noStrike" dirty="0">
                          <a:solidFill>
                            <a:srgbClr val="0442FA"/>
                          </a:solidFill>
                          <a:effectLst/>
                          <a:hlinkClick r:id="rId3"/>
                        </a:rPr>
                        <a:t>Micah 1:1-2:13</a:t>
                      </a:r>
                      <a:endParaRPr lang="en-US" sz="1300" dirty="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b="1" dirty="0">
                          <a:effectLst/>
                        </a:rPr>
                        <a:t>KINGDOM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u="none" strike="noStrike" dirty="0">
                          <a:solidFill>
                            <a:srgbClr val="0442FA"/>
                          </a:solidFill>
                          <a:effectLst/>
                          <a:hlinkClick r:id="rId4"/>
                        </a:rPr>
                        <a:t>Micah 3:1-5:15</a:t>
                      </a:r>
                      <a:endParaRPr lang="en-US" sz="1300" dirty="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effectLst/>
                        </a:rPr>
                        <a:t>WORSHIP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5"/>
                        </a:rPr>
                        <a:t>Micah 6:1-7:20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00763"/>
                  </a:ext>
                </a:extLst>
              </a:tr>
              <a:tr h="68829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effectLst/>
                        </a:rPr>
                        <a:t>First Message: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Judgment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Will Come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effectLst/>
                        </a:rPr>
                        <a:t>Second Message: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Blessing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will follow Judgment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effectLst/>
                        </a:rPr>
                        <a:t>Third Message: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An Indictment of Sin &amp;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A Promise of Blessing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25022"/>
                  </a:ext>
                </a:extLst>
              </a:tr>
              <a:tr h="4761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Judgment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6"/>
                        </a:rPr>
                        <a:t>Micah 1:1-2:11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Promise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7"/>
                        </a:rPr>
                        <a:t>Micah 2:12-13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Judgment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8"/>
                        </a:rPr>
                        <a:t>Micah 3:1-12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Promise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9"/>
                        </a:rPr>
                        <a:t>Micah 4:1-5:15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Judgment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10"/>
                        </a:rPr>
                        <a:t>Micah 6:1-7:10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Promise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11"/>
                        </a:rPr>
                        <a:t>Micah 7:11-20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extLst>
                  <a:ext uri="{0D108BD9-81ED-4DB2-BD59-A6C34878D82A}">
                    <a16:rowId xmlns:a16="http://schemas.microsoft.com/office/drawing/2014/main" val="439579604"/>
                  </a:ext>
                </a:extLst>
              </a:tr>
              <a:tr h="47615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Sin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and Judgment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Hope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and Comfort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Controversy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and Pardon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56869"/>
                  </a:ext>
                </a:extLst>
              </a:tr>
              <a:tr h="90181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 dirty="0">
                          <a:effectLst/>
                        </a:rPr>
                        <a:t>Sin &amp; It's Outcome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Incurable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The King &amp; His Kingdom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Inevitable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First Coming - </a:t>
                      </a: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12"/>
                        </a:rPr>
                        <a:t>Mic 5:2-3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Second Coming - </a:t>
                      </a:r>
                      <a:r>
                        <a:rPr lang="en-US" sz="1300" u="none" strike="noStrike">
                          <a:solidFill>
                            <a:srgbClr val="0442FA"/>
                          </a:solidFill>
                          <a:effectLst/>
                          <a:hlinkClick r:id="rId13"/>
                        </a:rPr>
                        <a:t>Mic 5:4-15</a:t>
                      </a:r>
                      <a:endParaRPr lang="en-US" sz="130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The Lord &amp; His Justice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Inescapable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72857"/>
                  </a:ext>
                </a:extLst>
              </a:tr>
              <a:tr h="47615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Message of Destruction for Samaria &amp; Judah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Message of Doom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&amp; Deliverance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Message of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Denunciation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34077"/>
                  </a:ext>
                </a:extLst>
              </a:tr>
              <a:tr h="47615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God Gathers to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Judge and Deliver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God Judges Rulers and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Comes to Deliver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God Brings Indictments and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Ultimate Deliverance</a:t>
                      </a: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56044"/>
                  </a:ext>
                </a:extLst>
              </a:tr>
              <a:tr h="669254">
                <a:tc gridSpan="2">
                  <a:txBody>
                    <a:bodyPr/>
                    <a:lstStyle/>
                    <a:p>
                      <a:pPr algn="ctr" fontAlgn="t"/>
                      <a:endParaRPr lang="en-US" sz="1300" dirty="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300" dirty="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300" dirty="0">
                        <a:effectLst/>
                      </a:endParaRPr>
                    </a:p>
                  </a:txBody>
                  <a:tcPr marL="22150" marR="22150" marT="22150" marB="221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96134"/>
                  </a:ext>
                </a:extLst>
              </a:tr>
              <a:tr h="242162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26580" marR="26580" marT="13289" marB="13289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26580" marR="26580" marT="13289" marB="13289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26580" marR="26580" marT="13289" marB="13289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26580" marR="26580" marT="13289" marB="13289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26580" marR="26580" marT="13289" marB="132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26580" marR="26580" marT="13289" marB="13289"/>
                </a:tc>
                <a:extLst>
                  <a:ext uri="{0D108BD9-81ED-4DB2-BD59-A6C34878D82A}">
                    <a16:rowId xmlns:a16="http://schemas.microsoft.com/office/drawing/2014/main" val="117811735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3F1AE3-2A72-CB7B-E1E3-AD2D162D594F}"/>
              </a:ext>
            </a:extLst>
          </p:cNvPr>
          <p:cNvCxnSpPr>
            <a:cxnSpLocks/>
          </p:cNvCxnSpPr>
          <p:nvPr/>
        </p:nvCxnSpPr>
        <p:spPr>
          <a:xfrm>
            <a:off x="5151549" y="1828800"/>
            <a:ext cx="0" cy="487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A624D-9A41-87E8-02EB-8B9C97CAE105}"/>
              </a:ext>
            </a:extLst>
          </p:cNvPr>
          <p:cNvCxnSpPr>
            <a:cxnSpLocks/>
          </p:cNvCxnSpPr>
          <p:nvPr/>
        </p:nvCxnSpPr>
        <p:spPr>
          <a:xfrm>
            <a:off x="8680361" y="1828800"/>
            <a:ext cx="0" cy="487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1635E8-CA0E-7ACB-17C9-11BA7739DED8}"/>
              </a:ext>
            </a:extLst>
          </p:cNvPr>
          <p:cNvSpPr txBox="1"/>
          <p:nvPr/>
        </p:nvSpPr>
        <p:spPr>
          <a:xfrm>
            <a:off x="180308" y="296214"/>
            <a:ext cx="11912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3 Cycles Alternating Between God’s Justice and Mercy</a:t>
            </a:r>
          </a:p>
        </p:txBody>
      </p:sp>
    </p:spTree>
    <p:extLst>
      <p:ext uri="{BB962C8B-B14F-4D97-AF65-F5344CB8AC3E}">
        <p14:creationId xmlns:p14="http://schemas.microsoft.com/office/powerpoint/2010/main" val="134311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E8DF-61D6-1AF8-AA44-50F39000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" y="399245"/>
            <a:ext cx="11526592" cy="6065949"/>
          </a:xfrm>
        </p:spPr>
        <p:txBody>
          <a:bodyPr anchor="t">
            <a:normAutofit/>
          </a:bodyPr>
          <a:lstStyle/>
          <a:p>
            <a:r>
              <a:rPr lang="en-US" sz="2800" i="1" dirty="0"/>
              <a:t>Chapter 1</a:t>
            </a:r>
            <a:r>
              <a:rPr lang="en-US" sz="2800" dirty="0"/>
              <a:t>	He judges</a:t>
            </a: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	The Lord Himself will judge Samaria (722bc) and Jerusalem (586bc)</a:t>
            </a:r>
          </a:p>
          <a:p>
            <a:pPr marL="0" indent="0">
              <a:buNone/>
            </a:pPr>
            <a:r>
              <a:rPr lang="en-US" sz="2800" dirty="0"/>
              <a:t>	The Lord grieves… (vv8-16)</a:t>
            </a:r>
          </a:p>
          <a:p>
            <a:endParaRPr lang="en-US" sz="2800" dirty="0"/>
          </a:p>
          <a:p>
            <a:r>
              <a:rPr lang="en-US" sz="2800" i="1" dirty="0"/>
              <a:t>Chapter 2</a:t>
            </a:r>
            <a:r>
              <a:rPr lang="en-US" sz="2800" dirty="0"/>
              <a:t> 	He Delivers</a:t>
            </a:r>
          </a:p>
          <a:p>
            <a:r>
              <a:rPr lang="en-US" sz="2800" dirty="0"/>
              <a:t>Vv12 &amp; 13 “I will surely gather all of you, Jacob; I will surely bring together the remnant of Israel. I will bring them together like sheep in a pen, like a flock in its pasture; </a:t>
            </a:r>
            <a:r>
              <a:rPr lang="en-US" sz="2800" u="sng" dirty="0"/>
              <a:t>the One </a:t>
            </a:r>
            <a:r>
              <a:rPr lang="en-US" sz="2800" dirty="0"/>
              <a:t>Who breaks open the way will go up before them; </a:t>
            </a:r>
            <a:r>
              <a:rPr lang="en-US" sz="2800" u="sng" dirty="0"/>
              <a:t>Their king</a:t>
            </a:r>
            <a:r>
              <a:rPr lang="en-US" sz="2800" dirty="0"/>
              <a:t> will pass through before them, </a:t>
            </a:r>
            <a:r>
              <a:rPr lang="en-US" sz="2800" u="sng" dirty="0"/>
              <a:t>the Lord</a:t>
            </a:r>
            <a:r>
              <a:rPr lang="en-US" sz="2800" dirty="0"/>
              <a:t> at their head.”</a:t>
            </a:r>
          </a:p>
          <a:p>
            <a:r>
              <a:rPr lang="en-US" sz="2800" u="sng" dirty="0"/>
              <a:t>Rabbinic Note</a:t>
            </a:r>
            <a:r>
              <a:rPr lang="en-US" sz="2800" dirty="0"/>
              <a:t>: “The One”, “Their King”, and “The Lord” = </a:t>
            </a:r>
            <a:r>
              <a:rPr lang="en-US" sz="2800" b="1" dirty="0"/>
              <a:t>The Messiah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6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5BE9-28B1-2FE7-87B4-B481E586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83" y="721218"/>
            <a:ext cx="11500833" cy="5950038"/>
          </a:xfrm>
        </p:spPr>
        <p:txBody>
          <a:bodyPr anchor="t">
            <a:normAutofit/>
          </a:bodyPr>
          <a:lstStyle/>
          <a:p>
            <a:r>
              <a:rPr lang="en-US" sz="2800" dirty="0"/>
              <a:t>Cycle #2		Chapters 3 to 5:15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3:1-4, Israel was like “social cannibals” – they hated good and loved evil</a:t>
            </a:r>
          </a:p>
          <a:p>
            <a:pPr marL="0" indent="0">
              <a:buNone/>
            </a:pPr>
            <a:r>
              <a:rPr lang="en-US" sz="2800" dirty="0"/>
              <a:t>	Their sins separated them so far from God, when they cried – God 	would not hear them…</a:t>
            </a:r>
          </a:p>
          <a:p>
            <a:r>
              <a:rPr lang="en-US" sz="2800" dirty="0"/>
              <a:t>Vv 5-8, False prophets will declare peace (“all is well”) – they will be shamed; “but as for me (Micah), I am filled with power, with the Spirit of the Lord, and with justice and might, to declare to Jacob his transgressions (choices to sin), to Israel his sin.”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88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EC4E-15C2-40EC-AD5A-10DCDC82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87" y="502276"/>
            <a:ext cx="11526592" cy="60788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Cycle #2 continued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Chapter 4</a:t>
            </a:r>
          </a:p>
          <a:p>
            <a:r>
              <a:rPr lang="en-US" sz="2800" dirty="0"/>
              <a:t>Vv1-5, “In the last days”… New Temple will be established grander than ever – become the worship learning center for all nations. No more war, and all will walk in the Name of the Lord</a:t>
            </a:r>
          </a:p>
          <a:p>
            <a:r>
              <a:rPr lang="en-US" sz="2800" dirty="0"/>
              <a:t>Vv6-9 , “In that day”… the lame and broken will be my strong remnant…Kingship will come to Jerusalem</a:t>
            </a:r>
          </a:p>
          <a:p>
            <a:endParaRPr lang="en-US" sz="2800" dirty="0"/>
          </a:p>
          <a:p>
            <a:r>
              <a:rPr lang="en-US" sz="2800" dirty="0"/>
              <a:t>V10, But until then… “Babylon will be Judah’s captures”… (586bc)</a:t>
            </a:r>
          </a:p>
        </p:txBody>
      </p:sp>
    </p:spTree>
    <p:extLst>
      <p:ext uri="{BB962C8B-B14F-4D97-AF65-F5344CB8AC3E}">
        <p14:creationId xmlns:p14="http://schemas.microsoft.com/office/powerpoint/2010/main" val="22218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CBC7-9295-733B-43D3-15A9FEB0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553793"/>
            <a:ext cx="11359166" cy="5859886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Cycle #2 continued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Chapter 5 		Restoration</a:t>
            </a:r>
          </a:p>
          <a:p>
            <a:r>
              <a:rPr lang="en-US" sz="2800" dirty="0"/>
              <a:t>V2, “But you, Bethlehem Ephrathah, though you are small among your clan of Judah, out of you will come for Me One Whose </a:t>
            </a:r>
            <a:r>
              <a:rPr lang="en-US" sz="2800" u="sng" dirty="0"/>
              <a:t>origins are from old, from ancient times</a:t>
            </a:r>
            <a:r>
              <a:rPr lang="en-US" sz="2800" dirty="0"/>
              <a:t>”… (Hebrew idiom = come from God – from eternity)</a:t>
            </a:r>
          </a:p>
          <a:p>
            <a:r>
              <a:rPr lang="en-US" sz="2800" dirty="0"/>
              <a:t>Vv4-5, He will stand and shepherd His flock in the strength of the Lord and in the majesty of the name of the Lord His God…and He will be our peace</a:t>
            </a:r>
          </a:p>
          <a:p>
            <a:r>
              <a:rPr lang="en-US" sz="2800" dirty="0"/>
              <a:t>Vv10-15, “I will uproot you from among the Asherah poles!”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0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AF87-DAE9-5B8C-8588-29D8FC87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515155"/>
            <a:ext cx="11359166" cy="597579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Cycle #3							Chapters 6-7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6:1-16 Set up as a Courtroom scene</a:t>
            </a:r>
          </a:p>
          <a:p>
            <a:r>
              <a:rPr lang="en-US" sz="2800" dirty="0"/>
              <a:t>The Lord’s case against His people:</a:t>
            </a:r>
          </a:p>
          <a:p>
            <a:pPr marL="0" indent="0">
              <a:buNone/>
            </a:pPr>
            <a:r>
              <a:rPr lang="en-US" sz="2800" dirty="0"/>
              <a:t>	What have I done to you?</a:t>
            </a:r>
          </a:p>
          <a:p>
            <a:pPr marL="0" indent="0">
              <a:buNone/>
            </a:pPr>
            <a:r>
              <a:rPr lang="en-US" sz="2800" dirty="0"/>
              <a:t>	What have I burdened you with?</a:t>
            </a:r>
          </a:p>
          <a:p>
            <a:r>
              <a:rPr lang="en-US" sz="2800" dirty="0"/>
              <a:t>V8, He has shown all you people what is good! This is what </a:t>
            </a:r>
            <a:r>
              <a:rPr lang="en-US" sz="2800" u="sng" dirty="0"/>
              <a:t>He requires of you</a:t>
            </a:r>
            <a:r>
              <a:rPr lang="en-US" sz="2800" dirty="0"/>
              <a:t>:</a:t>
            </a:r>
          </a:p>
          <a:p>
            <a:pPr lvl="3"/>
            <a:r>
              <a:rPr lang="en-US" sz="2800" b="1" dirty="0"/>
              <a:t>Act justly </a:t>
            </a:r>
          </a:p>
          <a:p>
            <a:pPr lvl="3"/>
            <a:r>
              <a:rPr lang="en-US" sz="2800" b="1" dirty="0"/>
              <a:t>Love mercy</a:t>
            </a:r>
          </a:p>
          <a:p>
            <a:pPr lvl="3"/>
            <a:r>
              <a:rPr lang="en-US" sz="2800" b="1" dirty="0"/>
              <a:t>Walk humbly before your God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01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161</TotalTime>
  <Words>952</Words>
  <Application>Microsoft Macintosh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Mesh</vt:lpstr>
      <vt:lpstr>Micah  “Who is Like God?”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like our God? And what does He require of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Micah  “Who is Like God?”</dc:title>
  <dc:creator>JoAnn Smith</dc:creator>
  <cp:lastModifiedBy>JoAnn Smith</cp:lastModifiedBy>
  <cp:revision>2</cp:revision>
  <dcterms:created xsi:type="dcterms:W3CDTF">2024-05-31T18:54:49Z</dcterms:created>
  <dcterms:modified xsi:type="dcterms:W3CDTF">2024-05-31T21:35:54Z</dcterms:modified>
</cp:coreProperties>
</file>