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1" r:id="rId5"/>
    <p:sldId id="262" r:id="rId6"/>
    <p:sldId id="263" r:id="rId7"/>
    <p:sldId id="264" r:id="rId8"/>
    <p:sldId id="265" r:id="rId9"/>
    <p:sldId id="266" r:id="rId10"/>
    <p:sldId id="267" r:id="rId11"/>
    <p:sldId id="268" r:id="rId12"/>
    <p:sldId id="269" r:id="rId13"/>
    <p:sldId id="260"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2"/>
  </p:normalViewPr>
  <p:slideViewPr>
    <p:cSldViewPr snapToGrid="0">
      <p:cViewPr>
        <p:scale>
          <a:sx n="109" d="100"/>
          <a:sy n="109" d="100"/>
        </p:scale>
        <p:origin x="14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6/28/24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6/28/24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6/28/24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pic>
        <p:nvPicPr>
          <p:cNvPr id="5" name="Picture 4" descr="An ultrasound of a fetus&#10;&#10;Description automatically generated">
            <a:extLst>
              <a:ext uri="{FF2B5EF4-FFF2-40B4-BE49-F238E27FC236}">
                <a16:creationId xmlns:a16="http://schemas.microsoft.com/office/drawing/2014/main" id="{82B3E34F-4C4D-5F8A-7EC4-A4BF55EB5096}"/>
              </a:ext>
            </a:extLst>
          </p:cNvPr>
          <p:cNvPicPr>
            <a:picLocks noChangeAspect="1"/>
          </p:cNvPicPr>
          <p:nvPr/>
        </p:nvPicPr>
        <p:blipFill rotWithShape="1">
          <a:blip r:embed="rId2"/>
          <a:srcRect l="18513" r="-1" b="-1"/>
          <a:stretch/>
        </p:blipFill>
        <p:spPr>
          <a:xfrm>
            <a:off x="423337" y="402166"/>
            <a:ext cx="5672662"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2"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4D77E993-3C94-EC53-F4E9-EF0FE34CEBDF}"/>
              </a:ext>
            </a:extLst>
          </p:cNvPr>
          <p:cNvSpPr>
            <a:spLocks noGrp="1"/>
          </p:cNvSpPr>
          <p:nvPr>
            <p:ph type="ctrTitle"/>
          </p:nvPr>
        </p:nvSpPr>
        <p:spPr>
          <a:xfrm>
            <a:off x="6096000" y="1196063"/>
            <a:ext cx="5428551" cy="3153753"/>
          </a:xfrm>
        </p:spPr>
        <p:txBody>
          <a:bodyPr>
            <a:normAutofit/>
          </a:bodyPr>
          <a:lstStyle/>
          <a:p>
            <a:r>
              <a:rPr lang="en-US" dirty="0"/>
              <a:t>Obadiah</a:t>
            </a:r>
          </a:p>
        </p:txBody>
      </p:sp>
      <p:sp>
        <p:nvSpPr>
          <p:cNvPr id="3" name="Subtitle 2">
            <a:extLst>
              <a:ext uri="{FF2B5EF4-FFF2-40B4-BE49-F238E27FC236}">
                <a16:creationId xmlns:a16="http://schemas.microsoft.com/office/drawing/2014/main" id="{999CAFCC-67BD-F9C8-5A7E-0C4368EFC1BE}"/>
              </a:ext>
            </a:extLst>
          </p:cNvPr>
          <p:cNvSpPr>
            <a:spLocks noGrp="1"/>
          </p:cNvSpPr>
          <p:nvPr>
            <p:ph type="subTitle" idx="1"/>
          </p:nvPr>
        </p:nvSpPr>
        <p:spPr>
          <a:xfrm>
            <a:off x="6095999" y="4527271"/>
            <a:ext cx="5428551" cy="1622322"/>
          </a:xfrm>
        </p:spPr>
        <p:txBody>
          <a:bodyPr>
            <a:normAutofit/>
          </a:bodyPr>
          <a:lstStyle/>
          <a:p>
            <a:r>
              <a:rPr lang="en-US" sz="2800" dirty="0">
                <a:solidFill>
                  <a:schemeClr val="bg1"/>
                </a:solidFill>
              </a:rPr>
              <a:t>Edom condemned</a:t>
            </a:r>
          </a:p>
        </p:txBody>
      </p:sp>
      <p:sp>
        <p:nvSpPr>
          <p:cNvPr id="14" name="Rectangle 13">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4510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46ABF4-3243-D7A0-0398-A5CEA8A20CEC}"/>
              </a:ext>
            </a:extLst>
          </p:cNvPr>
          <p:cNvSpPr>
            <a:spLocks noGrp="1"/>
          </p:cNvSpPr>
          <p:nvPr>
            <p:ph type="ctrTitle"/>
          </p:nvPr>
        </p:nvSpPr>
        <p:spPr>
          <a:xfrm>
            <a:off x="1031631" y="5380585"/>
            <a:ext cx="10222523" cy="586380"/>
          </a:xfrm>
        </p:spPr>
        <p:txBody>
          <a:bodyPr>
            <a:normAutofit fontScale="90000"/>
          </a:bodyPr>
          <a:lstStyle/>
          <a:p>
            <a:r>
              <a:rPr lang="en-US" sz="3600" dirty="0"/>
              <a:t>Country of Edom in relationship to Israel’s location</a:t>
            </a:r>
          </a:p>
        </p:txBody>
      </p:sp>
      <p:pic>
        <p:nvPicPr>
          <p:cNvPr id="3" name="Picture 2" descr="A map of the middle east&#10;&#10;Description automatically generated">
            <a:extLst>
              <a:ext uri="{FF2B5EF4-FFF2-40B4-BE49-F238E27FC236}">
                <a16:creationId xmlns:a16="http://schemas.microsoft.com/office/drawing/2014/main" id="{AC026E0E-7149-BD50-E349-493B4AF3ED36}"/>
              </a:ext>
            </a:extLst>
          </p:cNvPr>
          <p:cNvPicPr>
            <a:picLocks noChangeAspect="1"/>
          </p:cNvPicPr>
          <p:nvPr/>
        </p:nvPicPr>
        <p:blipFill rotWithShape="1">
          <a:blip r:embed="rId2"/>
          <a:srcRect t="9493" r="2" b="11296"/>
          <a:stretch/>
        </p:blipFill>
        <p:spPr>
          <a:xfrm>
            <a:off x="2097119" y="1247173"/>
            <a:ext cx="3274532" cy="3387782"/>
          </a:xfrm>
          <a:prstGeom prst="rect">
            <a:avLst/>
          </a:prstGeom>
          <a:effectLst>
            <a:outerShdw blurRad="50800" dist="50800" dir="5400000" algn="tl" rotWithShape="0">
              <a:srgbClr val="000000">
                <a:alpha val="43000"/>
              </a:srgbClr>
            </a:outerShdw>
          </a:effectLst>
        </p:spPr>
      </p:pic>
      <p:pic>
        <p:nvPicPr>
          <p:cNvPr id="2" name="Picture 1" descr="A map of the middle east&#10;&#10;Description automatically generated">
            <a:extLst>
              <a:ext uri="{FF2B5EF4-FFF2-40B4-BE49-F238E27FC236}">
                <a16:creationId xmlns:a16="http://schemas.microsoft.com/office/drawing/2014/main" id="{A226ECDA-928F-51D5-9112-9711896C4EB8}"/>
              </a:ext>
            </a:extLst>
          </p:cNvPr>
          <p:cNvPicPr>
            <a:picLocks noChangeAspect="1"/>
          </p:cNvPicPr>
          <p:nvPr/>
        </p:nvPicPr>
        <p:blipFill rotWithShape="1">
          <a:blip r:embed="rId3"/>
          <a:srcRect t="5332" r="-4" b="-4"/>
          <a:stretch/>
        </p:blipFill>
        <p:spPr>
          <a:xfrm>
            <a:off x="5907553" y="891035"/>
            <a:ext cx="4330967" cy="4100058"/>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1525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D721C1-A990-22CE-3866-97277F249B69}"/>
              </a:ext>
            </a:extLst>
          </p:cNvPr>
          <p:cNvSpPr>
            <a:spLocks noGrp="1"/>
          </p:cNvSpPr>
          <p:nvPr>
            <p:ph type="ctrTitle"/>
          </p:nvPr>
        </p:nvSpPr>
        <p:spPr>
          <a:xfrm>
            <a:off x="773724" y="973015"/>
            <a:ext cx="10527322" cy="4982308"/>
          </a:xfrm>
        </p:spPr>
        <p:txBody>
          <a:bodyPr anchor="t"/>
          <a:lstStyle/>
          <a:p>
            <a:r>
              <a:rPr lang="en-US" sz="2800" dirty="0"/>
              <a:t>Davidic Line</a:t>
            </a:r>
            <a:br>
              <a:rPr lang="en-US" sz="2800" dirty="0"/>
            </a:br>
            <a:br>
              <a:rPr lang="en-US" sz="2800" dirty="0"/>
            </a:br>
            <a:r>
              <a:rPr lang="en-US" sz="2800" u="sng" dirty="0"/>
              <a:t>I Samuel 22</a:t>
            </a:r>
            <a:r>
              <a:rPr lang="en-US" sz="2800" dirty="0"/>
              <a:t>: Saul chasing David – trying to kill David. Doeg (an Edomite) tells Saul that David went to the temple in Nob (city) to worship. Saul went to Nob and ordered his troop to slaughter all the priests – they refused, so Doeg killed more than 85 priests and their wives and children to please Saul.</a:t>
            </a:r>
            <a:br>
              <a:rPr lang="en-US" sz="2800" dirty="0"/>
            </a:br>
            <a:br>
              <a:rPr lang="en-US" sz="2800" dirty="0"/>
            </a:br>
            <a:r>
              <a:rPr lang="en-US" sz="2800" u="sng" dirty="0"/>
              <a:t>II Samuel 8: 13 &amp; 14</a:t>
            </a:r>
            <a:r>
              <a:rPr lang="en-US" sz="2800" dirty="0"/>
              <a:t> – David kills over 18,000 Edomites and the survivors became servants/slaves in David’s kingdom</a:t>
            </a:r>
          </a:p>
        </p:txBody>
      </p:sp>
    </p:spTree>
    <p:extLst>
      <p:ext uri="{BB962C8B-B14F-4D97-AF65-F5344CB8AC3E}">
        <p14:creationId xmlns:p14="http://schemas.microsoft.com/office/powerpoint/2010/main" val="341858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66774-FA6B-7AAB-2062-3660C1CBB99A}"/>
              </a:ext>
            </a:extLst>
          </p:cNvPr>
          <p:cNvSpPr>
            <a:spLocks noGrp="1"/>
          </p:cNvSpPr>
          <p:nvPr>
            <p:ph type="ctrTitle"/>
          </p:nvPr>
        </p:nvSpPr>
        <p:spPr>
          <a:xfrm>
            <a:off x="844062" y="808892"/>
            <a:ext cx="10562492" cy="5275385"/>
          </a:xfrm>
        </p:spPr>
        <p:txBody>
          <a:bodyPr anchor="t"/>
          <a:lstStyle/>
          <a:p>
            <a:r>
              <a:rPr lang="en-US" sz="2800" u="sng" dirty="0"/>
              <a:t>II Kings 8: 20-22</a:t>
            </a:r>
            <a:r>
              <a:rPr lang="en-US" sz="2800" dirty="0"/>
              <a:t> During </a:t>
            </a:r>
            <a:r>
              <a:rPr lang="en-US" sz="2800" dirty="0" err="1"/>
              <a:t>Jehoram’s</a:t>
            </a:r>
            <a:r>
              <a:rPr lang="en-US" sz="2800" dirty="0"/>
              <a:t> rule of Judah (848-841bc) the Edomites rebelled and set-up their own kingdom again</a:t>
            </a:r>
            <a:br>
              <a:rPr lang="en-US" sz="2800" dirty="0"/>
            </a:br>
            <a:br>
              <a:rPr lang="en-US" sz="2800" dirty="0"/>
            </a:br>
            <a:r>
              <a:rPr lang="en-US" sz="2800" u="sng" dirty="0"/>
              <a:t>II Kings 14: </a:t>
            </a:r>
            <a:r>
              <a:rPr lang="en-US" sz="2800" dirty="0"/>
              <a:t>7  Amaziah (a positive King) defeated 10,000 Edomites and regained rule over the Edomites. Amaziah reigned from 796-767 bc</a:t>
            </a:r>
            <a:br>
              <a:rPr lang="en-US" sz="2800" dirty="0"/>
            </a:br>
            <a:br>
              <a:rPr lang="en-US" sz="2800" dirty="0"/>
            </a:br>
            <a:br>
              <a:rPr lang="en-US" sz="2800" dirty="0"/>
            </a:br>
            <a:r>
              <a:rPr lang="en-US" sz="2800" dirty="0"/>
              <a:t>Now back to Obadiah in 586bc – approximately 200 years later!</a:t>
            </a:r>
          </a:p>
        </p:txBody>
      </p:sp>
    </p:spTree>
    <p:extLst>
      <p:ext uri="{BB962C8B-B14F-4D97-AF65-F5344CB8AC3E}">
        <p14:creationId xmlns:p14="http://schemas.microsoft.com/office/powerpoint/2010/main" val="102028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3" name="Rectangle 1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7419F02D-334E-4C0F-D4A8-1C7D060A459D}"/>
              </a:ext>
            </a:extLst>
          </p:cNvPr>
          <p:cNvPicPr>
            <a:picLocks noChangeAspect="1"/>
          </p:cNvPicPr>
          <p:nvPr/>
        </p:nvPicPr>
        <p:blipFill>
          <a:blip r:embed="rId2"/>
          <a:stretch>
            <a:fillRect/>
          </a:stretch>
        </p:blipFill>
        <p:spPr>
          <a:xfrm>
            <a:off x="695459" y="850006"/>
            <a:ext cx="10740980" cy="5318974"/>
          </a:xfrm>
          <a:prstGeom prst="roundRect">
            <a:avLst>
              <a:gd name="adj" fmla="val 1858"/>
            </a:avLst>
          </a:prstGeom>
          <a:effectLst>
            <a:outerShdw blurRad="50800" dist="50800" dir="5400000" algn="tl" rotWithShape="0">
              <a:srgbClr val="000000">
                <a:alpha val="43000"/>
              </a:srgbClr>
            </a:outerShdw>
          </a:effectLst>
        </p:spPr>
      </p:pic>
      <p:sp>
        <p:nvSpPr>
          <p:cNvPr id="7" name="TextBox 6">
            <a:extLst>
              <a:ext uri="{FF2B5EF4-FFF2-40B4-BE49-F238E27FC236}">
                <a16:creationId xmlns:a16="http://schemas.microsoft.com/office/drawing/2014/main" id="{EA30D3F2-A89D-32A1-3E16-2591A4BC525A}"/>
              </a:ext>
            </a:extLst>
          </p:cNvPr>
          <p:cNvSpPr txBox="1"/>
          <p:nvPr/>
        </p:nvSpPr>
        <p:spPr>
          <a:xfrm>
            <a:off x="2434107" y="2356834"/>
            <a:ext cx="3000778" cy="584775"/>
          </a:xfrm>
          <a:prstGeom prst="rect">
            <a:avLst/>
          </a:prstGeom>
          <a:noFill/>
        </p:spPr>
        <p:txBody>
          <a:bodyPr wrap="square" rtlCol="0">
            <a:spAutoFit/>
          </a:bodyPr>
          <a:lstStyle/>
          <a:p>
            <a:pPr algn="ctr"/>
            <a:r>
              <a:rPr lang="en-US" sz="1600" dirty="0">
                <a:solidFill>
                  <a:schemeClr val="bg1"/>
                </a:solidFill>
              </a:rPr>
              <a:t>(</a:t>
            </a:r>
            <a:r>
              <a:rPr lang="en-US" sz="1600" dirty="0" err="1">
                <a:solidFill>
                  <a:schemeClr val="bg1"/>
                </a:solidFill>
              </a:rPr>
              <a:t>Jer</a:t>
            </a:r>
            <a:r>
              <a:rPr lang="en-US" sz="1600" dirty="0">
                <a:solidFill>
                  <a:schemeClr val="bg1"/>
                </a:solidFill>
              </a:rPr>
              <a:t> 49: 14-16 = v1-4 &amp;</a:t>
            </a:r>
          </a:p>
          <a:p>
            <a:pPr algn="ctr"/>
            <a:r>
              <a:rPr lang="en-US" sz="1600" dirty="0" err="1">
                <a:solidFill>
                  <a:schemeClr val="bg1"/>
                </a:solidFill>
              </a:rPr>
              <a:t>Jer</a:t>
            </a:r>
            <a:r>
              <a:rPr lang="en-US" sz="1600" dirty="0">
                <a:solidFill>
                  <a:schemeClr val="bg1"/>
                </a:solidFill>
              </a:rPr>
              <a:t> 49: 9-10 = v5-6)</a:t>
            </a:r>
          </a:p>
        </p:txBody>
      </p:sp>
      <p:sp>
        <p:nvSpPr>
          <p:cNvPr id="8" name="TextBox 7">
            <a:extLst>
              <a:ext uri="{FF2B5EF4-FFF2-40B4-BE49-F238E27FC236}">
                <a16:creationId xmlns:a16="http://schemas.microsoft.com/office/drawing/2014/main" id="{AFB4773D-C1EB-6495-A469-CD3E14C73269}"/>
              </a:ext>
            </a:extLst>
          </p:cNvPr>
          <p:cNvSpPr txBox="1"/>
          <p:nvPr/>
        </p:nvSpPr>
        <p:spPr>
          <a:xfrm>
            <a:off x="755561" y="5638662"/>
            <a:ext cx="1468191" cy="338554"/>
          </a:xfrm>
          <a:prstGeom prst="rect">
            <a:avLst/>
          </a:prstGeom>
          <a:noFill/>
        </p:spPr>
        <p:txBody>
          <a:bodyPr wrap="square" rtlCol="0">
            <a:spAutoFit/>
          </a:bodyPr>
          <a:lstStyle/>
          <a:p>
            <a:pPr algn="ctr"/>
            <a:r>
              <a:rPr lang="en-US" sz="1600" dirty="0">
                <a:solidFill>
                  <a:schemeClr val="bg1"/>
                </a:solidFill>
              </a:rPr>
              <a:t>V. 17</a:t>
            </a:r>
          </a:p>
        </p:txBody>
      </p:sp>
    </p:spTree>
    <p:extLst>
      <p:ext uri="{BB962C8B-B14F-4D97-AF65-F5344CB8AC3E}">
        <p14:creationId xmlns:p14="http://schemas.microsoft.com/office/powerpoint/2010/main" val="12444691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A2C2F-A521-108A-53E1-45CC6C01F868}"/>
              </a:ext>
            </a:extLst>
          </p:cNvPr>
          <p:cNvSpPr>
            <a:spLocks noGrp="1"/>
          </p:cNvSpPr>
          <p:nvPr>
            <p:ph type="ctrTitle"/>
          </p:nvPr>
        </p:nvSpPr>
        <p:spPr>
          <a:xfrm>
            <a:off x="937846" y="937846"/>
            <a:ext cx="10386646" cy="5052646"/>
          </a:xfrm>
        </p:spPr>
        <p:txBody>
          <a:bodyPr anchor="t"/>
          <a:lstStyle/>
          <a:p>
            <a:r>
              <a:rPr lang="en-US" sz="3200" u="sng" dirty="0"/>
              <a:t>Mercy shown!</a:t>
            </a:r>
            <a:br>
              <a:rPr lang="en-US" sz="3200" u="sng" dirty="0"/>
            </a:br>
            <a:r>
              <a:rPr lang="en-US" sz="2800" dirty="0"/>
              <a:t>Because Esau/Edom is Abraham’s grandson, he will be punished for his arrogance, rebellion, and sin, BUT will not be “erased” from existence!</a:t>
            </a:r>
            <a:br>
              <a:rPr lang="en-US" sz="2800" dirty="0"/>
            </a:br>
            <a:br>
              <a:rPr lang="en-US" sz="2800" dirty="0"/>
            </a:br>
            <a:r>
              <a:rPr lang="en-US" sz="2800" u="sng" dirty="0"/>
              <a:t>Deliverance will come from Judah’s family line</a:t>
            </a:r>
            <a:r>
              <a:rPr lang="en-US" sz="2800" dirty="0"/>
              <a:t>:</a:t>
            </a:r>
            <a:br>
              <a:rPr lang="en-US" sz="2800" dirty="0"/>
            </a:br>
            <a:r>
              <a:rPr lang="en-US" sz="2800" dirty="0"/>
              <a:t>v17 “But on Mt Zion will be deliverance; it will be holy, and the house of Judah.”</a:t>
            </a:r>
            <a:br>
              <a:rPr lang="en-US" sz="2800" dirty="0"/>
            </a:br>
            <a:br>
              <a:rPr lang="en-US" sz="2800" dirty="0"/>
            </a:br>
            <a:r>
              <a:rPr lang="en-US" sz="2800" dirty="0"/>
              <a:t>v21 “Deliverers will go up on Mt Zion and to govern the mountains of Esau. And the Kingdom will be the Lord’s!”</a:t>
            </a:r>
          </a:p>
        </p:txBody>
      </p:sp>
    </p:spTree>
    <p:extLst>
      <p:ext uri="{BB962C8B-B14F-4D97-AF65-F5344CB8AC3E}">
        <p14:creationId xmlns:p14="http://schemas.microsoft.com/office/powerpoint/2010/main" val="147412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pic>
        <p:nvPicPr>
          <p:cNvPr id="4" name="Content Placeholder 4" descr="A yellow emoticon with a finger on his chin&#10;&#10;Description automatically generated">
            <a:extLst>
              <a:ext uri="{FF2B5EF4-FFF2-40B4-BE49-F238E27FC236}">
                <a16:creationId xmlns:a16="http://schemas.microsoft.com/office/drawing/2014/main" id="{C4D416F4-363B-7615-D827-5F063B33D247}"/>
              </a:ext>
            </a:extLst>
          </p:cNvPr>
          <p:cNvPicPr>
            <a:picLocks noChangeAspect="1"/>
          </p:cNvPicPr>
          <p:nvPr/>
        </p:nvPicPr>
        <p:blipFill rotWithShape="1">
          <a:blip r:embed="rId2"/>
          <a:srcRect r="9836" b="1"/>
          <a:stretch/>
        </p:blipFill>
        <p:spPr>
          <a:xfrm flipH="1">
            <a:off x="7379237" y="480060"/>
            <a:ext cx="4325082"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5" name="Rectangle 1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8CC667C-8A68-4581-4155-628FC68B6C26}"/>
              </a:ext>
            </a:extLst>
          </p:cNvPr>
          <p:cNvSpPr>
            <a:spLocks noGrp="1"/>
          </p:cNvSpPr>
          <p:nvPr>
            <p:ph idx="1"/>
          </p:nvPr>
        </p:nvSpPr>
        <p:spPr>
          <a:xfrm>
            <a:off x="639098" y="656492"/>
            <a:ext cx="6500256" cy="5573983"/>
          </a:xfrm>
        </p:spPr>
        <p:txBody>
          <a:bodyPr anchor="t">
            <a:normAutofit/>
          </a:bodyPr>
          <a:lstStyle/>
          <a:p>
            <a:pPr marL="0" indent="0">
              <a:buNone/>
            </a:pPr>
            <a:r>
              <a:rPr lang="en-US" sz="3200" dirty="0">
                <a:solidFill>
                  <a:srgbClr val="FFFFFF"/>
                </a:solidFill>
              </a:rPr>
              <a:t>What do we see?</a:t>
            </a:r>
          </a:p>
          <a:p>
            <a:pPr marL="0" indent="0">
              <a:buNone/>
            </a:pPr>
            <a:endParaRPr lang="en-US" sz="3200" dirty="0">
              <a:solidFill>
                <a:srgbClr val="FFFFFF"/>
              </a:solidFill>
            </a:endParaRPr>
          </a:p>
          <a:p>
            <a:pPr marL="0" indent="0">
              <a:buNone/>
            </a:pPr>
            <a:r>
              <a:rPr lang="en-US" sz="3200" dirty="0">
                <a:solidFill>
                  <a:srgbClr val="FFFFFF"/>
                </a:solidFill>
              </a:rPr>
              <a:t>God’s mercy is great!</a:t>
            </a:r>
          </a:p>
          <a:p>
            <a:pPr marL="0" indent="0">
              <a:buNone/>
            </a:pPr>
            <a:endParaRPr lang="en-US" sz="3200" dirty="0">
              <a:solidFill>
                <a:srgbClr val="FFFFFF"/>
              </a:solidFill>
            </a:endParaRPr>
          </a:p>
          <a:p>
            <a:pPr marL="0" indent="0">
              <a:buNone/>
            </a:pPr>
            <a:r>
              <a:rPr lang="en-US" sz="3200" dirty="0">
                <a:solidFill>
                  <a:srgbClr val="FFFFFF"/>
                </a:solidFill>
              </a:rPr>
              <a:t>Is there anything, any sin, any disobedience you have done that God will not forgive? </a:t>
            </a:r>
          </a:p>
          <a:p>
            <a:pPr marL="0" indent="0">
              <a:buNone/>
            </a:pPr>
            <a:endParaRPr lang="en-US" sz="3200" dirty="0">
              <a:solidFill>
                <a:srgbClr val="FFFFFF"/>
              </a:solidFill>
            </a:endParaRPr>
          </a:p>
          <a:p>
            <a:pPr marL="0" indent="0">
              <a:buNone/>
            </a:pPr>
            <a:r>
              <a:rPr lang="en-US" sz="3200" dirty="0">
                <a:solidFill>
                  <a:srgbClr val="FFFFFF"/>
                </a:solidFill>
              </a:rPr>
              <a:t>That His mercy will not forgive?</a:t>
            </a:r>
          </a:p>
        </p:txBody>
      </p:sp>
    </p:spTree>
    <p:extLst>
      <p:ext uri="{BB962C8B-B14F-4D97-AF65-F5344CB8AC3E}">
        <p14:creationId xmlns:p14="http://schemas.microsoft.com/office/powerpoint/2010/main" val="11087226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 group of people standing in front of a wall&#10;&#10;Description automatically generated">
            <a:extLst>
              <a:ext uri="{FF2B5EF4-FFF2-40B4-BE49-F238E27FC236}">
                <a16:creationId xmlns:a16="http://schemas.microsoft.com/office/drawing/2014/main" id="{5A73C6B2-0E52-CADE-A2AF-718F63D9E635}"/>
              </a:ext>
            </a:extLst>
          </p:cNvPr>
          <p:cNvPicPr>
            <a:picLocks noGrp="1" noChangeAspect="1"/>
          </p:cNvPicPr>
          <p:nvPr>
            <p:ph idx="1"/>
          </p:nvPr>
        </p:nvPicPr>
        <p:blipFill>
          <a:blip r:embed="rId2"/>
          <a:stretch>
            <a:fillRect/>
          </a:stretch>
        </p:blipFill>
        <p:spPr>
          <a:xfrm>
            <a:off x="463639" y="386366"/>
            <a:ext cx="11487955" cy="6143223"/>
          </a:xfrm>
          <a:prstGeom prst="rect">
            <a:avLst/>
          </a:prstGeom>
        </p:spPr>
      </p:pic>
    </p:spTree>
    <p:extLst>
      <p:ext uri="{BB962C8B-B14F-4D97-AF65-F5344CB8AC3E}">
        <p14:creationId xmlns:p14="http://schemas.microsoft.com/office/powerpoint/2010/main" val="399023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4" name="Title 3">
            <a:extLst>
              <a:ext uri="{FF2B5EF4-FFF2-40B4-BE49-F238E27FC236}">
                <a16:creationId xmlns:a16="http://schemas.microsoft.com/office/drawing/2014/main" id="{CEFD99AE-3F7B-1C61-1A34-3FA7114F025D}"/>
              </a:ext>
            </a:extLst>
          </p:cNvPr>
          <p:cNvSpPr>
            <a:spLocks noGrp="1"/>
          </p:cNvSpPr>
          <p:nvPr>
            <p:ph type="ctrTitle"/>
          </p:nvPr>
        </p:nvSpPr>
        <p:spPr>
          <a:xfrm>
            <a:off x="3954558" y="1015194"/>
            <a:ext cx="7743059" cy="5411364"/>
          </a:xfrm>
        </p:spPr>
        <p:txBody>
          <a:bodyPr anchor="t">
            <a:noAutofit/>
          </a:bodyPr>
          <a:lstStyle/>
          <a:p>
            <a:pPr>
              <a:lnSpc>
                <a:spcPct val="90000"/>
              </a:lnSpc>
            </a:pPr>
            <a:r>
              <a:rPr lang="en-US" sz="2800" dirty="0">
                <a:solidFill>
                  <a:srgbClr val="EBEBEB"/>
                </a:solidFill>
              </a:rPr>
              <a:t>Obadiah’s name means “servant of the Lord”</a:t>
            </a:r>
            <a:br>
              <a:rPr lang="en-US" sz="2800" dirty="0">
                <a:solidFill>
                  <a:srgbClr val="EBEBEB"/>
                </a:solidFill>
              </a:rPr>
            </a:br>
            <a:br>
              <a:rPr lang="en-US" sz="2800" dirty="0">
                <a:solidFill>
                  <a:srgbClr val="EBEBEB"/>
                </a:solidFill>
              </a:rPr>
            </a:br>
            <a:r>
              <a:rPr lang="en-US" sz="2800" dirty="0">
                <a:solidFill>
                  <a:srgbClr val="EBEBEB"/>
                </a:solidFill>
              </a:rPr>
              <a:t>Started ministry around 605 bc in Judah when Nebuchadnezzar became King of Babylon</a:t>
            </a:r>
            <a:br>
              <a:rPr lang="en-US" sz="2800" dirty="0">
                <a:solidFill>
                  <a:srgbClr val="EBEBEB"/>
                </a:solidFill>
              </a:rPr>
            </a:br>
            <a:br>
              <a:rPr lang="en-US" sz="2800" dirty="0">
                <a:solidFill>
                  <a:srgbClr val="EBEBEB"/>
                </a:solidFill>
              </a:rPr>
            </a:br>
            <a:r>
              <a:rPr lang="en-US" sz="2800" dirty="0">
                <a:solidFill>
                  <a:srgbClr val="EBEBEB"/>
                </a:solidFill>
              </a:rPr>
              <a:t>Saw the destruction of Jerusalem and exile of the Nation of Judah in 586 bc</a:t>
            </a:r>
            <a:br>
              <a:rPr lang="en-US" sz="2800" dirty="0">
                <a:solidFill>
                  <a:srgbClr val="EBEBEB"/>
                </a:solidFill>
              </a:rPr>
            </a:br>
            <a:br>
              <a:rPr lang="en-US" sz="2800" dirty="0">
                <a:solidFill>
                  <a:srgbClr val="EBEBEB"/>
                </a:solidFill>
              </a:rPr>
            </a:br>
            <a:r>
              <a:rPr lang="en-US" sz="2800" dirty="0">
                <a:solidFill>
                  <a:srgbClr val="EBEBEB"/>
                </a:solidFill>
              </a:rPr>
              <a:t>He ministered the same time as Jeremiah</a:t>
            </a:r>
            <a:br>
              <a:rPr lang="en-US" sz="2800" dirty="0">
                <a:solidFill>
                  <a:srgbClr val="EBEBEB"/>
                </a:solidFill>
              </a:rPr>
            </a:br>
            <a:br>
              <a:rPr lang="en-US" sz="2800" dirty="0">
                <a:solidFill>
                  <a:srgbClr val="EBEBEB"/>
                </a:solidFill>
              </a:rPr>
            </a:br>
            <a:r>
              <a:rPr lang="en-US" sz="2800" dirty="0">
                <a:solidFill>
                  <a:srgbClr val="EBEBEB"/>
                </a:solidFill>
              </a:rPr>
              <a:t>His book is only 1 chapter with 21 verses</a:t>
            </a:r>
            <a:br>
              <a:rPr lang="en-US" sz="2800" dirty="0">
                <a:solidFill>
                  <a:srgbClr val="EBEBEB"/>
                </a:solidFill>
              </a:rPr>
            </a:br>
            <a:endParaRPr lang="en-US" sz="2800" dirty="0">
              <a:solidFill>
                <a:srgbClr val="EBEBEB"/>
              </a:solidFill>
            </a:endParaRPr>
          </a:p>
        </p:txBody>
      </p:sp>
      <p:sp>
        <p:nvSpPr>
          <p:cNvPr id="11" name="Rectangle 10">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person in a robe holding a person in a robe&#10;&#10;Description automatically generated">
            <a:extLst>
              <a:ext uri="{FF2B5EF4-FFF2-40B4-BE49-F238E27FC236}">
                <a16:creationId xmlns:a16="http://schemas.microsoft.com/office/drawing/2014/main" id="{8F6EE24E-6F4B-35EF-43A5-81BB524055EC}"/>
              </a:ext>
            </a:extLst>
          </p:cNvPr>
          <p:cNvPicPr>
            <a:picLocks noChangeAspect="1"/>
          </p:cNvPicPr>
          <p:nvPr/>
        </p:nvPicPr>
        <p:blipFill rotWithShape="1">
          <a:blip r:embed="rId2"/>
          <a:srcRect l="34308" t="27340"/>
          <a:stretch/>
        </p:blipFill>
        <p:spPr>
          <a:xfrm rot="21356260">
            <a:off x="746976" y="2343956"/>
            <a:ext cx="2923503" cy="376063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0264253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1A9EA-48F8-6C70-5BEB-1EBD1488FC5E}"/>
              </a:ext>
            </a:extLst>
          </p:cNvPr>
          <p:cNvSpPr>
            <a:spLocks noGrp="1"/>
          </p:cNvSpPr>
          <p:nvPr>
            <p:ph type="ctrTitle"/>
          </p:nvPr>
        </p:nvSpPr>
        <p:spPr>
          <a:xfrm>
            <a:off x="927279" y="897466"/>
            <a:ext cx="10468854" cy="5096933"/>
          </a:xfrm>
        </p:spPr>
        <p:txBody>
          <a:bodyPr anchor="t"/>
          <a:lstStyle/>
          <a:p>
            <a:r>
              <a:rPr lang="en-US" sz="2800" dirty="0"/>
              <a:t>Declaration against Edom:</a:t>
            </a:r>
            <a:br>
              <a:rPr lang="en-US" sz="2800" dirty="0"/>
            </a:br>
            <a:r>
              <a:rPr lang="en-US" sz="2800" dirty="0"/>
              <a:t>v2  “I will make you small among the nations, you will be utterly despised”</a:t>
            </a:r>
            <a:br>
              <a:rPr lang="en-US" sz="2800" dirty="0"/>
            </a:br>
            <a:r>
              <a:rPr lang="en-US" sz="2800" dirty="0"/>
              <a:t>v4  “Though you soar like eagles…I will bring you down!”</a:t>
            </a:r>
            <a:br>
              <a:rPr lang="en-US" sz="2800" dirty="0"/>
            </a:br>
            <a:r>
              <a:rPr lang="en-US" sz="2800" dirty="0"/>
              <a:t>v6  “…Esau will be ransacked, his hidden treasures stollen”</a:t>
            </a:r>
            <a:br>
              <a:rPr lang="en-US" sz="2800" dirty="0"/>
            </a:br>
            <a:r>
              <a:rPr lang="en-US" sz="2800" dirty="0"/>
              <a:t>v7  “Your friends will deceive you and overpower you…”</a:t>
            </a:r>
            <a:br>
              <a:rPr lang="en-US" sz="2800" dirty="0"/>
            </a:br>
            <a:r>
              <a:rPr lang="en-US" sz="2800" dirty="0"/>
              <a:t>v9 ”Your warriors, </a:t>
            </a:r>
            <a:r>
              <a:rPr lang="en-US" sz="2800" dirty="0" err="1"/>
              <a:t>Teman</a:t>
            </a:r>
            <a:r>
              <a:rPr lang="en-US" sz="2800" dirty="0"/>
              <a:t> (1</a:t>
            </a:r>
            <a:r>
              <a:rPr lang="en-US" sz="2800" baseline="30000" dirty="0"/>
              <a:t>st</a:t>
            </a:r>
            <a:r>
              <a:rPr lang="en-US" sz="2800" dirty="0"/>
              <a:t> grandson of Esau) will be terrified</a:t>
            </a:r>
            <a:br>
              <a:rPr lang="en-US" sz="2800" dirty="0"/>
            </a:br>
            <a:br>
              <a:rPr lang="en-US" sz="2800" dirty="0"/>
            </a:br>
            <a:r>
              <a:rPr lang="en-US" sz="2800" dirty="0"/>
              <a:t>v10 “Because of the violence against your brother Jacob, you will be covered with shame and destroyed forever!”</a:t>
            </a:r>
            <a:br>
              <a:rPr lang="en-US" sz="2800" dirty="0"/>
            </a:br>
            <a:br>
              <a:rPr lang="en-US" sz="2800" dirty="0"/>
            </a:br>
            <a:endParaRPr lang="en-US" sz="2800" dirty="0"/>
          </a:p>
        </p:txBody>
      </p:sp>
    </p:spTree>
    <p:extLst>
      <p:ext uri="{BB962C8B-B14F-4D97-AF65-F5344CB8AC3E}">
        <p14:creationId xmlns:p14="http://schemas.microsoft.com/office/powerpoint/2010/main" val="278525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74D7F5CE-A719-44F7-9C5B-4BC25A14E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4" name="Title 3">
            <a:extLst>
              <a:ext uri="{FF2B5EF4-FFF2-40B4-BE49-F238E27FC236}">
                <a16:creationId xmlns:a16="http://schemas.microsoft.com/office/drawing/2014/main" id="{3C1E523F-BDBC-BDDD-4D20-4AAA5A51AE62}"/>
              </a:ext>
            </a:extLst>
          </p:cNvPr>
          <p:cNvSpPr>
            <a:spLocks noGrp="1"/>
          </p:cNvSpPr>
          <p:nvPr>
            <p:ph type="ctrTitle"/>
          </p:nvPr>
        </p:nvSpPr>
        <p:spPr>
          <a:xfrm>
            <a:off x="4394537" y="1107420"/>
            <a:ext cx="7134894" cy="5512157"/>
          </a:xfrm>
        </p:spPr>
        <p:txBody>
          <a:bodyPr anchor="t">
            <a:normAutofit fontScale="90000"/>
          </a:bodyPr>
          <a:lstStyle/>
          <a:p>
            <a:pPr>
              <a:lnSpc>
                <a:spcPct val="90000"/>
              </a:lnSpc>
            </a:pPr>
            <a:r>
              <a:rPr lang="en-US" sz="2800" dirty="0"/>
              <a:t>Who is Edom? Why are they being punished?</a:t>
            </a:r>
            <a:br>
              <a:rPr lang="en-US" sz="2800" dirty="0"/>
            </a:br>
            <a:r>
              <a:rPr lang="en-US" sz="2800" dirty="0"/>
              <a:t>					</a:t>
            </a:r>
            <a:br>
              <a:rPr lang="en-US" sz="2800" dirty="0"/>
            </a:br>
            <a:r>
              <a:rPr lang="en-US" sz="2800" dirty="0"/>
              <a:t>					Gen 25</a:t>
            </a:r>
            <a:br>
              <a:rPr lang="en-US" sz="2800" dirty="0"/>
            </a:br>
            <a:r>
              <a:rPr lang="en-US" sz="2800" dirty="0"/>
              <a:t>*Isaac &amp; Rebekah become pregnant with twins</a:t>
            </a:r>
            <a:br>
              <a:rPr lang="en-US" sz="2800" dirty="0"/>
            </a:br>
            <a:br>
              <a:rPr lang="en-US" sz="2800" dirty="0"/>
            </a:br>
            <a:r>
              <a:rPr lang="en-US" sz="2800" dirty="0"/>
              <a:t>*They seriously fight in the womb and Rebekah asks the Lord “why?”</a:t>
            </a:r>
            <a:br>
              <a:rPr lang="en-US" sz="2800" dirty="0"/>
            </a:br>
            <a:br>
              <a:rPr lang="en-US" sz="2800" dirty="0"/>
            </a:br>
            <a:r>
              <a:rPr lang="en-US" sz="2800" dirty="0"/>
              <a:t>The Lord said,</a:t>
            </a:r>
            <a:br>
              <a:rPr lang="en-US" sz="2800" dirty="0"/>
            </a:br>
            <a:r>
              <a:rPr lang="en-US" sz="2800" dirty="0"/>
              <a:t>“Two nations are in your womb, and the two peoples from within you will be separated; one people will grow stronger than the other, and the older will serve the younger.” (v23)</a:t>
            </a:r>
            <a:br>
              <a:rPr lang="en-US" sz="3700" dirty="0"/>
            </a:br>
            <a:br>
              <a:rPr lang="en-US" sz="3700" dirty="0"/>
            </a:br>
            <a:endParaRPr lang="en-US" sz="3700" dirty="0"/>
          </a:p>
        </p:txBody>
      </p:sp>
      <p:pic>
        <p:nvPicPr>
          <p:cNvPr id="8" name="Picture 7" descr="An ultrasound of a fetus&#10;&#10;Description automatically generated">
            <a:extLst>
              <a:ext uri="{FF2B5EF4-FFF2-40B4-BE49-F238E27FC236}">
                <a16:creationId xmlns:a16="http://schemas.microsoft.com/office/drawing/2014/main" id="{9AF2BA1C-9619-11F8-A024-734248B37935}"/>
              </a:ext>
            </a:extLst>
          </p:cNvPr>
          <p:cNvPicPr>
            <a:picLocks noChangeAspect="1"/>
          </p:cNvPicPr>
          <p:nvPr/>
        </p:nvPicPr>
        <p:blipFill rotWithShape="1">
          <a:blip r:embed="rId2"/>
          <a:srcRect l="29463" r="7058" b="-1"/>
          <a:stretch/>
        </p:blipFill>
        <p:spPr>
          <a:xfrm>
            <a:off x="478965" y="471948"/>
            <a:ext cx="3751053" cy="5909207"/>
          </a:xfrm>
          <a:prstGeom prst="rect">
            <a:avLst/>
          </a:prstGeom>
          <a:ln>
            <a:noFill/>
          </a:ln>
        </p:spPr>
      </p:pic>
      <p:sp>
        <p:nvSpPr>
          <p:cNvPr id="15" name="Rectangle 14">
            <a:extLst>
              <a:ext uri="{FF2B5EF4-FFF2-40B4-BE49-F238E27FC236}">
                <a16:creationId xmlns:a16="http://schemas.microsoft.com/office/drawing/2014/main" id="{A163AD8F-ACE5-4FCB-A39E-DF84A721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1620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C13AB8-321E-F85A-B27B-D86A4FB601A0}"/>
              </a:ext>
            </a:extLst>
          </p:cNvPr>
          <p:cNvSpPr>
            <a:spLocks noGrp="1"/>
          </p:cNvSpPr>
          <p:nvPr>
            <p:ph type="ctrTitle"/>
          </p:nvPr>
        </p:nvSpPr>
        <p:spPr>
          <a:xfrm>
            <a:off x="728133" y="931333"/>
            <a:ext cx="10718800" cy="5249334"/>
          </a:xfrm>
        </p:spPr>
        <p:txBody>
          <a:bodyPr anchor="t"/>
          <a:lstStyle/>
          <a:p>
            <a:r>
              <a:rPr lang="en-US" sz="2800" dirty="0"/>
              <a:t>Esau was born 1</a:t>
            </a:r>
            <a:r>
              <a:rPr lang="en-US" sz="2800" baseline="30000" dirty="0"/>
              <a:t>st</a:t>
            </a:r>
            <a:r>
              <a:rPr lang="en-US" sz="2800" dirty="0"/>
              <a:t> he had bright red hair all over his body – Esau/Edom means “red”</a:t>
            </a:r>
            <a:br>
              <a:rPr lang="en-US" sz="2800" dirty="0"/>
            </a:br>
            <a:br>
              <a:rPr lang="en-US" sz="2800" dirty="0"/>
            </a:br>
            <a:r>
              <a:rPr lang="en-US" sz="2800" dirty="0"/>
              <a:t>Jacob was 2</a:t>
            </a:r>
            <a:r>
              <a:rPr lang="en-US" sz="2800" baseline="30000" dirty="0"/>
              <a:t>nd</a:t>
            </a:r>
            <a:r>
              <a:rPr lang="en-US" sz="2800" dirty="0"/>
              <a:t> he was clinging to Esau’s heel </a:t>
            </a:r>
            <a:br>
              <a:rPr lang="en-US" sz="2800" dirty="0"/>
            </a:br>
            <a:r>
              <a:rPr lang="en-US" sz="2800" dirty="0"/>
              <a:t>so he was named Jacob meaning “deceiver”</a:t>
            </a:r>
            <a:br>
              <a:rPr lang="en-US" sz="2800" dirty="0"/>
            </a:br>
            <a:br>
              <a:rPr lang="en-US" sz="2800" dirty="0"/>
            </a:br>
            <a:r>
              <a:rPr lang="en-US" sz="2800" dirty="0"/>
              <a:t>Esau became a strong hunter – Isaac’s favorite son</a:t>
            </a:r>
            <a:br>
              <a:rPr lang="en-US" sz="2800" dirty="0"/>
            </a:br>
            <a:r>
              <a:rPr lang="en-US" sz="2800" dirty="0"/>
              <a:t>Jacob became a ‘homeboy’ – Rebekah’s favorite son</a:t>
            </a:r>
            <a:br>
              <a:rPr lang="en-US" sz="2800" dirty="0"/>
            </a:br>
            <a:br>
              <a:rPr lang="en-US" sz="2800" dirty="0"/>
            </a:br>
            <a:r>
              <a:rPr lang="en-US" sz="2800" dirty="0"/>
              <a:t>v29-34 Esau despised his birthright and sold it to Jacob for a bowl of soup…</a:t>
            </a:r>
          </a:p>
        </p:txBody>
      </p:sp>
      <p:pic>
        <p:nvPicPr>
          <p:cNvPr id="2" name="Picture 1">
            <a:extLst>
              <a:ext uri="{FF2B5EF4-FFF2-40B4-BE49-F238E27FC236}">
                <a16:creationId xmlns:a16="http://schemas.microsoft.com/office/drawing/2014/main" id="{C296CDC4-50FC-14F4-E62C-8EFCCB15D5D8}"/>
              </a:ext>
            </a:extLst>
          </p:cNvPr>
          <p:cNvPicPr>
            <a:picLocks noChangeAspect="1"/>
          </p:cNvPicPr>
          <p:nvPr/>
        </p:nvPicPr>
        <p:blipFill>
          <a:blip r:embed="rId2"/>
          <a:stretch>
            <a:fillRect/>
          </a:stretch>
        </p:blipFill>
        <p:spPr>
          <a:xfrm rot="835336">
            <a:off x="8963062" y="1793631"/>
            <a:ext cx="2324100" cy="1752599"/>
          </a:xfrm>
          <a:prstGeom prst="rect">
            <a:avLst/>
          </a:prstGeom>
        </p:spPr>
      </p:pic>
    </p:spTree>
    <p:extLst>
      <p:ext uri="{BB962C8B-B14F-4D97-AF65-F5344CB8AC3E}">
        <p14:creationId xmlns:p14="http://schemas.microsoft.com/office/powerpoint/2010/main" val="348267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C31893-B1BF-C14B-289E-BDDDB7F71F7E}"/>
              </a:ext>
            </a:extLst>
          </p:cNvPr>
          <p:cNvSpPr>
            <a:spLocks noGrp="1"/>
          </p:cNvSpPr>
          <p:nvPr>
            <p:ph type="ctrTitle"/>
          </p:nvPr>
        </p:nvSpPr>
        <p:spPr>
          <a:xfrm>
            <a:off x="626532" y="778932"/>
            <a:ext cx="10905067" cy="5317067"/>
          </a:xfrm>
        </p:spPr>
        <p:txBody>
          <a:bodyPr anchor="t"/>
          <a:lstStyle/>
          <a:p>
            <a:r>
              <a:rPr lang="en-US" sz="2800" dirty="0"/>
              <a:t>Gen 27</a:t>
            </a:r>
            <a:br>
              <a:rPr lang="en-US" sz="2800" dirty="0"/>
            </a:br>
            <a:r>
              <a:rPr lang="en-US" sz="2800" dirty="0"/>
              <a:t>Rebekah helps Jacob deceive Isaac and Isaac prayers the blessings of Abraham’s Covenant with God…</a:t>
            </a:r>
            <a:br>
              <a:rPr lang="en-US" sz="2800" dirty="0"/>
            </a:br>
            <a:br>
              <a:rPr lang="en-US" sz="2800" dirty="0"/>
            </a:br>
            <a:br>
              <a:rPr lang="en-US" sz="2800" dirty="0"/>
            </a:br>
            <a:r>
              <a:rPr lang="en-US" sz="2800" dirty="0"/>
              <a:t>The birthright: </a:t>
            </a:r>
            <a:br>
              <a:rPr lang="en-US" sz="2800" dirty="0"/>
            </a:br>
            <a:r>
              <a:rPr lang="en-US" sz="2800" dirty="0"/>
              <a:t>	“I (God) will make you into a great nation and I will bless you; I will make your name great, and you will be great, and you will be a blessing. I will bless those who bless you, and whoever curses you I will curse; and all peoples on earth will be blessed through you.”</a:t>
            </a:r>
          </a:p>
        </p:txBody>
      </p:sp>
    </p:spTree>
    <p:extLst>
      <p:ext uri="{BB962C8B-B14F-4D97-AF65-F5344CB8AC3E}">
        <p14:creationId xmlns:p14="http://schemas.microsoft.com/office/powerpoint/2010/main" val="150838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1EDA-7F28-78D2-067A-C06EF5DC73FE}"/>
              </a:ext>
            </a:extLst>
          </p:cNvPr>
          <p:cNvSpPr>
            <a:spLocks noGrp="1"/>
          </p:cNvSpPr>
          <p:nvPr>
            <p:ph type="ctrTitle"/>
          </p:nvPr>
        </p:nvSpPr>
        <p:spPr>
          <a:xfrm>
            <a:off x="824248" y="846666"/>
            <a:ext cx="10351751" cy="5147733"/>
          </a:xfrm>
        </p:spPr>
        <p:txBody>
          <a:bodyPr anchor="t"/>
          <a:lstStyle/>
          <a:p>
            <a:r>
              <a:rPr lang="en-US" sz="2800" dirty="0"/>
              <a:t>Jacob lives with his uncle and marries Leah and Rachel</a:t>
            </a:r>
            <a:br>
              <a:rPr lang="en-US" sz="2800" dirty="0"/>
            </a:br>
            <a:r>
              <a:rPr lang="en-US" sz="2800" dirty="0"/>
              <a:t>God leads Jacob to return home. He now has 11 sons and 1 daughter.</a:t>
            </a:r>
            <a:br>
              <a:rPr lang="en-US" sz="2800" dirty="0"/>
            </a:br>
            <a:br>
              <a:rPr lang="en-US" sz="2800" dirty="0"/>
            </a:br>
            <a:r>
              <a:rPr lang="en-US" sz="2800" dirty="0"/>
              <a:t>Gen 32: 1 – 21 Jacob’s name changed to Israel (one who wrestled with God and with people and have overcome)</a:t>
            </a:r>
            <a:br>
              <a:rPr lang="en-US" sz="2800" dirty="0"/>
            </a:br>
            <a:br>
              <a:rPr lang="en-US" sz="2800" dirty="0"/>
            </a:br>
            <a:r>
              <a:rPr lang="en-US" sz="2800" dirty="0"/>
              <a:t>Gen 33: Esau and Jacob reunite. They separated where they lived. Esau has 3 sons and 11 grandsons. The 11 grandsons become Kings of their own territory – this becomes the country of Edom.</a:t>
            </a:r>
            <a:br>
              <a:rPr lang="en-US" sz="2800" dirty="0"/>
            </a:br>
            <a:br>
              <a:rPr lang="en-US" sz="2800" dirty="0"/>
            </a:br>
            <a:endParaRPr lang="en-US" sz="2800" dirty="0"/>
          </a:p>
        </p:txBody>
      </p:sp>
    </p:spTree>
    <p:extLst>
      <p:ext uri="{BB962C8B-B14F-4D97-AF65-F5344CB8AC3E}">
        <p14:creationId xmlns:p14="http://schemas.microsoft.com/office/powerpoint/2010/main" val="69547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99651-7D15-0A74-8B0E-446209B20357}"/>
              </a:ext>
            </a:extLst>
          </p:cNvPr>
          <p:cNvSpPr>
            <a:spLocks noGrp="1"/>
          </p:cNvSpPr>
          <p:nvPr>
            <p:ph type="ctrTitle"/>
          </p:nvPr>
        </p:nvSpPr>
        <p:spPr>
          <a:xfrm>
            <a:off x="762000" y="863600"/>
            <a:ext cx="10617200" cy="5130800"/>
          </a:xfrm>
        </p:spPr>
        <p:txBody>
          <a:bodyPr anchor="t"/>
          <a:lstStyle/>
          <a:p>
            <a:r>
              <a:rPr lang="en-US" sz="2800" dirty="0"/>
              <a:t>Esau/Edom Throughout the Old Testament:</a:t>
            </a:r>
            <a:br>
              <a:rPr lang="en-US" sz="2800" dirty="0"/>
            </a:br>
            <a:br>
              <a:rPr lang="en-US" sz="2800" dirty="0"/>
            </a:br>
            <a:r>
              <a:rPr lang="en-US" sz="2800" u="sng" dirty="0"/>
              <a:t>Exodus 15:15 </a:t>
            </a:r>
            <a:r>
              <a:rPr lang="en-US" sz="2800" dirty="0"/>
              <a:t>= Edom will be terrified of Israel (Moses’ time)</a:t>
            </a:r>
            <a:br>
              <a:rPr lang="en-US" sz="2800" dirty="0"/>
            </a:br>
            <a:br>
              <a:rPr lang="en-US" sz="2800" dirty="0"/>
            </a:br>
            <a:r>
              <a:rPr lang="en-US" sz="2800" u="sng" dirty="0"/>
              <a:t>Numbers 20: 14-21</a:t>
            </a:r>
            <a:r>
              <a:rPr lang="en-US" sz="2800" dirty="0"/>
              <a:t>= Moses asked the rulers of Edom for</a:t>
            </a:r>
            <a:br>
              <a:rPr lang="en-US" sz="2800" dirty="0"/>
            </a:br>
            <a:r>
              <a:rPr lang="en-US" sz="2800" dirty="0"/>
              <a:t> permission to pass through their land – they denied them 3x</a:t>
            </a:r>
            <a:br>
              <a:rPr lang="en-US" sz="2800" dirty="0"/>
            </a:br>
            <a:br>
              <a:rPr lang="en-US" sz="2800" dirty="0"/>
            </a:br>
            <a:r>
              <a:rPr lang="en-US" sz="2800" u="sng" dirty="0"/>
              <a:t>Deuteronomy 2: 1-6 </a:t>
            </a:r>
            <a:r>
              <a:rPr lang="en-US" sz="2800" dirty="0"/>
              <a:t>= The Lord led them to pass through Esau’s land because God gave Edom the Mountain of Seir</a:t>
            </a:r>
            <a:br>
              <a:rPr lang="en-US" sz="2800" dirty="0"/>
            </a:br>
            <a:br>
              <a:rPr lang="en-US" sz="2800" dirty="0"/>
            </a:br>
            <a:r>
              <a:rPr lang="en-US" sz="2800" u="sng" dirty="0"/>
              <a:t>Deut. 23: 7 </a:t>
            </a:r>
            <a:r>
              <a:rPr lang="en-US" sz="2800" dirty="0"/>
              <a:t>= Do not despise an Edomite, they are family</a:t>
            </a:r>
          </a:p>
        </p:txBody>
      </p:sp>
    </p:spTree>
    <p:extLst>
      <p:ext uri="{BB962C8B-B14F-4D97-AF65-F5344CB8AC3E}">
        <p14:creationId xmlns:p14="http://schemas.microsoft.com/office/powerpoint/2010/main" val="4003726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183</TotalTime>
  <Words>944</Words>
  <Application>Microsoft Macintosh PowerPoint</Application>
  <PresentationFormat>Widescreen</PresentationFormat>
  <Paragraphs>23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 Boardroom</vt:lpstr>
      <vt:lpstr>Obadiah</vt:lpstr>
      <vt:lpstr>PowerPoint Presentation</vt:lpstr>
      <vt:lpstr>Obadiah’s name means “servant of the Lord”  Started ministry around 605 bc in Judah when Nebuchadnezzar became King of Babylon  Saw the destruction of Jerusalem and exile of the Nation of Judah in 586 bc  He ministered the same time as Jeremiah  His book is only 1 chapter with 21 verses </vt:lpstr>
      <vt:lpstr>Declaration against Edom: v2  “I will make you small among the nations, you will be utterly despised” v4  “Though you soar like eagles…I will bring you down!” v6  “…Esau will be ransacked, his hidden treasures stollen” v7  “Your friends will deceive you and overpower you…” v9 ”Your warriors, Teman (1st grandson of Esau) will be terrified  v10 “Because of the violence against your brother Jacob, you will be covered with shame and destroyed forever!”  </vt:lpstr>
      <vt:lpstr>Who is Edom? Why are they being punished?            Gen 25 *Isaac &amp; Rebekah become pregnant with twins  *They seriously fight in the womb and Rebekah asks the Lord “why?”  The Lord said, “Two nations are in your womb, and the two peoples from within you will be separated; one people will grow stronger than the other, and the older will serve the younger.” (v23)  </vt:lpstr>
      <vt:lpstr>Esau was born 1st he had bright red hair all over his body – Esau/Edom means “red”  Jacob was 2nd he was clinging to Esau’s heel  so he was named Jacob meaning “deceiver”  Esau became a strong hunter – Isaac’s favorite son Jacob became a ‘homeboy’ – Rebekah’s favorite son  v29-34 Esau despised his birthright and sold it to Jacob for a bowl of soup…</vt:lpstr>
      <vt:lpstr>Gen 27 Rebekah helps Jacob deceive Isaac and Isaac prayers the blessings of Abraham’s Covenant with God…   The birthright:   “I (God) will make you into a great nation and I will bless you; I will make your name great, and you will be great, and you will be a blessing. I will bless those who bless you, and whoever curses you I will curse; and all peoples on earth will be blessed through you.”</vt:lpstr>
      <vt:lpstr>Jacob lives with his uncle and marries Leah and Rachel God leads Jacob to return home. He now has 11 sons and 1 daughter.  Gen 32: 1 – 21 Jacob’s name changed to Israel (one who wrestled with God and with people and have overcome)  Gen 33: Esau and Jacob reunite. They separated where they lived. Esau has 3 sons and 11 grandsons. The 11 grandsons become Kings of their own territory – this becomes the country of Edom.  </vt:lpstr>
      <vt:lpstr>Esau/Edom Throughout the Old Testament:  Exodus 15:15 = Edom will be terrified of Israel (Moses’ time)  Numbers 20: 14-21= Moses asked the rulers of Edom for  permission to pass through their land – they denied them 3x  Deuteronomy 2: 1-6 = The Lord led them to pass through Esau’s land because God gave Edom the Mountain of Seir  Deut. 23: 7 = Do not despise an Edomite, they are family</vt:lpstr>
      <vt:lpstr>Country of Edom in relationship to Israel’s location</vt:lpstr>
      <vt:lpstr>Davidic Line  I Samuel 22: Saul chasing David – trying to kill David. Doeg (an Edomite) tells Saul that David went to the temple in Nob (city) to worship. Saul went to Nob and ordered his troop to slaughter all the priests – they refused, so Doeg killed more than 85 priests and their wives and children to please Saul.  II Samuel 8: 13 &amp; 14 – David kills over 18,000 Edomites and the survivors became servants/slaves in David’s kingdom</vt:lpstr>
      <vt:lpstr>II Kings 8: 20-22 During Jehoram’s rule of Judah (848-841bc) the Edomites rebelled and set-up their own kingdom again  II Kings 14: 7  Amaziah (a positive King) defeated 10,000 Edomites and regained rule over the Edomites. Amaziah reigned from 796-767 bc   Now back to Obadiah in 586bc – approximately 200 years later!</vt:lpstr>
      <vt:lpstr>PowerPoint Presentation</vt:lpstr>
      <vt:lpstr>Mercy shown! Because Esau/Edom is Abraham’s grandson, he will be punished for his arrogance, rebellion, and sin, BUT will not be “erased” from existence!  Deliverance will come from Judah’s family line: v17 “But on Mt Zion will be deliverance; it will be holy, and the house of Judah.”  v21 “Deliverers will go up on Mt Zion and to govern the mountains of Esau. And the Kingdom will be the Lord’s!”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6</cp:revision>
  <dcterms:created xsi:type="dcterms:W3CDTF">2024-06-27T22:48:00Z</dcterms:created>
  <dcterms:modified xsi:type="dcterms:W3CDTF">2024-06-28T18:56:47Z</dcterms:modified>
</cp:coreProperties>
</file>