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1" r:id="rId5"/>
    <p:sldId id="262" r:id="rId6"/>
    <p:sldId id="263" r:id="rId7"/>
    <p:sldId id="264" r:id="rId8"/>
    <p:sldId id="265" r:id="rId9"/>
    <p:sldId id="266" r:id="rId10"/>
    <p:sldId id="25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7/11/24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7/11/24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7/11/24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7/11/24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695C1-17FF-DD70-492C-2FF4401B80BA}"/>
              </a:ext>
            </a:extLst>
          </p:cNvPr>
          <p:cNvSpPr>
            <a:spLocks noGrp="1"/>
          </p:cNvSpPr>
          <p:nvPr>
            <p:ph type="ctrTitle"/>
          </p:nvPr>
        </p:nvSpPr>
        <p:spPr>
          <a:xfrm>
            <a:off x="8201837" y="1454963"/>
            <a:ext cx="3342462" cy="3308380"/>
          </a:xfrm>
        </p:spPr>
        <p:txBody>
          <a:bodyPr>
            <a:normAutofit/>
          </a:bodyPr>
          <a:lstStyle/>
          <a:p>
            <a:r>
              <a:rPr lang="en-US" dirty="0"/>
              <a:t>Joel</a:t>
            </a:r>
          </a:p>
        </p:txBody>
      </p:sp>
      <p:sp>
        <p:nvSpPr>
          <p:cNvPr id="3" name="Subtitle 2">
            <a:extLst>
              <a:ext uri="{FF2B5EF4-FFF2-40B4-BE49-F238E27FC236}">
                <a16:creationId xmlns:a16="http://schemas.microsoft.com/office/drawing/2014/main" id="{F4ED5A92-14F8-A6AE-1610-4F5DC043AC3B}"/>
              </a:ext>
            </a:extLst>
          </p:cNvPr>
          <p:cNvSpPr>
            <a:spLocks noGrp="1"/>
          </p:cNvSpPr>
          <p:nvPr>
            <p:ph type="subTitle" idx="1"/>
          </p:nvPr>
        </p:nvSpPr>
        <p:spPr>
          <a:xfrm>
            <a:off x="8201837" y="4763342"/>
            <a:ext cx="3342462" cy="1485055"/>
          </a:xfrm>
        </p:spPr>
        <p:txBody>
          <a:bodyPr>
            <a:normAutofit/>
          </a:bodyPr>
          <a:lstStyle/>
          <a:p>
            <a:r>
              <a:rPr lang="en-US" sz="3200" dirty="0"/>
              <a:t>Chapters 1 - 3</a:t>
            </a:r>
          </a:p>
        </p:txBody>
      </p:sp>
      <p:pic>
        <p:nvPicPr>
          <p:cNvPr id="4" name="Picture 3">
            <a:extLst>
              <a:ext uri="{FF2B5EF4-FFF2-40B4-BE49-F238E27FC236}">
                <a16:creationId xmlns:a16="http://schemas.microsoft.com/office/drawing/2014/main" id="{36BB0E43-DB0B-E153-FFC0-9A6FB7F05AD1}"/>
              </a:ext>
            </a:extLst>
          </p:cNvPr>
          <p:cNvPicPr>
            <a:picLocks noChangeAspect="1"/>
          </p:cNvPicPr>
          <p:nvPr/>
        </p:nvPicPr>
        <p:blipFill rotWithShape="1">
          <a:blip r:embed="rId3"/>
          <a:srcRect r="1353" b="1"/>
          <a:stretch/>
        </p:blipFill>
        <p:spPr>
          <a:xfrm>
            <a:off x="607848" y="609601"/>
            <a:ext cx="6946288" cy="5638797"/>
          </a:xfrm>
          <a:prstGeom prst="rect">
            <a:avLst/>
          </a:prstGeom>
          <a:effectLst>
            <a:outerShdw blurRad="50800" dist="38100" dir="5400000" algn="t" rotWithShape="0">
              <a:prstClr val="black">
                <a:alpha val="43000"/>
              </a:prstClr>
            </a:outerShdw>
          </a:effectLst>
        </p:spPr>
      </p:pic>
    </p:spTree>
    <p:extLst>
      <p:ext uri="{BB962C8B-B14F-4D97-AF65-F5344CB8AC3E}">
        <p14:creationId xmlns:p14="http://schemas.microsoft.com/office/powerpoint/2010/main" val="3568123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F19BAF3-7E20-4B9D-B544-BABAEEA1FA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950648F4-ABCD-4DF0-8641-76CFB23547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989BE678-777B-482A-A616-FEDC47B16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5" name="Picture 14">
            <a:extLst>
              <a:ext uri="{FF2B5EF4-FFF2-40B4-BE49-F238E27FC236}">
                <a16:creationId xmlns:a16="http://schemas.microsoft.com/office/drawing/2014/main" id="{CF1EB4BD-9C7E-4AA3-9681-C7EB0DA6250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94AAE3AA-3759-4D28-B0EF-575F25A514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D28BE0C3-2102-4820-B88B-A448B184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C6A81905-F480-46A4-BC10-215D24EA1A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A570D4-7650-EE47-EFAA-41380164F8D9}"/>
              </a:ext>
            </a:extLst>
          </p:cNvPr>
          <p:cNvSpPr>
            <a:spLocks noGrp="1"/>
          </p:cNvSpPr>
          <p:nvPr>
            <p:ph type="title"/>
          </p:nvPr>
        </p:nvSpPr>
        <p:spPr>
          <a:xfrm>
            <a:off x="4580644" y="283048"/>
            <a:ext cx="7448224" cy="6284890"/>
          </a:xfrm>
        </p:spPr>
        <p:txBody>
          <a:bodyPr vert="horz" lIns="91440" tIns="45720" rIns="91440" bIns="45720" rtlCol="0" anchor="t">
            <a:normAutofit fontScale="90000"/>
          </a:bodyPr>
          <a:lstStyle/>
          <a:p>
            <a:r>
              <a:rPr lang="en-US" sz="3600" dirty="0">
                <a:solidFill>
                  <a:srgbClr val="EBEBEB"/>
                </a:solidFill>
              </a:rPr>
              <a:t>What does Joel tell us?</a:t>
            </a:r>
            <a:br>
              <a:rPr lang="en-US" sz="3600" dirty="0">
                <a:solidFill>
                  <a:srgbClr val="EBEBEB"/>
                </a:solidFill>
              </a:rPr>
            </a:br>
            <a:br>
              <a:rPr lang="en-US" sz="3600" dirty="0">
                <a:solidFill>
                  <a:srgbClr val="EBEBEB"/>
                </a:solidFill>
              </a:rPr>
            </a:br>
            <a:r>
              <a:rPr lang="en-US" sz="3600" dirty="0">
                <a:solidFill>
                  <a:srgbClr val="EBEBEB"/>
                </a:solidFill>
              </a:rPr>
              <a:t>*The Lord will judge His house (the Church) – the Valley of Decision</a:t>
            </a:r>
            <a:br>
              <a:rPr lang="en-US" sz="3600" dirty="0">
                <a:solidFill>
                  <a:srgbClr val="EBEBEB"/>
                </a:solidFill>
              </a:rPr>
            </a:br>
            <a:br>
              <a:rPr lang="en-US" sz="3600" dirty="0">
                <a:solidFill>
                  <a:srgbClr val="EBEBEB"/>
                </a:solidFill>
              </a:rPr>
            </a:br>
            <a:r>
              <a:rPr lang="en-US" sz="3600" dirty="0">
                <a:solidFill>
                  <a:srgbClr val="EBEBEB"/>
                </a:solidFill>
              </a:rPr>
              <a:t>* He is a hiding place for those who love Him and live obediently</a:t>
            </a:r>
            <a:br>
              <a:rPr lang="en-US" sz="3600" dirty="0">
                <a:solidFill>
                  <a:srgbClr val="EBEBEB"/>
                </a:solidFill>
              </a:rPr>
            </a:br>
            <a:br>
              <a:rPr lang="en-US" sz="3600" dirty="0">
                <a:solidFill>
                  <a:srgbClr val="EBEBEB"/>
                </a:solidFill>
              </a:rPr>
            </a:br>
            <a:r>
              <a:rPr lang="en-US" sz="3600" dirty="0">
                <a:solidFill>
                  <a:srgbClr val="EBEBEB"/>
                </a:solidFill>
              </a:rPr>
              <a:t>*He has poured out His Holy Spirit to live within us – Acts 2</a:t>
            </a:r>
            <a:br>
              <a:rPr lang="en-US" sz="3600" dirty="0">
                <a:solidFill>
                  <a:srgbClr val="EBEBEB"/>
                </a:solidFill>
              </a:rPr>
            </a:br>
            <a:br>
              <a:rPr lang="en-US" sz="3600" dirty="0">
                <a:solidFill>
                  <a:srgbClr val="EBEBEB"/>
                </a:solidFill>
              </a:rPr>
            </a:br>
            <a:r>
              <a:rPr lang="en-US" sz="3600" dirty="0">
                <a:solidFill>
                  <a:srgbClr val="EBEBEB"/>
                </a:solidFill>
              </a:rPr>
              <a:t>*The Day of the Lord is coming! He will live in the New Jerusalem </a:t>
            </a:r>
            <a:br>
              <a:rPr lang="en-US" sz="3200" dirty="0">
                <a:solidFill>
                  <a:srgbClr val="EBEBEB"/>
                </a:solidFill>
              </a:rPr>
            </a:br>
            <a:br>
              <a:rPr lang="en-US" sz="3200" dirty="0">
                <a:solidFill>
                  <a:srgbClr val="EBEBEB"/>
                </a:solidFill>
              </a:rPr>
            </a:br>
            <a:r>
              <a:rPr lang="en-US" sz="3200" dirty="0">
                <a:solidFill>
                  <a:srgbClr val="EBEBEB"/>
                </a:solidFill>
              </a:rPr>
              <a:t>8</a:t>
            </a:r>
          </a:p>
        </p:txBody>
      </p:sp>
      <p:sp>
        <p:nvSpPr>
          <p:cNvPr id="23" name="Freeform 8">
            <a:extLst>
              <a:ext uri="{FF2B5EF4-FFF2-40B4-BE49-F238E27FC236}">
                <a16:creationId xmlns:a16="http://schemas.microsoft.com/office/drawing/2014/main" id="{36FD4D9D-3784-41E8-8405-A42B72F5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5692"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4" name="Content Placeholder 4" descr="A yellow emoticon with a finger on his chin&#10;&#10;Description automatically generated">
            <a:extLst>
              <a:ext uri="{FF2B5EF4-FFF2-40B4-BE49-F238E27FC236}">
                <a16:creationId xmlns:a16="http://schemas.microsoft.com/office/drawing/2014/main" id="{3FBDB93F-AB22-72D0-C9C7-1C3E3E5C37EE}"/>
              </a:ext>
            </a:extLst>
          </p:cNvPr>
          <p:cNvPicPr>
            <a:picLocks noGrp="1" noChangeAspect="1"/>
          </p:cNvPicPr>
          <p:nvPr>
            <p:ph idx="1"/>
          </p:nvPr>
        </p:nvPicPr>
        <p:blipFill rotWithShape="1">
          <a:blip r:embed="rId7"/>
          <a:srcRect l="323" r="29178" b="-1"/>
          <a:stretch/>
        </p:blipFill>
        <p:spPr>
          <a:xfrm>
            <a:off x="20" y="10"/>
            <a:ext cx="4481944" cy="6857990"/>
          </a:xfrm>
          <a:custGeom>
            <a:avLst/>
            <a:gdLst/>
            <a:ahLst/>
            <a:cxnLst/>
            <a:rect l="l" t="t" r="r" b="b"/>
            <a:pathLst>
              <a:path w="4481964" h="6858000">
                <a:moveTo>
                  <a:pt x="0" y="0"/>
                </a:moveTo>
                <a:lnTo>
                  <a:pt x="3137249" y="0"/>
                </a:lnTo>
                <a:lnTo>
                  <a:pt x="4480787" y="0"/>
                </a:lnTo>
                <a:lnTo>
                  <a:pt x="4455742" y="155676"/>
                </a:lnTo>
                <a:lnTo>
                  <a:pt x="4431873" y="310667"/>
                </a:lnTo>
                <a:lnTo>
                  <a:pt x="4408509" y="466344"/>
                </a:lnTo>
                <a:lnTo>
                  <a:pt x="4388506" y="622706"/>
                </a:lnTo>
                <a:lnTo>
                  <a:pt x="4368335" y="778383"/>
                </a:lnTo>
                <a:lnTo>
                  <a:pt x="4349509" y="934745"/>
                </a:lnTo>
                <a:lnTo>
                  <a:pt x="4333373" y="1089050"/>
                </a:lnTo>
                <a:lnTo>
                  <a:pt x="4318077" y="1245413"/>
                </a:lnTo>
                <a:lnTo>
                  <a:pt x="4304125" y="1401089"/>
                </a:lnTo>
                <a:lnTo>
                  <a:pt x="4292023" y="1554023"/>
                </a:lnTo>
                <a:lnTo>
                  <a:pt x="4279920" y="1709013"/>
                </a:lnTo>
                <a:lnTo>
                  <a:pt x="4269835" y="1861947"/>
                </a:lnTo>
                <a:lnTo>
                  <a:pt x="4261935" y="2014880"/>
                </a:lnTo>
                <a:lnTo>
                  <a:pt x="4253698" y="2167128"/>
                </a:lnTo>
                <a:lnTo>
                  <a:pt x="4246807" y="2318004"/>
                </a:lnTo>
                <a:lnTo>
                  <a:pt x="4241932" y="2467508"/>
                </a:lnTo>
                <a:lnTo>
                  <a:pt x="4237730" y="2617013"/>
                </a:lnTo>
                <a:lnTo>
                  <a:pt x="4233696" y="2765145"/>
                </a:lnTo>
                <a:lnTo>
                  <a:pt x="4231847" y="2911221"/>
                </a:lnTo>
                <a:lnTo>
                  <a:pt x="4229830" y="3057296"/>
                </a:lnTo>
                <a:lnTo>
                  <a:pt x="4228821" y="3201314"/>
                </a:lnTo>
                <a:lnTo>
                  <a:pt x="4229830" y="3343960"/>
                </a:lnTo>
                <a:lnTo>
                  <a:pt x="4229830" y="3485235"/>
                </a:lnTo>
                <a:lnTo>
                  <a:pt x="4231847" y="3625138"/>
                </a:lnTo>
                <a:lnTo>
                  <a:pt x="4234872" y="3762298"/>
                </a:lnTo>
                <a:lnTo>
                  <a:pt x="4237730" y="3898087"/>
                </a:lnTo>
                <a:lnTo>
                  <a:pt x="4240924" y="4031132"/>
                </a:lnTo>
                <a:lnTo>
                  <a:pt x="4245798" y="4163491"/>
                </a:lnTo>
                <a:lnTo>
                  <a:pt x="4251009" y="4293793"/>
                </a:lnTo>
                <a:lnTo>
                  <a:pt x="4255715" y="4421352"/>
                </a:lnTo>
                <a:lnTo>
                  <a:pt x="4268995" y="4670298"/>
                </a:lnTo>
                <a:lnTo>
                  <a:pt x="4283114" y="4908956"/>
                </a:lnTo>
                <a:lnTo>
                  <a:pt x="4297906" y="5138013"/>
                </a:lnTo>
                <a:lnTo>
                  <a:pt x="4314211" y="5354726"/>
                </a:lnTo>
                <a:lnTo>
                  <a:pt x="4331188" y="5561838"/>
                </a:lnTo>
                <a:lnTo>
                  <a:pt x="4349509" y="5753862"/>
                </a:lnTo>
                <a:lnTo>
                  <a:pt x="4367495" y="5934227"/>
                </a:lnTo>
                <a:lnTo>
                  <a:pt x="4385480" y="6100191"/>
                </a:lnTo>
                <a:lnTo>
                  <a:pt x="4402457" y="6252438"/>
                </a:lnTo>
                <a:lnTo>
                  <a:pt x="4418594" y="6387541"/>
                </a:lnTo>
                <a:lnTo>
                  <a:pt x="4433890" y="6509613"/>
                </a:lnTo>
                <a:lnTo>
                  <a:pt x="4446665" y="6612483"/>
                </a:lnTo>
                <a:lnTo>
                  <a:pt x="4458767" y="6698894"/>
                </a:lnTo>
                <a:lnTo>
                  <a:pt x="4476081" y="6817538"/>
                </a:lnTo>
                <a:lnTo>
                  <a:pt x="4481964" y="6858000"/>
                </a:lnTo>
                <a:lnTo>
                  <a:pt x="3577807" y="6858000"/>
                </a:lnTo>
                <a:lnTo>
                  <a:pt x="0" y="6858000"/>
                </a:lnTo>
                <a:close/>
              </a:path>
            </a:pathLst>
          </a:custGeom>
        </p:spPr>
      </p:pic>
      <p:sp>
        <p:nvSpPr>
          <p:cNvPr id="25" name="Rectangle 24">
            <a:extLst>
              <a:ext uri="{FF2B5EF4-FFF2-40B4-BE49-F238E27FC236}">
                <a16:creationId xmlns:a16="http://schemas.microsoft.com/office/drawing/2014/main" id="{60817A52-B891-4228-A61E-0C0A57632D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09739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6" descr="A group of people standing in front of a wall&#10;&#10;Description automatically generated">
            <a:extLst>
              <a:ext uri="{FF2B5EF4-FFF2-40B4-BE49-F238E27FC236}">
                <a16:creationId xmlns:a16="http://schemas.microsoft.com/office/drawing/2014/main" id="{5A73C6B2-0E52-CADE-A2AF-718F63D9E635}"/>
              </a:ext>
            </a:extLst>
          </p:cNvPr>
          <p:cNvPicPr>
            <a:picLocks noGrp="1" noChangeAspect="1"/>
          </p:cNvPicPr>
          <p:nvPr>
            <p:ph idx="1"/>
          </p:nvPr>
        </p:nvPicPr>
        <p:blipFill>
          <a:blip r:embed="rId2"/>
          <a:stretch>
            <a:fillRect/>
          </a:stretch>
        </p:blipFill>
        <p:spPr>
          <a:xfrm>
            <a:off x="463639" y="386366"/>
            <a:ext cx="11487955" cy="6143223"/>
          </a:xfrm>
          <a:prstGeom prst="rect">
            <a:avLst/>
          </a:prstGeom>
        </p:spPr>
      </p:pic>
    </p:spTree>
    <p:extLst>
      <p:ext uri="{BB962C8B-B14F-4D97-AF65-F5344CB8AC3E}">
        <p14:creationId xmlns:p14="http://schemas.microsoft.com/office/powerpoint/2010/main" val="3990230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30F90-FDCC-BA10-7EC3-104F698535A2}"/>
              </a:ext>
            </a:extLst>
          </p:cNvPr>
          <p:cNvSpPr>
            <a:spLocks noGrp="1"/>
          </p:cNvSpPr>
          <p:nvPr>
            <p:ph type="title"/>
          </p:nvPr>
        </p:nvSpPr>
        <p:spPr>
          <a:xfrm>
            <a:off x="645130" y="327244"/>
            <a:ext cx="9404723" cy="564713"/>
          </a:xfrm>
        </p:spPr>
        <p:txBody>
          <a:bodyPr/>
          <a:lstStyle/>
          <a:p>
            <a:r>
              <a:rPr lang="en-US" sz="3600" dirty="0"/>
              <a:t>The Book of Joel</a:t>
            </a:r>
          </a:p>
        </p:txBody>
      </p:sp>
      <p:sp>
        <p:nvSpPr>
          <p:cNvPr id="3" name="Content Placeholder 2">
            <a:extLst>
              <a:ext uri="{FF2B5EF4-FFF2-40B4-BE49-F238E27FC236}">
                <a16:creationId xmlns:a16="http://schemas.microsoft.com/office/drawing/2014/main" id="{8783E044-E306-135F-7A19-038D55EC1C16}"/>
              </a:ext>
            </a:extLst>
          </p:cNvPr>
          <p:cNvSpPr>
            <a:spLocks noGrp="1"/>
          </p:cNvSpPr>
          <p:nvPr>
            <p:ph idx="1"/>
          </p:nvPr>
        </p:nvSpPr>
        <p:spPr>
          <a:xfrm>
            <a:off x="141667" y="1402819"/>
            <a:ext cx="11565227" cy="5127937"/>
          </a:xfrm>
        </p:spPr>
        <p:txBody>
          <a:bodyPr>
            <a:normAutofit/>
          </a:bodyPr>
          <a:lstStyle/>
          <a:p>
            <a:r>
              <a:rPr lang="en-US" sz="2800" dirty="0"/>
              <a:t>Joel’s name means: “Yahweh is the Lord” or “The Lord is God”</a:t>
            </a:r>
          </a:p>
          <a:p>
            <a:r>
              <a:rPr lang="en-US" sz="2800" dirty="0"/>
              <a:t>Not much is known about Joel. We know: his father is </a:t>
            </a:r>
            <a:r>
              <a:rPr lang="en-US" sz="2800" dirty="0" err="1"/>
              <a:t>Pethuel</a:t>
            </a:r>
            <a:r>
              <a:rPr lang="en-US" sz="2800" dirty="0"/>
              <a:t>, raised in Judah/Jerusalem, could have been from the Tribe/Family of Levi, and he does not mention who is King when he writes.</a:t>
            </a:r>
          </a:p>
          <a:p>
            <a:r>
              <a:rPr lang="en-US" sz="2800" dirty="0"/>
              <a:t>When written? Maybe during Ezra/Nehemiah’s time 500 bc as the timeline shows or 835 bc (most theologians believe) during  II Kings 11: 1- 12: 21 when Queen Athaliah murdered many of David’s family line. However, </a:t>
            </a:r>
            <a:r>
              <a:rPr lang="en-US" sz="2800" dirty="0" err="1"/>
              <a:t>Jehosheba</a:t>
            </a:r>
            <a:r>
              <a:rPr lang="en-US" sz="2800" dirty="0"/>
              <a:t> (</a:t>
            </a:r>
            <a:r>
              <a:rPr lang="en-US" sz="2800" dirty="0" err="1"/>
              <a:t>Joash’s</a:t>
            </a:r>
            <a:r>
              <a:rPr lang="en-US" sz="2800" dirty="0"/>
              <a:t> aunt) hid </a:t>
            </a:r>
            <a:r>
              <a:rPr lang="en-US" sz="2800" dirty="0" err="1"/>
              <a:t>Joash</a:t>
            </a:r>
            <a:r>
              <a:rPr lang="en-US" sz="2800" dirty="0"/>
              <a:t> in the Temple (the rightful King from David’s lineage). Jehoiada (the High Priest) mentored </a:t>
            </a:r>
            <a:r>
              <a:rPr lang="en-US" sz="2800" dirty="0" err="1"/>
              <a:t>Joash</a:t>
            </a:r>
            <a:r>
              <a:rPr lang="en-US" sz="2800" dirty="0"/>
              <a:t> - King at 7 </a:t>
            </a:r>
            <a:r>
              <a:rPr lang="en-US" sz="2800" dirty="0" err="1"/>
              <a:t>yrs</a:t>
            </a:r>
            <a:r>
              <a:rPr lang="en-US" sz="2800" dirty="0"/>
              <a:t> old!</a:t>
            </a:r>
          </a:p>
        </p:txBody>
      </p:sp>
    </p:spTree>
    <p:extLst>
      <p:ext uri="{BB962C8B-B14F-4D97-AF65-F5344CB8AC3E}">
        <p14:creationId xmlns:p14="http://schemas.microsoft.com/office/powerpoint/2010/main" val="19377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F19BAF3-7E20-4B9D-B544-BABAEEA1FA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8" name="Picture 17">
            <a:extLst>
              <a:ext uri="{FF2B5EF4-FFF2-40B4-BE49-F238E27FC236}">
                <a16:creationId xmlns:a16="http://schemas.microsoft.com/office/drawing/2014/main" id="{950648F4-ABCD-4DF0-8641-76CFB235472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20" name="Oval 19">
            <a:extLst>
              <a:ext uri="{FF2B5EF4-FFF2-40B4-BE49-F238E27FC236}">
                <a16:creationId xmlns:a16="http://schemas.microsoft.com/office/drawing/2014/main" id="{989BE678-777B-482A-A616-FEDC47B16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22" name="Picture 21">
            <a:extLst>
              <a:ext uri="{FF2B5EF4-FFF2-40B4-BE49-F238E27FC236}">
                <a16:creationId xmlns:a16="http://schemas.microsoft.com/office/drawing/2014/main" id="{CF1EB4BD-9C7E-4AA3-9681-C7EB0DA6250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4" name="Picture 23">
            <a:extLst>
              <a:ext uri="{FF2B5EF4-FFF2-40B4-BE49-F238E27FC236}">
                <a16:creationId xmlns:a16="http://schemas.microsoft.com/office/drawing/2014/main" id="{94AAE3AA-3759-4D28-B0EF-575F25A514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6" name="Rectangle 25">
            <a:extLst>
              <a:ext uri="{FF2B5EF4-FFF2-40B4-BE49-F238E27FC236}">
                <a16:creationId xmlns:a16="http://schemas.microsoft.com/office/drawing/2014/main" id="{D28BE0C3-2102-4820-B88B-A448B184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C8A3C342-1D03-412F-8DD3-BF519E8E0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1916898D-D82E-F721-72E9-62379DEC7A9F}"/>
              </a:ext>
            </a:extLst>
          </p:cNvPr>
          <p:cNvSpPr>
            <a:spLocks noGrp="1"/>
          </p:cNvSpPr>
          <p:nvPr>
            <p:ph type="title"/>
          </p:nvPr>
        </p:nvSpPr>
        <p:spPr>
          <a:xfrm>
            <a:off x="218940" y="231284"/>
            <a:ext cx="6618179" cy="1816457"/>
          </a:xfrm>
        </p:spPr>
        <p:txBody>
          <a:bodyPr vert="horz" lIns="91440" tIns="45720" rIns="91440" bIns="45720" rtlCol="0" anchor="t">
            <a:noAutofit/>
          </a:bodyPr>
          <a:lstStyle/>
          <a:p>
            <a:pPr algn="ctr">
              <a:lnSpc>
                <a:spcPct val="90000"/>
              </a:lnSpc>
            </a:pPr>
            <a:r>
              <a:rPr lang="en-US" sz="3200" dirty="0">
                <a:solidFill>
                  <a:srgbClr val="EBEBEB"/>
                </a:solidFill>
              </a:rPr>
              <a:t>Judah was destroyed by a locust plague that Joel used to picture God’s  judgement – The Day of the Lord</a:t>
            </a:r>
          </a:p>
        </p:txBody>
      </p:sp>
      <p:sp>
        <p:nvSpPr>
          <p:cNvPr id="13" name="Content Placeholder 12">
            <a:extLst>
              <a:ext uri="{FF2B5EF4-FFF2-40B4-BE49-F238E27FC236}">
                <a16:creationId xmlns:a16="http://schemas.microsoft.com/office/drawing/2014/main" id="{FB7C55AE-106B-447D-053A-D505853E3011}"/>
              </a:ext>
            </a:extLst>
          </p:cNvPr>
          <p:cNvSpPr>
            <a:spLocks noGrp="1"/>
          </p:cNvSpPr>
          <p:nvPr>
            <p:ph sz="half" idx="1"/>
          </p:nvPr>
        </p:nvSpPr>
        <p:spPr>
          <a:xfrm>
            <a:off x="321972" y="2438400"/>
            <a:ext cx="6753868" cy="4188315"/>
          </a:xfrm>
        </p:spPr>
        <p:txBody>
          <a:bodyPr vert="horz" lIns="91440" tIns="45720" rIns="91440" bIns="45720" rtlCol="0">
            <a:normAutofit/>
          </a:bodyPr>
          <a:lstStyle/>
          <a:p>
            <a:pPr marL="0" indent="0">
              <a:buNone/>
            </a:pPr>
            <a:r>
              <a:rPr lang="en-US" sz="2800" u="sng" dirty="0">
                <a:solidFill>
                  <a:srgbClr val="FFFFFF"/>
                </a:solidFill>
              </a:rPr>
              <a:t>Chapters 1: 1 – 2: 27</a:t>
            </a:r>
          </a:p>
          <a:p>
            <a:pPr marL="0" indent="0">
              <a:buNone/>
            </a:pPr>
            <a:r>
              <a:rPr lang="en-US" sz="2800" dirty="0">
                <a:solidFill>
                  <a:srgbClr val="FFFFFF"/>
                </a:solidFill>
              </a:rPr>
              <a:t>This judgement by God was first to His household – to Judah who had fallen away from God. </a:t>
            </a:r>
          </a:p>
          <a:p>
            <a:pPr marL="0" indent="0">
              <a:buNone/>
            </a:pPr>
            <a:endParaRPr lang="en-US" sz="2800" dirty="0">
              <a:solidFill>
                <a:srgbClr val="FFFFFF"/>
              </a:solidFill>
            </a:endParaRPr>
          </a:p>
          <a:p>
            <a:pPr marL="0" indent="0">
              <a:buNone/>
            </a:pPr>
            <a:r>
              <a:rPr lang="en-US" sz="2800" dirty="0">
                <a:solidFill>
                  <a:srgbClr val="FFFFFF"/>
                </a:solidFill>
              </a:rPr>
              <a:t>Times past – Joel’s lifetime, ongoing – periodic throughout history, and now… He is cleaning His house…</a:t>
            </a:r>
          </a:p>
        </p:txBody>
      </p:sp>
      <p:sp>
        <p:nvSpPr>
          <p:cNvPr id="30" name="Freeform 31">
            <a:extLst>
              <a:ext uri="{FF2B5EF4-FFF2-40B4-BE49-F238E27FC236}">
                <a16:creationId xmlns:a16="http://schemas.microsoft.com/office/drawing/2014/main" id="{81CC9B02-E087-4350-AEBD-2C3CF001A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7" name="Content Placeholder 6" descr="A person throwing a stick in a field&#10;&#10;Description automatically generated">
            <a:extLst>
              <a:ext uri="{FF2B5EF4-FFF2-40B4-BE49-F238E27FC236}">
                <a16:creationId xmlns:a16="http://schemas.microsoft.com/office/drawing/2014/main" id="{3F3F4867-FDFC-F238-0200-769DA76D554B}"/>
              </a:ext>
            </a:extLst>
          </p:cNvPr>
          <p:cNvPicPr>
            <a:picLocks noChangeAspect="1"/>
          </p:cNvPicPr>
          <p:nvPr/>
        </p:nvPicPr>
        <p:blipFill rotWithShape="1">
          <a:blip r:embed="rId7"/>
          <a:srcRect r="18964" b="1"/>
          <a:stretch/>
        </p:blipFill>
        <p:spPr>
          <a:xfrm>
            <a:off x="7230352" y="25760"/>
            <a:ext cx="4962068" cy="6857998"/>
          </a:xfrm>
          <a:custGeom>
            <a:avLst/>
            <a:gdLst/>
            <a:ahLst/>
            <a:cxnLst/>
            <a:rect l="l" t="t" r="r" b="b"/>
            <a:pathLst>
              <a:path w="4962068" h="3428999">
                <a:moveTo>
                  <a:pt x="0" y="0"/>
                </a:moveTo>
                <a:lnTo>
                  <a:pt x="1343538" y="0"/>
                </a:lnTo>
                <a:lnTo>
                  <a:pt x="1343538" y="1"/>
                </a:lnTo>
                <a:lnTo>
                  <a:pt x="4962068" y="1"/>
                </a:lnTo>
                <a:lnTo>
                  <a:pt x="4962067" y="3428999"/>
                </a:lnTo>
                <a:lnTo>
                  <a:pt x="250957" y="3428999"/>
                </a:lnTo>
                <a:lnTo>
                  <a:pt x="250957" y="3343961"/>
                </a:lnTo>
                <a:lnTo>
                  <a:pt x="251965" y="3201315"/>
                </a:lnTo>
                <a:lnTo>
                  <a:pt x="250957" y="3057297"/>
                </a:lnTo>
                <a:lnTo>
                  <a:pt x="248940" y="2911221"/>
                </a:lnTo>
                <a:lnTo>
                  <a:pt x="247091" y="2765146"/>
                </a:lnTo>
                <a:lnTo>
                  <a:pt x="243057" y="2617013"/>
                </a:lnTo>
                <a:lnTo>
                  <a:pt x="238855" y="2467509"/>
                </a:lnTo>
                <a:lnTo>
                  <a:pt x="233980" y="2318004"/>
                </a:lnTo>
                <a:lnTo>
                  <a:pt x="227089" y="2167128"/>
                </a:lnTo>
                <a:lnTo>
                  <a:pt x="218852" y="2014881"/>
                </a:lnTo>
                <a:lnTo>
                  <a:pt x="210952" y="1861947"/>
                </a:lnTo>
                <a:lnTo>
                  <a:pt x="200867" y="1709014"/>
                </a:lnTo>
                <a:lnTo>
                  <a:pt x="188764" y="1554023"/>
                </a:lnTo>
                <a:lnTo>
                  <a:pt x="176662" y="1401090"/>
                </a:lnTo>
                <a:lnTo>
                  <a:pt x="162710" y="1245413"/>
                </a:lnTo>
                <a:lnTo>
                  <a:pt x="147414" y="1089051"/>
                </a:lnTo>
                <a:lnTo>
                  <a:pt x="131278" y="934746"/>
                </a:lnTo>
                <a:lnTo>
                  <a:pt x="112452" y="778383"/>
                </a:lnTo>
                <a:lnTo>
                  <a:pt x="92281" y="622707"/>
                </a:lnTo>
                <a:lnTo>
                  <a:pt x="72278" y="466344"/>
                </a:lnTo>
                <a:lnTo>
                  <a:pt x="48914" y="310668"/>
                </a:lnTo>
                <a:lnTo>
                  <a:pt x="25045" y="155677"/>
                </a:lnTo>
                <a:close/>
              </a:path>
            </a:pathLst>
          </a:custGeom>
        </p:spPr>
      </p:pic>
      <p:pic>
        <p:nvPicPr>
          <p:cNvPr id="9" name="Content Placeholder 8" descr="A close-up of a grasshopper on a person's hand&#10;&#10;Description automatically generated">
            <a:extLst>
              <a:ext uri="{FF2B5EF4-FFF2-40B4-BE49-F238E27FC236}">
                <a16:creationId xmlns:a16="http://schemas.microsoft.com/office/drawing/2014/main" id="{08022A5C-D684-54B3-1194-5F749A7D0FF2}"/>
              </a:ext>
            </a:extLst>
          </p:cNvPr>
          <p:cNvPicPr>
            <a:picLocks noGrp="1" noChangeAspect="1"/>
          </p:cNvPicPr>
          <p:nvPr>
            <p:ph sz="half" idx="2"/>
          </p:nvPr>
        </p:nvPicPr>
        <p:blipFill rotWithShape="1">
          <a:blip r:embed="rId8"/>
          <a:srcRect l="22769" t="37384" r="13081" b="21191"/>
          <a:stretch/>
        </p:blipFill>
        <p:spPr>
          <a:xfrm rot="553377">
            <a:off x="7207737" y="4703772"/>
            <a:ext cx="3182965" cy="1897353"/>
          </a:xfrm>
          <a:custGeom>
            <a:avLst/>
            <a:gdLst/>
            <a:ahLst/>
            <a:cxnLst/>
            <a:rect l="l" t="t" r="r" b="b"/>
            <a:pathLst>
              <a:path w="4963244" h="3429002">
                <a:moveTo>
                  <a:pt x="252134" y="0"/>
                </a:moveTo>
                <a:lnTo>
                  <a:pt x="4963244" y="0"/>
                </a:lnTo>
                <a:lnTo>
                  <a:pt x="4963244" y="3429002"/>
                </a:lnTo>
                <a:lnTo>
                  <a:pt x="900697" y="3429002"/>
                </a:lnTo>
                <a:lnTo>
                  <a:pt x="900697" y="3429001"/>
                </a:lnTo>
                <a:lnTo>
                  <a:pt x="0" y="3429001"/>
                </a:lnTo>
                <a:lnTo>
                  <a:pt x="5883" y="3388539"/>
                </a:lnTo>
                <a:lnTo>
                  <a:pt x="23196" y="3269895"/>
                </a:lnTo>
                <a:lnTo>
                  <a:pt x="35299" y="3183484"/>
                </a:lnTo>
                <a:lnTo>
                  <a:pt x="48073" y="3080614"/>
                </a:lnTo>
                <a:lnTo>
                  <a:pt x="63369" y="2958542"/>
                </a:lnTo>
                <a:lnTo>
                  <a:pt x="79506" y="2823439"/>
                </a:lnTo>
                <a:lnTo>
                  <a:pt x="96483" y="2671192"/>
                </a:lnTo>
                <a:lnTo>
                  <a:pt x="114469" y="2505228"/>
                </a:lnTo>
                <a:lnTo>
                  <a:pt x="132454" y="2324863"/>
                </a:lnTo>
                <a:lnTo>
                  <a:pt x="150776" y="2132839"/>
                </a:lnTo>
                <a:lnTo>
                  <a:pt x="167753" y="1925727"/>
                </a:lnTo>
                <a:lnTo>
                  <a:pt x="184058" y="1709014"/>
                </a:lnTo>
                <a:lnTo>
                  <a:pt x="198849" y="1479957"/>
                </a:lnTo>
                <a:lnTo>
                  <a:pt x="212969" y="1241299"/>
                </a:lnTo>
                <a:lnTo>
                  <a:pt x="226248" y="992353"/>
                </a:lnTo>
                <a:lnTo>
                  <a:pt x="230955" y="864794"/>
                </a:lnTo>
                <a:lnTo>
                  <a:pt x="236165" y="734493"/>
                </a:lnTo>
                <a:lnTo>
                  <a:pt x="241040" y="602134"/>
                </a:lnTo>
                <a:lnTo>
                  <a:pt x="244234" y="469088"/>
                </a:lnTo>
                <a:lnTo>
                  <a:pt x="247091" y="333300"/>
                </a:lnTo>
                <a:lnTo>
                  <a:pt x="250117" y="196140"/>
                </a:lnTo>
                <a:lnTo>
                  <a:pt x="252134" y="56237"/>
                </a:lnTo>
                <a:close/>
              </a:path>
            </a:pathLst>
          </a:custGeom>
        </p:spPr>
      </p:pic>
    </p:spTree>
    <p:extLst>
      <p:ext uri="{BB962C8B-B14F-4D97-AF65-F5344CB8AC3E}">
        <p14:creationId xmlns:p14="http://schemas.microsoft.com/office/powerpoint/2010/main" val="182087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0F0021F-CE4C-959C-7B59-BF375D4B7CDD}"/>
              </a:ext>
            </a:extLst>
          </p:cNvPr>
          <p:cNvSpPr>
            <a:spLocks noGrp="1"/>
          </p:cNvSpPr>
          <p:nvPr>
            <p:ph type="title"/>
          </p:nvPr>
        </p:nvSpPr>
        <p:spPr>
          <a:xfrm>
            <a:off x="180304" y="629266"/>
            <a:ext cx="5628068" cy="1276807"/>
          </a:xfrm>
        </p:spPr>
        <p:txBody>
          <a:bodyPr>
            <a:normAutofit/>
          </a:bodyPr>
          <a:lstStyle/>
          <a:p>
            <a:pPr algn="ctr">
              <a:lnSpc>
                <a:spcPct val="90000"/>
              </a:lnSpc>
            </a:pPr>
            <a:r>
              <a:rPr lang="en-US" sz="3400" dirty="0"/>
              <a:t>God gives us how to be saved in 2: 12 – 13 </a:t>
            </a:r>
          </a:p>
        </p:txBody>
      </p:sp>
      <p:pic>
        <p:nvPicPr>
          <p:cNvPr id="8" name="Picture 7" descr="A drawing of hands tearing a heart&#10;&#10;Description automatically generated">
            <a:extLst>
              <a:ext uri="{FF2B5EF4-FFF2-40B4-BE49-F238E27FC236}">
                <a16:creationId xmlns:a16="http://schemas.microsoft.com/office/drawing/2014/main" id="{954F4441-9CFC-0AD4-CC2B-5A0E734C80D1}"/>
              </a:ext>
            </a:extLst>
          </p:cNvPr>
          <p:cNvPicPr>
            <a:picLocks noChangeAspect="1"/>
          </p:cNvPicPr>
          <p:nvPr/>
        </p:nvPicPr>
        <p:blipFill rotWithShape="1">
          <a:blip r:embed="rId3"/>
          <a:srcRect l="16919" r="21733" b="1"/>
          <a:stretch/>
        </p:blipFill>
        <p:spPr>
          <a:xfrm>
            <a:off x="6094410" y="609601"/>
            <a:ext cx="5449889" cy="5638797"/>
          </a:xfrm>
          <a:prstGeom prst="rect">
            <a:avLst/>
          </a:prstGeom>
          <a:effectLst>
            <a:outerShdw blurRad="50800" dist="38100" dir="5400000" algn="t" rotWithShape="0">
              <a:prstClr val="black">
                <a:alpha val="43000"/>
              </a:prstClr>
            </a:outerShdw>
          </a:effectLst>
        </p:spPr>
      </p:pic>
      <p:sp>
        <p:nvSpPr>
          <p:cNvPr id="13" name="Rectangle 12">
            <a:extLst>
              <a:ext uri="{FF2B5EF4-FFF2-40B4-BE49-F238E27FC236}">
                <a16:creationId xmlns:a16="http://schemas.microsoft.com/office/drawing/2014/main" id="{AA047838-7F9E-43CF-A116-26E7AAA8F8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Content Placeholder 5">
            <a:extLst>
              <a:ext uri="{FF2B5EF4-FFF2-40B4-BE49-F238E27FC236}">
                <a16:creationId xmlns:a16="http://schemas.microsoft.com/office/drawing/2014/main" id="{2DED136D-E508-A22A-2E85-E0FC68B343DB}"/>
              </a:ext>
            </a:extLst>
          </p:cNvPr>
          <p:cNvSpPr>
            <a:spLocks noGrp="1"/>
          </p:cNvSpPr>
          <p:nvPr>
            <p:ph idx="1"/>
          </p:nvPr>
        </p:nvSpPr>
        <p:spPr>
          <a:xfrm>
            <a:off x="334850" y="2060620"/>
            <a:ext cx="5357611" cy="4572000"/>
          </a:xfrm>
        </p:spPr>
        <p:txBody>
          <a:bodyPr>
            <a:normAutofit/>
          </a:bodyPr>
          <a:lstStyle/>
          <a:p>
            <a:pPr marL="0" indent="0">
              <a:buNone/>
            </a:pPr>
            <a:r>
              <a:rPr lang="en-US" sz="2800" dirty="0"/>
              <a:t>“…Return to Me with all your heart, with fasting, weeping, and mourning, Rend (rip) your heart and not your garments.” </a:t>
            </a:r>
          </a:p>
          <a:p>
            <a:pPr marL="0" indent="0">
              <a:buNone/>
            </a:pPr>
            <a:r>
              <a:rPr lang="en-US" sz="2800" dirty="0"/>
              <a:t>“Return to the Lord your God, for He is gracious and compassionate, slow to anger and abounding in love…”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9781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5" name="Picture 4" descr="A cartoon of a person with a beard and a person in a robe&#10;&#10;Description automatically generated">
            <a:extLst>
              <a:ext uri="{FF2B5EF4-FFF2-40B4-BE49-F238E27FC236}">
                <a16:creationId xmlns:a16="http://schemas.microsoft.com/office/drawing/2014/main" id="{9107CB0B-669E-BA9F-898B-7E4043B5E33E}"/>
              </a:ext>
            </a:extLst>
          </p:cNvPr>
          <p:cNvPicPr>
            <a:picLocks noChangeAspect="1"/>
          </p:cNvPicPr>
          <p:nvPr/>
        </p:nvPicPr>
        <p:blipFill rotWithShape="1">
          <a:blip r:embed="rId3"/>
          <a:srcRect t="6407" r="-1" b="5082"/>
          <a:stretch/>
        </p:blipFill>
        <p:spPr>
          <a:xfrm>
            <a:off x="-2" y="10"/>
            <a:ext cx="6094407" cy="6857990"/>
          </a:xfrm>
          <a:prstGeom prst="rect">
            <a:avLst/>
          </a:prstGeom>
        </p:spPr>
      </p:pic>
      <p:sp>
        <p:nvSpPr>
          <p:cNvPr id="3" name="Content Placeholder 2">
            <a:extLst>
              <a:ext uri="{FF2B5EF4-FFF2-40B4-BE49-F238E27FC236}">
                <a16:creationId xmlns:a16="http://schemas.microsoft.com/office/drawing/2014/main" id="{1BA53F95-42C1-EAD1-F818-E193039839C0}"/>
              </a:ext>
            </a:extLst>
          </p:cNvPr>
          <p:cNvSpPr>
            <a:spLocks noGrp="1"/>
          </p:cNvSpPr>
          <p:nvPr>
            <p:ph idx="1"/>
          </p:nvPr>
        </p:nvSpPr>
        <p:spPr>
          <a:xfrm>
            <a:off x="6261831" y="257587"/>
            <a:ext cx="5921584" cy="6600413"/>
          </a:xfrm>
        </p:spPr>
        <p:txBody>
          <a:bodyPr>
            <a:noAutofit/>
          </a:bodyPr>
          <a:lstStyle/>
          <a:p>
            <a:pPr marL="0" indent="0">
              <a:lnSpc>
                <a:spcPct val="90000"/>
              </a:lnSpc>
              <a:buNone/>
            </a:pPr>
            <a:r>
              <a:rPr lang="en-US" sz="3000" dirty="0"/>
              <a:t>When we repent and return to obedience, He promises:</a:t>
            </a:r>
          </a:p>
          <a:p>
            <a:pPr marL="0" indent="0">
              <a:lnSpc>
                <a:spcPct val="90000"/>
              </a:lnSpc>
              <a:buNone/>
            </a:pPr>
            <a:endParaRPr lang="en-US" sz="3000" dirty="0"/>
          </a:p>
          <a:p>
            <a:pPr marL="0" indent="0">
              <a:lnSpc>
                <a:spcPct val="90000"/>
              </a:lnSpc>
              <a:buNone/>
            </a:pPr>
            <a:r>
              <a:rPr lang="en-US" sz="3000" dirty="0"/>
              <a:t>	“I will pour out My Spirit on all people, your sons and daughters will prophesy, your old men will dream dreams, your young men will see visions. Even on My servants, both men and women, I will pour out My Spirit in those days…And everyone who calls upon the Name of the Lord will be saved…”           Joel 2: 28-32</a:t>
            </a:r>
          </a:p>
        </p:txBody>
      </p:sp>
      <p:sp>
        <p:nvSpPr>
          <p:cNvPr id="6" name="TextBox 5">
            <a:extLst>
              <a:ext uri="{FF2B5EF4-FFF2-40B4-BE49-F238E27FC236}">
                <a16:creationId xmlns:a16="http://schemas.microsoft.com/office/drawing/2014/main" id="{4EBF591B-8EBF-B013-57CD-214BCA33DBB0}"/>
              </a:ext>
            </a:extLst>
          </p:cNvPr>
          <p:cNvSpPr txBox="1"/>
          <p:nvPr/>
        </p:nvSpPr>
        <p:spPr>
          <a:xfrm>
            <a:off x="3479994" y="6014432"/>
            <a:ext cx="2781837" cy="707886"/>
          </a:xfrm>
          <a:prstGeom prst="rect">
            <a:avLst/>
          </a:prstGeom>
          <a:noFill/>
        </p:spPr>
        <p:txBody>
          <a:bodyPr wrap="square" rtlCol="0">
            <a:spAutoFit/>
          </a:bodyPr>
          <a:lstStyle/>
          <a:p>
            <a:pPr algn="ctr"/>
            <a:r>
              <a:rPr lang="en-US" sz="4000" dirty="0"/>
              <a:t>Acts 2 -4</a:t>
            </a:r>
          </a:p>
        </p:txBody>
      </p:sp>
    </p:spTree>
    <p:extLst>
      <p:ext uri="{BB962C8B-B14F-4D97-AF65-F5344CB8AC3E}">
        <p14:creationId xmlns:p14="http://schemas.microsoft.com/office/powerpoint/2010/main" val="2756595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663EE-7DAB-1D14-C44E-5AD278BB0E20}"/>
              </a:ext>
            </a:extLst>
          </p:cNvPr>
          <p:cNvSpPr>
            <a:spLocks noGrp="1"/>
          </p:cNvSpPr>
          <p:nvPr>
            <p:ph type="title"/>
          </p:nvPr>
        </p:nvSpPr>
        <p:spPr>
          <a:xfrm>
            <a:off x="242552" y="220898"/>
            <a:ext cx="11706895" cy="1607902"/>
          </a:xfrm>
        </p:spPr>
        <p:txBody>
          <a:bodyPr/>
          <a:lstStyle/>
          <a:p>
            <a:r>
              <a:rPr lang="en-US" sz="3200" dirty="0"/>
              <a:t>‘</a:t>
            </a:r>
            <a:r>
              <a:rPr lang="en-US" sz="3200" u="sng" dirty="0"/>
              <a:t>The Day of the Lor</a:t>
            </a:r>
            <a:r>
              <a:rPr lang="en-US" sz="3200" dirty="0"/>
              <a:t>d’ declared 19xs in the OT by 8 different prophets (Isaiah, Ezekiel, Amos, Obadiah, Zephaniah, Zechariah, Malachi, and Joel)</a:t>
            </a:r>
            <a:br>
              <a:rPr lang="en-US" sz="3200" dirty="0"/>
            </a:br>
            <a:endParaRPr lang="en-US" sz="3200" dirty="0"/>
          </a:p>
        </p:txBody>
      </p:sp>
      <p:sp>
        <p:nvSpPr>
          <p:cNvPr id="3" name="Content Placeholder 2">
            <a:extLst>
              <a:ext uri="{FF2B5EF4-FFF2-40B4-BE49-F238E27FC236}">
                <a16:creationId xmlns:a16="http://schemas.microsoft.com/office/drawing/2014/main" id="{2AB7CAA0-1FC6-18B0-D08E-2379CD0354C6}"/>
              </a:ext>
            </a:extLst>
          </p:cNvPr>
          <p:cNvSpPr>
            <a:spLocks noGrp="1"/>
          </p:cNvSpPr>
          <p:nvPr>
            <p:ph idx="1"/>
          </p:nvPr>
        </p:nvSpPr>
        <p:spPr>
          <a:xfrm>
            <a:off x="1661375" y="2441621"/>
            <a:ext cx="8693239" cy="4195481"/>
          </a:xfrm>
        </p:spPr>
        <p:txBody>
          <a:bodyPr>
            <a:normAutofit/>
          </a:bodyPr>
          <a:lstStyle/>
          <a:p>
            <a:pPr marL="0" indent="0">
              <a:buNone/>
            </a:pPr>
            <a:r>
              <a:rPr lang="en-US" sz="2800" dirty="0"/>
              <a:t>Joel 3: 14 – 16b, “Multitudes, multitudes in the valley of decision/ valley of judgement…but the Lord will be a refuge (hiding place) for His people, a stronghold for the people of Israel.”</a:t>
            </a:r>
          </a:p>
          <a:p>
            <a:pPr marL="0" indent="0">
              <a:buNone/>
            </a:pPr>
            <a:endParaRPr lang="en-US" sz="2800" dirty="0"/>
          </a:p>
          <a:p>
            <a:pPr marL="0" indent="0">
              <a:buNone/>
            </a:pPr>
            <a:r>
              <a:rPr lang="en-US" sz="2800" dirty="0"/>
              <a:t>Peter said… </a:t>
            </a:r>
          </a:p>
        </p:txBody>
      </p:sp>
    </p:spTree>
    <p:extLst>
      <p:ext uri="{BB962C8B-B14F-4D97-AF65-F5344CB8AC3E}">
        <p14:creationId xmlns:p14="http://schemas.microsoft.com/office/powerpoint/2010/main" val="1660389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8C8D48-1468-73DB-7EDB-0B943699795D}"/>
              </a:ext>
            </a:extLst>
          </p:cNvPr>
          <p:cNvSpPr>
            <a:spLocks noGrp="1"/>
          </p:cNvSpPr>
          <p:nvPr>
            <p:ph idx="1"/>
          </p:nvPr>
        </p:nvSpPr>
        <p:spPr>
          <a:xfrm>
            <a:off x="347730" y="618186"/>
            <a:ext cx="11333408" cy="6130344"/>
          </a:xfrm>
        </p:spPr>
        <p:txBody>
          <a:bodyPr>
            <a:normAutofit/>
          </a:bodyPr>
          <a:lstStyle/>
          <a:p>
            <a:pPr marL="0" indent="0">
              <a:buNone/>
            </a:pPr>
            <a:r>
              <a:rPr lang="en-US" sz="2800" dirty="0"/>
              <a:t>II Peter 3: 8-10, </a:t>
            </a:r>
          </a:p>
          <a:p>
            <a:pPr marL="0" indent="0">
              <a:buNone/>
            </a:pPr>
            <a:r>
              <a:rPr lang="en-US" sz="3400" dirty="0"/>
              <a:t>“But do not forget this one thing, dear friends, with the Lord a day is like a thousand years, and a thousand years are like a day. The Lord is not slow in keeping His promises, as some would understand slowness. Instead He is patient with you, not wanting anyone to perish, but everyone to come to repentance. But the Day of the Lord will come like a thief. The heavens will disappear with a roar; the elements will be destroyed by fire, and the earth and everything done in it will be laid bare.” </a:t>
            </a:r>
          </a:p>
        </p:txBody>
      </p:sp>
    </p:spTree>
    <p:extLst>
      <p:ext uri="{BB962C8B-B14F-4D97-AF65-F5344CB8AC3E}">
        <p14:creationId xmlns:p14="http://schemas.microsoft.com/office/powerpoint/2010/main" val="1133885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F324-88D1-65D0-2D0B-E48F5ACD888B}"/>
              </a:ext>
            </a:extLst>
          </p:cNvPr>
          <p:cNvSpPr>
            <a:spLocks noGrp="1"/>
          </p:cNvSpPr>
          <p:nvPr>
            <p:ph type="title"/>
          </p:nvPr>
        </p:nvSpPr>
        <p:spPr>
          <a:xfrm>
            <a:off x="646111" y="452718"/>
            <a:ext cx="9404723" cy="1028352"/>
          </a:xfrm>
        </p:spPr>
        <p:txBody>
          <a:bodyPr/>
          <a:lstStyle/>
          <a:p>
            <a:pPr algn="ctr"/>
            <a:r>
              <a:rPr lang="en-US" dirty="0"/>
              <a:t>Joel continues, 3:17</a:t>
            </a:r>
          </a:p>
        </p:txBody>
      </p:sp>
      <p:sp>
        <p:nvSpPr>
          <p:cNvPr id="3" name="Content Placeholder 2">
            <a:extLst>
              <a:ext uri="{FF2B5EF4-FFF2-40B4-BE49-F238E27FC236}">
                <a16:creationId xmlns:a16="http://schemas.microsoft.com/office/drawing/2014/main" id="{5F8AD76F-B3B4-2565-702C-7B8461148360}"/>
              </a:ext>
            </a:extLst>
          </p:cNvPr>
          <p:cNvSpPr>
            <a:spLocks noGrp="1"/>
          </p:cNvSpPr>
          <p:nvPr>
            <p:ph idx="1"/>
          </p:nvPr>
        </p:nvSpPr>
        <p:spPr/>
        <p:txBody>
          <a:bodyPr>
            <a:normAutofit/>
          </a:bodyPr>
          <a:lstStyle/>
          <a:p>
            <a:pPr marL="0" indent="0" algn="ctr">
              <a:buNone/>
            </a:pPr>
            <a:r>
              <a:rPr lang="en-US" sz="3600" dirty="0"/>
              <a:t>“Then you will know that I, the Lord your God, dwell in Zion, My holy hill, Jerusalem will be holy…Judah will be inhabited forever and Jerusalem through all generations….     </a:t>
            </a:r>
          </a:p>
          <a:p>
            <a:pPr marL="0" indent="0" algn="ctr">
              <a:buNone/>
            </a:pPr>
            <a:r>
              <a:rPr lang="en-US" sz="3600" dirty="0"/>
              <a:t>The Lord dwells in Zion!”</a:t>
            </a:r>
          </a:p>
        </p:txBody>
      </p:sp>
    </p:spTree>
    <p:extLst>
      <p:ext uri="{BB962C8B-B14F-4D97-AF65-F5344CB8AC3E}">
        <p14:creationId xmlns:p14="http://schemas.microsoft.com/office/powerpoint/2010/main" val="20340094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100</TotalTime>
  <Words>687</Words>
  <Application>Microsoft Macintosh PowerPoint</Application>
  <PresentationFormat>Widescreen</PresentationFormat>
  <Paragraphs>28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Century Gothic</vt:lpstr>
      <vt:lpstr>Wingdings 3</vt:lpstr>
      <vt:lpstr>Ion</vt:lpstr>
      <vt:lpstr>Joel</vt:lpstr>
      <vt:lpstr>PowerPoint Presentation</vt:lpstr>
      <vt:lpstr>The Book of Joel</vt:lpstr>
      <vt:lpstr>Judah was destroyed by a locust plague that Joel used to picture God’s  judgement – The Day of the Lord</vt:lpstr>
      <vt:lpstr>God gives us how to be saved in 2: 12 – 13 </vt:lpstr>
      <vt:lpstr>PowerPoint Presentation</vt:lpstr>
      <vt:lpstr>‘The Day of the Lord’ declared 19xs in the OT by 8 different prophets (Isaiah, Ezekiel, Amos, Obadiah, Zephaniah, Zechariah, Malachi, and Joel) </vt:lpstr>
      <vt:lpstr>PowerPoint Presentation</vt:lpstr>
      <vt:lpstr>Joel continues, 3:17</vt:lpstr>
      <vt:lpstr>What does Joel tell us?  *The Lord will judge His house (the Church) – the Valley of Decision  * He is a hiding place for those who love Him and live obediently  *He has poured out His Holy Spirit to live within us – Acts 2  *The Day of the Lord is coming! He will live in the New Jerusalem   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2024-07-09T14:00:14Z</dcterms:created>
  <dcterms:modified xsi:type="dcterms:W3CDTF">2024-07-11T20:36:08Z</dcterms:modified>
</cp:coreProperties>
</file>