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61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03D791-DBD7-4A81-9881-D07CD3BD4A76}" v="462" dt="2024-08-02T03:57:48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69" autoAdjust="0"/>
    <p:restoredTop sz="86376" autoAdjust="0"/>
  </p:normalViewPr>
  <p:slideViewPr>
    <p:cSldViewPr snapToGrid="0">
      <p:cViewPr varScale="1">
        <p:scale>
          <a:sx n="96" d="100"/>
          <a:sy n="96" d="100"/>
        </p:scale>
        <p:origin x="354" y="90"/>
      </p:cViewPr>
      <p:guideLst/>
    </p:cSldViewPr>
  </p:slideViewPr>
  <p:outlineViewPr>
    <p:cViewPr>
      <p:scale>
        <a:sx n="33" d="100"/>
        <a:sy n="33" d="100"/>
      </p:scale>
      <p:origin x="0" y="-73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82B6EA-C9BE-4321-853F-4DF0719F0BC3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1B1D68A-EA79-4270-B325-2133CBB4177C}">
      <dgm:prSet/>
      <dgm:spPr/>
      <dgm:t>
        <a:bodyPr/>
        <a:lstStyle/>
        <a:p>
          <a:r>
            <a:rPr lang="en-US"/>
            <a:t>1. Fully Ready  for  RAPTURE</a:t>
          </a:r>
        </a:p>
      </dgm:t>
    </dgm:pt>
    <dgm:pt modelId="{6D78899F-1A95-45A0-9C57-ABF325B58694}" type="parTrans" cxnId="{81A18419-7055-4409-AAE2-5048D80CEE4A}">
      <dgm:prSet/>
      <dgm:spPr/>
      <dgm:t>
        <a:bodyPr/>
        <a:lstStyle/>
        <a:p>
          <a:endParaRPr lang="en-US"/>
        </a:p>
      </dgm:t>
    </dgm:pt>
    <dgm:pt modelId="{F7D6E7CD-06E2-4288-BA9D-991833E64385}" type="sibTrans" cxnId="{81A18419-7055-4409-AAE2-5048D80CEE4A}">
      <dgm:prSet/>
      <dgm:spPr/>
      <dgm:t>
        <a:bodyPr/>
        <a:lstStyle/>
        <a:p>
          <a:endParaRPr lang="en-US"/>
        </a:p>
      </dgm:t>
    </dgm:pt>
    <dgm:pt modelId="{D6A900DA-0CAF-4284-BDB8-ECA60264A25A}">
      <dgm:prSet/>
      <dgm:spPr/>
      <dgm:t>
        <a:bodyPr/>
        <a:lstStyle/>
        <a:p>
          <a:r>
            <a:rPr lang="en-US"/>
            <a:t>2. Baptizing others</a:t>
          </a:r>
        </a:p>
      </dgm:t>
    </dgm:pt>
    <dgm:pt modelId="{DAC60D63-7E3A-4255-BABB-6AAB238F411F}" type="parTrans" cxnId="{48496EE5-995D-4120-AEF0-625673B43B99}">
      <dgm:prSet/>
      <dgm:spPr/>
      <dgm:t>
        <a:bodyPr/>
        <a:lstStyle/>
        <a:p>
          <a:endParaRPr lang="en-US"/>
        </a:p>
      </dgm:t>
    </dgm:pt>
    <dgm:pt modelId="{4CDA7995-4294-4378-8C94-93CA65667EE9}" type="sibTrans" cxnId="{48496EE5-995D-4120-AEF0-625673B43B99}">
      <dgm:prSet/>
      <dgm:spPr/>
      <dgm:t>
        <a:bodyPr/>
        <a:lstStyle/>
        <a:p>
          <a:endParaRPr lang="en-US"/>
        </a:p>
      </dgm:t>
    </dgm:pt>
    <dgm:pt modelId="{953CCAFD-ECCF-4104-9E85-D2FC2B24F5BA}">
      <dgm:prSet/>
      <dgm:spPr/>
      <dgm:t>
        <a:bodyPr/>
        <a:lstStyle/>
        <a:p>
          <a:r>
            <a:rPr lang="en-US"/>
            <a:t>3. Coaching others t be  coaches.</a:t>
          </a:r>
        </a:p>
      </dgm:t>
    </dgm:pt>
    <dgm:pt modelId="{7508209D-F6B7-48BD-989A-14C897964902}" type="parTrans" cxnId="{EAA02C20-BC36-419D-AEE5-C46BDB50F2DA}">
      <dgm:prSet/>
      <dgm:spPr/>
      <dgm:t>
        <a:bodyPr/>
        <a:lstStyle/>
        <a:p>
          <a:endParaRPr lang="en-US"/>
        </a:p>
      </dgm:t>
    </dgm:pt>
    <dgm:pt modelId="{A4B242AA-B76B-4A63-9C88-51ED24ECEB95}" type="sibTrans" cxnId="{EAA02C20-BC36-419D-AEE5-C46BDB50F2DA}">
      <dgm:prSet/>
      <dgm:spPr/>
      <dgm:t>
        <a:bodyPr/>
        <a:lstStyle/>
        <a:p>
          <a:endParaRPr lang="en-US"/>
        </a:p>
      </dgm:t>
    </dgm:pt>
    <dgm:pt modelId="{CAE3890D-8488-47BE-BD4A-F3C56D4F536C}" type="pres">
      <dgm:prSet presAssocID="{0282B6EA-C9BE-4321-853F-4DF0719F0BC3}" presName="diagram" presStyleCnt="0">
        <dgm:presLayoutVars>
          <dgm:dir/>
          <dgm:resizeHandles val="exact"/>
        </dgm:presLayoutVars>
      </dgm:prSet>
      <dgm:spPr/>
    </dgm:pt>
    <dgm:pt modelId="{2A5D1CA7-CA66-4B62-9F5F-3F0A98E80F25}" type="pres">
      <dgm:prSet presAssocID="{C1B1D68A-EA79-4270-B325-2133CBB4177C}" presName="node" presStyleLbl="node1" presStyleIdx="0" presStyleCnt="3">
        <dgm:presLayoutVars>
          <dgm:bulletEnabled val="1"/>
        </dgm:presLayoutVars>
      </dgm:prSet>
      <dgm:spPr/>
    </dgm:pt>
    <dgm:pt modelId="{5DBF1D99-EBD9-4367-B7C0-3DE8CE734BB5}" type="pres">
      <dgm:prSet presAssocID="{F7D6E7CD-06E2-4288-BA9D-991833E64385}" presName="sibTrans" presStyleCnt="0"/>
      <dgm:spPr/>
    </dgm:pt>
    <dgm:pt modelId="{3A570EFA-3F33-41AE-99A2-1E6972137182}" type="pres">
      <dgm:prSet presAssocID="{D6A900DA-0CAF-4284-BDB8-ECA60264A25A}" presName="node" presStyleLbl="node1" presStyleIdx="1" presStyleCnt="3">
        <dgm:presLayoutVars>
          <dgm:bulletEnabled val="1"/>
        </dgm:presLayoutVars>
      </dgm:prSet>
      <dgm:spPr/>
    </dgm:pt>
    <dgm:pt modelId="{4CAB2696-0742-42F4-B7C8-143AB689E120}" type="pres">
      <dgm:prSet presAssocID="{4CDA7995-4294-4378-8C94-93CA65667EE9}" presName="sibTrans" presStyleCnt="0"/>
      <dgm:spPr/>
    </dgm:pt>
    <dgm:pt modelId="{DF99849A-A006-401D-BB68-772D5D6B3171}" type="pres">
      <dgm:prSet presAssocID="{953CCAFD-ECCF-4104-9E85-D2FC2B24F5BA}" presName="node" presStyleLbl="node1" presStyleIdx="2" presStyleCnt="3">
        <dgm:presLayoutVars>
          <dgm:bulletEnabled val="1"/>
        </dgm:presLayoutVars>
      </dgm:prSet>
      <dgm:spPr/>
    </dgm:pt>
  </dgm:ptLst>
  <dgm:cxnLst>
    <dgm:cxn modelId="{81A18419-7055-4409-AAE2-5048D80CEE4A}" srcId="{0282B6EA-C9BE-4321-853F-4DF0719F0BC3}" destId="{C1B1D68A-EA79-4270-B325-2133CBB4177C}" srcOrd="0" destOrd="0" parTransId="{6D78899F-1A95-45A0-9C57-ABF325B58694}" sibTransId="{F7D6E7CD-06E2-4288-BA9D-991833E64385}"/>
    <dgm:cxn modelId="{EAA02C20-BC36-419D-AEE5-C46BDB50F2DA}" srcId="{0282B6EA-C9BE-4321-853F-4DF0719F0BC3}" destId="{953CCAFD-ECCF-4104-9E85-D2FC2B24F5BA}" srcOrd="2" destOrd="0" parTransId="{7508209D-F6B7-48BD-989A-14C897964902}" sibTransId="{A4B242AA-B76B-4A63-9C88-51ED24ECEB95}"/>
    <dgm:cxn modelId="{0AD6BD2E-918F-4968-97BB-2AFB96A1BFF4}" type="presOf" srcId="{C1B1D68A-EA79-4270-B325-2133CBB4177C}" destId="{2A5D1CA7-CA66-4B62-9F5F-3F0A98E80F25}" srcOrd="0" destOrd="0" presId="urn:microsoft.com/office/officeart/2005/8/layout/default"/>
    <dgm:cxn modelId="{69C74264-26B6-4F60-B00A-D05D9B8E0650}" type="presOf" srcId="{953CCAFD-ECCF-4104-9E85-D2FC2B24F5BA}" destId="{DF99849A-A006-401D-BB68-772D5D6B3171}" srcOrd="0" destOrd="0" presId="urn:microsoft.com/office/officeart/2005/8/layout/default"/>
    <dgm:cxn modelId="{B82E1573-6B64-4AA8-AB90-1BEE58C1664F}" type="presOf" srcId="{0282B6EA-C9BE-4321-853F-4DF0719F0BC3}" destId="{CAE3890D-8488-47BE-BD4A-F3C56D4F536C}" srcOrd="0" destOrd="0" presId="urn:microsoft.com/office/officeart/2005/8/layout/default"/>
    <dgm:cxn modelId="{9051B7D4-DBD2-491C-A252-0F5EBC936446}" type="presOf" srcId="{D6A900DA-0CAF-4284-BDB8-ECA60264A25A}" destId="{3A570EFA-3F33-41AE-99A2-1E6972137182}" srcOrd="0" destOrd="0" presId="urn:microsoft.com/office/officeart/2005/8/layout/default"/>
    <dgm:cxn modelId="{48496EE5-995D-4120-AEF0-625673B43B99}" srcId="{0282B6EA-C9BE-4321-853F-4DF0719F0BC3}" destId="{D6A900DA-0CAF-4284-BDB8-ECA60264A25A}" srcOrd="1" destOrd="0" parTransId="{DAC60D63-7E3A-4255-BABB-6AAB238F411F}" sibTransId="{4CDA7995-4294-4378-8C94-93CA65667EE9}"/>
    <dgm:cxn modelId="{CFEE0687-BED7-4962-ACC9-0EC8B41D2608}" type="presParOf" srcId="{CAE3890D-8488-47BE-BD4A-F3C56D4F536C}" destId="{2A5D1CA7-CA66-4B62-9F5F-3F0A98E80F25}" srcOrd="0" destOrd="0" presId="urn:microsoft.com/office/officeart/2005/8/layout/default"/>
    <dgm:cxn modelId="{838D3D5D-A56D-4EE2-956C-06DCAC8B2348}" type="presParOf" srcId="{CAE3890D-8488-47BE-BD4A-F3C56D4F536C}" destId="{5DBF1D99-EBD9-4367-B7C0-3DE8CE734BB5}" srcOrd="1" destOrd="0" presId="urn:microsoft.com/office/officeart/2005/8/layout/default"/>
    <dgm:cxn modelId="{66890977-67B8-4927-A000-07179B051209}" type="presParOf" srcId="{CAE3890D-8488-47BE-BD4A-F3C56D4F536C}" destId="{3A570EFA-3F33-41AE-99A2-1E6972137182}" srcOrd="2" destOrd="0" presId="urn:microsoft.com/office/officeart/2005/8/layout/default"/>
    <dgm:cxn modelId="{BAE67742-3187-4171-82C0-8A0ADDACDCE5}" type="presParOf" srcId="{CAE3890D-8488-47BE-BD4A-F3C56D4F536C}" destId="{4CAB2696-0742-42F4-B7C8-143AB689E120}" srcOrd="3" destOrd="0" presId="urn:microsoft.com/office/officeart/2005/8/layout/default"/>
    <dgm:cxn modelId="{8137EFD9-BB16-4EF6-A670-1543E06629B5}" type="presParOf" srcId="{CAE3890D-8488-47BE-BD4A-F3C56D4F536C}" destId="{DF99849A-A006-401D-BB68-772D5D6B317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D1CA7-CA66-4B62-9F5F-3F0A98E80F25}">
      <dsp:nvSpPr>
        <dsp:cNvPr id="0" name=""/>
        <dsp:cNvSpPr/>
      </dsp:nvSpPr>
      <dsp:spPr>
        <a:xfrm>
          <a:off x="0" y="522268"/>
          <a:ext cx="3135374" cy="18812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1. Fully Ready  for  RAPTURE</a:t>
          </a:r>
        </a:p>
      </dsp:txBody>
      <dsp:txXfrm>
        <a:off x="0" y="522268"/>
        <a:ext cx="3135374" cy="1881224"/>
      </dsp:txXfrm>
    </dsp:sp>
    <dsp:sp modelId="{3A570EFA-3F33-41AE-99A2-1E6972137182}">
      <dsp:nvSpPr>
        <dsp:cNvPr id="0" name=""/>
        <dsp:cNvSpPr/>
      </dsp:nvSpPr>
      <dsp:spPr>
        <a:xfrm>
          <a:off x="3448912" y="522268"/>
          <a:ext cx="3135374" cy="1881224"/>
        </a:xfrm>
        <a:prstGeom prst="rect">
          <a:avLst/>
        </a:prstGeom>
        <a:solidFill>
          <a:schemeClr val="accent5">
            <a:hueOff val="747505"/>
            <a:satOff val="209"/>
            <a:lumOff val="-3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2. Baptizing others</a:t>
          </a:r>
        </a:p>
      </dsp:txBody>
      <dsp:txXfrm>
        <a:off x="3448912" y="522268"/>
        <a:ext cx="3135374" cy="1881224"/>
      </dsp:txXfrm>
    </dsp:sp>
    <dsp:sp modelId="{DF99849A-A006-401D-BB68-772D5D6B3171}">
      <dsp:nvSpPr>
        <dsp:cNvPr id="0" name=""/>
        <dsp:cNvSpPr/>
      </dsp:nvSpPr>
      <dsp:spPr>
        <a:xfrm>
          <a:off x="6897824" y="522268"/>
          <a:ext cx="3135374" cy="1881224"/>
        </a:xfrm>
        <a:prstGeom prst="rect">
          <a:avLst/>
        </a:prstGeom>
        <a:solidFill>
          <a:schemeClr val="accent5">
            <a:hueOff val="1495010"/>
            <a:satOff val="418"/>
            <a:lumOff val="-70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3. Coaching others t be  coaches.</a:t>
          </a:r>
        </a:p>
      </dsp:txBody>
      <dsp:txXfrm>
        <a:off x="6897824" y="522268"/>
        <a:ext cx="3135374" cy="1881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EE07F-003A-4BBF-848F-2814583ED50F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AF044-06B7-4472-A556-2D8FF8D7E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177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F044-06B7-4472-A556-2D8FF8D7E85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70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AF044-06B7-4472-A556-2D8FF8D7E85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7200" y="1096965"/>
            <a:ext cx="7977600" cy="208569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0CA85-BF38-4762-934C-D00F2047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A3C9-6579-49D9-A5FD-20231FB4B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B94FE-6287-4D49-B0E5-FE9A9BA75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8710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92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528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52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247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44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48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97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93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743F4-8769-40B4-85DF-6CB8DE9F66AA}" type="datetimeFigureOut">
              <a:rPr lang="en-US" smtClean="0"/>
              <a:t>8/4/2024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16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4EC743F4-8769-40B4-85DF-6CB8DE9F66AA}" type="datetimeFigureOut">
              <a:rPr lang="en-US" smtClean="0"/>
              <a:pPr/>
              <a:t>8/4/2024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7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 descr="People Discussing">
            <a:extLst>
              <a:ext uri="{FF2B5EF4-FFF2-40B4-BE49-F238E27FC236}">
                <a16:creationId xmlns:a16="http://schemas.microsoft.com/office/drawing/2014/main" id="{47753A64-D56B-67DC-14A0-65E5973FD2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4" r="-1" b="-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7E5D14-5396-4D7B-996A-7BFD00576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500" y="466659"/>
            <a:ext cx="10033000" cy="5890509"/>
          </a:xfrm>
          <a:prstGeom prst="rect">
            <a:avLst/>
          </a:prstGeom>
          <a:gradFill flip="none" rotWithShape="1">
            <a:gsLst>
              <a:gs pos="40000">
                <a:srgbClr val="000000">
                  <a:alpha val="35000"/>
                </a:srgbClr>
              </a:gs>
              <a:gs pos="60000">
                <a:srgbClr val="000000">
                  <a:alpha val="35000"/>
                </a:srgbClr>
              </a:gs>
              <a:gs pos="20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  <a:gs pos="80000">
                <a:srgbClr val="000000">
                  <a:alpha val="2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4350AE-EC1C-4F25-89C0-954A46AD8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87925" y="2840038"/>
            <a:ext cx="2216150" cy="1177924"/>
            <a:chOff x="4987925" y="2840038"/>
            <a:chExt cx="2216150" cy="117792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4B8450-1C95-4531-850D-7F686ACF7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69F795D-66E2-4432-87F1-7E13EA568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870852C-150C-4471-870D-11A27F46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1" name="Freeform 68">
                  <a:extLst>
                    <a:ext uri="{FF2B5EF4-FFF2-40B4-BE49-F238E27FC236}">
                      <a16:creationId xmlns:a16="http://schemas.microsoft.com/office/drawing/2014/main" id="{81089950-4556-4EE5-B23C-9FA83C28F1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" name="Freeform 69">
                  <a:extLst>
                    <a:ext uri="{FF2B5EF4-FFF2-40B4-BE49-F238E27FC236}">
                      <a16:creationId xmlns:a16="http://schemas.microsoft.com/office/drawing/2014/main" id="{12CF34BC-E280-4CBF-AF4A-7F778162E8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" name="Line 70">
                  <a:extLst>
                    <a:ext uri="{FF2B5EF4-FFF2-40B4-BE49-F238E27FC236}">
                      <a16:creationId xmlns:a16="http://schemas.microsoft.com/office/drawing/2014/main" id="{22B8AF45-EA47-4AF8-B61A-9803450AE8D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43807CF-0501-40E7-BFD0-D82647E71E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8" name="Freeform 68">
                  <a:extLst>
                    <a:ext uri="{FF2B5EF4-FFF2-40B4-BE49-F238E27FC236}">
                      <a16:creationId xmlns:a16="http://schemas.microsoft.com/office/drawing/2014/main" id="{776C808B-231E-40AC-849E-C32F2B8E2F4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" name="Freeform 69">
                  <a:extLst>
                    <a:ext uri="{FF2B5EF4-FFF2-40B4-BE49-F238E27FC236}">
                      <a16:creationId xmlns:a16="http://schemas.microsoft.com/office/drawing/2014/main" id="{2363355C-504A-42FE-8E50-40CA0B20AF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" name="Line 70">
                  <a:extLst>
                    <a:ext uri="{FF2B5EF4-FFF2-40B4-BE49-F238E27FC236}">
                      <a16:creationId xmlns:a16="http://schemas.microsoft.com/office/drawing/2014/main" id="{938C58D4-333C-44D7-B4AB-5550D5C8806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D545465-6708-4A06-B237-742C91A8A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9400 w 12192000"/>
              <a:gd name="connsiteY0" fmla="*/ 540000 h 6858000"/>
              <a:gd name="connsiteX1" fmla="*/ 539400 w 12192000"/>
              <a:gd name="connsiteY1" fmla="*/ 6318000 h 6858000"/>
              <a:gd name="connsiteX2" fmla="*/ 11652600 w 12192000"/>
              <a:gd name="connsiteY2" fmla="*/ 6318000 h 6858000"/>
              <a:gd name="connsiteX3" fmla="*/ 11652600 w 12192000"/>
              <a:gd name="connsiteY3" fmla="*/ 540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39400" y="540000"/>
                </a:moveTo>
                <a:lnTo>
                  <a:pt x="539400" y="6318000"/>
                </a:lnTo>
                <a:lnTo>
                  <a:pt x="11652600" y="6318000"/>
                </a:lnTo>
                <a:lnTo>
                  <a:pt x="11652600" y="540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7B19E-447F-26F2-A9EF-297FD1417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248000"/>
            <a:ext cx="5575300" cy="15209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>
                    <a:alpha val="80000"/>
                  </a:srgbClr>
                </a:solidFill>
              </a:rPr>
              <a:t>Bethany Deaf Assembly </a:t>
            </a:r>
          </a:p>
          <a:p>
            <a:r>
              <a:rPr lang="en-US" dirty="0">
                <a:solidFill>
                  <a:srgbClr val="FFFFFF">
                    <a:alpha val="80000"/>
                  </a:srgbClr>
                </a:solidFill>
              </a:rPr>
              <a:t>TEAM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309D9-0F84-732B-EC99-8E997FF68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89025"/>
            <a:ext cx="7797800" cy="15329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COACHING vs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PREACHING </a:t>
            </a:r>
          </a:p>
        </p:txBody>
      </p:sp>
    </p:spTree>
    <p:extLst>
      <p:ext uri="{BB962C8B-B14F-4D97-AF65-F5344CB8AC3E}">
        <p14:creationId xmlns:p14="http://schemas.microsoft.com/office/powerpoint/2010/main" val="298784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B3D75-B8DD-A342-C3D5-652A004D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MATHEW 24:11 FALSE TEACHERS </a:t>
            </a:r>
            <a:br>
              <a:rPr lang="en-US" dirty="0"/>
            </a:br>
            <a:r>
              <a:rPr lang="en-US" dirty="0"/>
              <a:t>JEHOVAH WITNESS AND LATTER DAY SAINTS</a:t>
            </a:r>
          </a:p>
        </p:txBody>
      </p:sp>
      <p:pic>
        <p:nvPicPr>
          <p:cNvPr id="5" name="Content Placeholder 4" descr="A white board with green text&#10;&#10;Description automatically generated">
            <a:extLst>
              <a:ext uri="{FF2B5EF4-FFF2-40B4-BE49-F238E27FC236}">
                <a16:creationId xmlns:a16="http://schemas.microsoft.com/office/drawing/2014/main" id="{BA622DCF-4F94-8A19-404B-588EB8B008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0" y="2381249"/>
            <a:ext cx="6663559" cy="3924957"/>
          </a:xfrm>
        </p:spPr>
      </p:pic>
    </p:spTree>
    <p:extLst>
      <p:ext uri="{BB962C8B-B14F-4D97-AF65-F5344CB8AC3E}">
        <p14:creationId xmlns:p14="http://schemas.microsoft.com/office/powerpoint/2010/main" val="2686964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1A618-D3CF-1D03-6A5E-5500FAF4C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#5 FALSE TEACHERS </a:t>
            </a:r>
            <a:br>
              <a:rPr lang="en-US" dirty="0"/>
            </a:br>
            <a:r>
              <a:rPr lang="en-US" dirty="0"/>
              <a:t>MATTHEW 24:24 JIM JONES /SUN YOUNG MOON</a:t>
            </a:r>
          </a:p>
        </p:txBody>
      </p:sp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67D9F7B9-1CAB-573E-B475-8BB0A80D7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0" y="1807778"/>
            <a:ext cx="7364025" cy="3605049"/>
          </a:xfrm>
        </p:spPr>
      </p:pic>
    </p:spTree>
    <p:extLst>
      <p:ext uri="{BB962C8B-B14F-4D97-AF65-F5344CB8AC3E}">
        <p14:creationId xmlns:p14="http://schemas.microsoft.com/office/powerpoint/2010/main" val="1342599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090EF-3BC1-5990-C00A-1FAC27CF0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#6 PERSECUTION OF CHRISTIANS (  Adoption)</a:t>
            </a:r>
          </a:p>
        </p:txBody>
      </p:sp>
      <p:pic>
        <p:nvPicPr>
          <p:cNvPr id="5" name="Content Placeholder 4" descr="A pair of hands with text overlay&#10;&#10;Description automatically generated">
            <a:extLst>
              <a:ext uri="{FF2B5EF4-FFF2-40B4-BE49-F238E27FC236}">
                <a16:creationId xmlns:a16="http://schemas.microsoft.com/office/drawing/2014/main" id="{2D327F0B-C313-D5FF-D694-B4ED97E01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8" y="1498847"/>
            <a:ext cx="4227266" cy="4227266"/>
          </a:xfrm>
        </p:spPr>
      </p:pic>
    </p:spTree>
    <p:extLst>
      <p:ext uri="{BB962C8B-B14F-4D97-AF65-F5344CB8AC3E}">
        <p14:creationId xmlns:p14="http://schemas.microsoft.com/office/powerpoint/2010/main" val="3293835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AB368-C992-531E-8DCE-C90085AD3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Assemblies of  God COACHING CERTIFICATE </a:t>
            </a:r>
          </a:p>
        </p:txBody>
      </p:sp>
      <p:pic>
        <p:nvPicPr>
          <p:cNvPr id="5" name="Content Placeholder 4" descr="A logo for a company&#10;&#10;Description automatically generated">
            <a:extLst>
              <a:ext uri="{FF2B5EF4-FFF2-40B4-BE49-F238E27FC236}">
                <a16:creationId xmlns:a16="http://schemas.microsoft.com/office/drawing/2014/main" id="{7F6630F3-BBA7-8CCE-58EA-C002D9C11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6" y="1553500"/>
            <a:ext cx="6606903" cy="3200269"/>
          </a:xfrm>
        </p:spPr>
      </p:pic>
    </p:spTree>
    <p:extLst>
      <p:ext uri="{BB962C8B-B14F-4D97-AF65-F5344CB8AC3E}">
        <p14:creationId xmlns:p14="http://schemas.microsoft.com/office/powerpoint/2010/main" val="349996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5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7BE3E-012F-8060-0F57-DC11B629F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399418"/>
            <a:ext cx="4457690" cy="198564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600"/>
              <a:t>COACH BDA TEAM: intimate relationship with HIM</a:t>
            </a:r>
            <a:br>
              <a:rPr lang="en-US" sz="2600"/>
            </a:br>
            <a:r>
              <a:rPr lang="en-US" sz="2600"/>
              <a:t>Be  obedient to HIS  will be done in your life.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each with footprints in the sand&#10;&#10;Description automatically generated">
            <a:extLst>
              <a:ext uri="{FF2B5EF4-FFF2-40B4-BE49-F238E27FC236}">
                <a16:creationId xmlns:a16="http://schemas.microsoft.com/office/drawing/2014/main" id="{F9F0BB31-D10A-D271-BD9D-04E2F1C53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5" r="-1" b="16715"/>
          <a:stretch/>
        </p:blipFill>
        <p:spPr>
          <a:xfrm>
            <a:off x="541339" y="2843213"/>
            <a:ext cx="11109674" cy="568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25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EE96A74-B62B-4642-AB22-7776A5F48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72D67-331E-3B7E-30C0-DA06C4F39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540000"/>
            <a:ext cx="3528000" cy="2303213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HIS  WILL FOR BETHANY DEAF ASSEMBLY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513CAD-9784-4D35-BAF9-1F7DDD697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714750" y="1691606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8C108-CFAD-4DA0-AD7B-A26A35316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3552" y="450000"/>
            <a:ext cx="6107460" cy="2484000"/>
          </a:xfrm>
        </p:spPr>
        <p:txBody>
          <a:bodyPr anchor="ctr">
            <a:normAutofit/>
          </a:bodyPr>
          <a:lstStyle/>
          <a:p>
            <a:r>
              <a:rPr lang="en-US" dirty="0"/>
              <a:t>MA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35575E5-6072-F2CF-7D32-45F83C833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0" b="26548"/>
          <a:stretch/>
        </p:blipFill>
        <p:spPr>
          <a:xfrm>
            <a:off x="0" y="2695302"/>
            <a:ext cx="12191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52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D956E-F2D2-951B-E760-51DB8050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words Jesus   said  to his  disciples</a:t>
            </a:r>
          </a:p>
        </p:txBody>
      </p:sp>
      <p:pic>
        <p:nvPicPr>
          <p:cNvPr id="5" name="Content Placeholder 4" descr="A group of people standing around a person&#10;&#10;Description automatically generated">
            <a:extLst>
              <a:ext uri="{FF2B5EF4-FFF2-40B4-BE49-F238E27FC236}">
                <a16:creationId xmlns:a16="http://schemas.microsoft.com/office/drawing/2014/main" id="{8F91805F-260C-0B1F-6F2A-19587792C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98" y="1977656"/>
            <a:ext cx="9462976" cy="4274288"/>
          </a:xfrm>
        </p:spPr>
      </p:pic>
    </p:spTree>
    <p:extLst>
      <p:ext uri="{BB962C8B-B14F-4D97-AF65-F5344CB8AC3E}">
        <p14:creationId xmlns:p14="http://schemas.microsoft.com/office/powerpoint/2010/main" val="244107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5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4CA2EAD-E7C7-4F64-924A-52D34FD75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1B894-658B-0B76-FA58-FCD34DA7F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975" y="1080000"/>
            <a:ext cx="6307200" cy="21852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/>
              <a:t>COACH YOU to be  TRUE  BRIDE of  CHRIST</a:t>
            </a:r>
          </a:p>
        </p:txBody>
      </p:sp>
      <p:pic>
        <p:nvPicPr>
          <p:cNvPr id="5" name="Content Placeholder 4" descr="A painting of a person in white dress&#10;&#10;Description automatically generated">
            <a:extLst>
              <a:ext uri="{FF2B5EF4-FFF2-40B4-BE49-F238E27FC236}">
                <a16:creationId xmlns:a16="http://schemas.microsoft.com/office/drawing/2014/main" id="{62FB823C-2229-89DB-6D9F-8D3028071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r="20836"/>
          <a:stretch/>
        </p:blipFill>
        <p:spPr>
          <a:xfrm>
            <a:off x="20" y="10"/>
            <a:ext cx="3863955" cy="6857989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59575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399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thedral and Moskva River in Russia">
            <a:extLst>
              <a:ext uri="{FF2B5EF4-FFF2-40B4-BE49-F238E27FC236}">
                <a16:creationId xmlns:a16="http://schemas.microsoft.com/office/drawing/2014/main" id="{BD550755-7E82-98E1-B602-952E79246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67E5D14-5396-4D7B-996A-7BFD00576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500" y="466659"/>
            <a:ext cx="10033000" cy="5890509"/>
          </a:xfrm>
          <a:prstGeom prst="rect">
            <a:avLst/>
          </a:prstGeom>
          <a:gradFill flip="none" rotWithShape="1">
            <a:gsLst>
              <a:gs pos="40000">
                <a:srgbClr val="000000">
                  <a:alpha val="35000"/>
                </a:srgbClr>
              </a:gs>
              <a:gs pos="60000">
                <a:srgbClr val="000000">
                  <a:alpha val="35000"/>
                </a:srgbClr>
              </a:gs>
              <a:gs pos="20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  <a:gs pos="80000">
                <a:srgbClr val="000000">
                  <a:alpha val="2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4350AE-EC1C-4F25-89C0-954A46AD8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87925" y="2840038"/>
            <a:ext cx="2216150" cy="1177924"/>
            <a:chOff x="4987925" y="2840038"/>
            <a:chExt cx="2216150" cy="117792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4B8450-1C95-4531-850D-7F686ACF7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9F795D-66E2-4432-87F1-7E13EA568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870852C-150C-4471-870D-11A27F46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9" name="Freeform 68">
                  <a:extLst>
                    <a:ext uri="{FF2B5EF4-FFF2-40B4-BE49-F238E27FC236}">
                      <a16:creationId xmlns:a16="http://schemas.microsoft.com/office/drawing/2014/main" id="{81089950-4556-4EE5-B23C-9FA83C28F1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69">
                  <a:extLst>
                    <a:ext uri="{FF2B5EF4-FFF2-40B4-BE49-F238E27FC236}">
                      <a16:creationId xmlns:a16="http://schemas.microsoft.com/office/drawing/2014/main" id="{12CF34BC-E280-4CBF-AF4A-7F778162E8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70">
                  <a:extLst>
                    <a:ext uri="{FF2B5EF4-FFF2-40B4-BE49-F238E27FC236}">
                      <a16:creationId xmlns:a16="http://schemas.microsoft.com/office/drawing/2014/main" id="{22B8AF45-EA47-4AF8-B61A-9803450AE8D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43807CF-0501-40E7-BFD0-D82647E71E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6" name="Freeform 68">
                  <a:extLst>
                    <a:ext uri="{FF2B5EF4-FFF2-40B4-BE49-F238E27FC236}">
                      <a16:creationId xmlns:a16="http://schemas.microsoft.com/office/drawing/2014/main" id="{776C808B-231E-40AC-849E-C32F2B8E2F4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69">
                  <a:extLst>
                    <a:ext uri="{FF2B5EF4-FFF2-40B4-BE49-F238E27FC236}">
                      <a16:creationId xmlns:a16="http://schemas.microsoft.com/office/drawing/2014/main" id="{2363355C-504A-42FE-8E50-40CA0B20AF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70">
                  <a:extLst>
                    <a:ext uri="{FF2B5EF4-FFF2-40B4-BE49-F238E27FC236}">
                      <a16:creationId xmlns:a16="http://schemas.microsoft.com/office/drawing/2014/main" id="{938C58D4-333C-44D7-B4AB-5550D5C8806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D545465-6708-4A06-B237-742C91A8A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9400 w 12192000"/>
              <a:gd name="connsiteY0" fmla="*/ 540000 h 6858000"/>
              <a:gd name="connsiteX1" fmla="*/ 539400 w 12192000"/>
              <a:gd name="connsiteY1" fmla="*/ 6318000 h 6858000"/>
              <a:gd name="connsiteX2" fmla="*/ 11652600 w 12192000"/>
              <a:gd name="connsiteY2" fmla="*/ 6318000 h 6858000"/>
              <a:gd name="connsiteX3" fmla="*/ 11652600 w 12192000"/>
              <a:gd name="connsiteY3" fmla="*/ 540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39400" y="540000"/>
                </a:moveTo>
                <a:lnTo>
                  <a:pt x="539400" y="6318000"/>
                </a:lnTo>
                <a:lnTo>
                  <a:pt x="11652600" y="6318000"/>
                </a:lnTo>
                <a:lnTo>
                  <a:pt x="11652600" y="540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3955A-22E6-17AF-8EEB-44E1A2B6B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089025"/>
            <a:ext cx="7797800" cy="153295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>
                <a:solidFill>
                  <a:srgbClr val="FFFFFF"/>
                </a:solidFill>
              </a:rPr>
              <a:t>REMEMBER example of MARRIAGE IN JESUS  TIME </a:t>
            </a:r>
          </a:p>
        </p:txBody>
      </p:sp>
    </p:spTree>
    <p:extLst>
      <p:ext uri="{BB962C8B-B14F-4D97-AF65-F5344CB8AC3E}">
        <p14:creationId xmlns:p14="http://schemas.microsoft.com/office/powerpoint/2010/main" val="155609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68346D-5E77-4906-AC8D-57FB88F11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685E9-C3C2-45D3-9483-0392CB24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MARRIAGE</a:t>
            </a:r>
            <a:br>
              <a:rPr lang="en-US" dirty="0"/>
            </a:br>
            <a:endParaRPr lang="en-US"/>
          </a:p>
        </p:txBody>
      </p:sp>
      <p:pic>
        <p:nvPicPr>
          <p:cNvPr id="5" name="Picture 4" descr="Bouquet of red roses on a black background">
            <a:extLst>
              <a:ext uri="{FF2B5EF4-FFF2-40B4-BE49-F238E27FC236}">
                <a16:creationId xmlns:a16="http://schemas.microsoft.com/office/drawing/2014/main" id="{40F7955D-07C2-AFD6-4594-4232028E8A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866" r="6648" b="-1"/>
          <a:stretch/>
        </p:blipFill>
        <p:spPr>
          <a:xfrm>
            <a:off x="20" y="10"/>
            <a:ext cx="6111518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C1FDF-AE13-4731-B38F-2761BDFDB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E1CB5-B294-C217-6411-E0F957F02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877018"/>
            <a:ext cx="4078800" cy="2901482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400"/>
              <a:t>1. THEBRIDEGROOM buys the Bride </a:t>
            </a:r>
          </a:p>
          <a:p>
            <a:pPr>
              <a:lnSpc>
                <a:spcPct val="140000"/>
              </a:lnSpc>
            </a:pPr>
            <a:r>
              <a:rPr lang="en-US" sz="1400"/>
              <a:t>2. He returns home to prepare a place for  her </a:t>
            </a:r>
          </a:p>
          <a:p>
            <a:pPr>
              <a:lnSpc>
                <a:spcPct val="140000"/>
              </a:lnSpc>
            </a:pPr>
            <a:r>
              <a:rPr lang="en-US" sz="1400"/>
              <a:t>3.  She  waits for when He  is  ready and  blows  the  trumpet.</a:t>
            </a:r>
          </a:p>
          <a:p>
            <a:pPr>
              <a:lnSpc>
                <a:spcPct val="140000"/>
              </a:lnSpc>
            </a:pPr>
            <a:r>
              <a:rPr lang="en-US" sz="1400"/>
              <a:t>4. She goes  to Him in her new  home, </a:t>
            </a:r>
          </a:p>
          <a:p>
            <a:pPr>
              <a:lnSpc>
                <a:spcPct val="140000"/>
              </a:lnSpc>
            </a:pPr>
            <a:r>
              <a:rPr lang="en-US" sz="1400"/>
              <a:t>Marriage SUPPER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F6442B-7770-DD53-FF92-6F724A6D0B2F}"/>
              </a:ext>
            </a:extLst>
          </p:cNvPr>
          <p:cNvSpPr txBox="1"/>
          <p:nvPr/>
        </p:nvSpPr>
        <p:spPr>
          <a:xfrm>
            <a:off x="3046228" y="3249650"/>
            <a:ext cx="6092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</a:t>
            </a:r>
          </a:p>
        </p:txBody>
      </p:sp>
    </p:spTree>
    <p:extLst>
      <p:ext uri="{BB962C8B-B14F-4D97-AF65-F5344CB8AC3E}">
        <p14:creationId xmlns:p14="http://schemas.microsoft.com/office/powerpoint/2010/main" val="2851908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F0E0-334E-D350-822F-FA210191A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 CHURCH CHRISTIAN ATHLETE HOCKEY  CAMP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85054-7018-F34A-0630-914CD4822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7547925-8DC1-8934-2C8A-89BA4E35D1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385137"/>
              </p:ext>
            </p:extLst>
          </p:nvPr>
        </p:nvGraphicFramePr>
        <p:xfrm>
          <a:off x="5795963" y="2928938"/>
          <a:ext cx="261302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2613483" imgH="518081" progId="Package">
                  <p:embed/>
                </p:oleObj>
              </mc:Choice>
              <mc:Fallback>
                <p:oleObj name="Packager Shell Object" showAsIcon="1" r:id="rId2" imgW="2613483" imgH="518081" progId="Packag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7547925-8DC1-8934-2C8A-89BA4E35D1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95963" y="2928938"/>
                        <a:ext cx="2613025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1930FDF-73C3-897D-691D-A4BE51F947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521878"/>
              </p:ext>
            </p:extLst>
          </p:nvPr>
        </p:nvGraphicFramePr>
        <p:xfrm>
          <a:off x="3018773" y="2392471"/>
          <a:ext cx="5460065" cy="244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4" imgW="2613483" imgH="518081" progId="Package">
                  <p:embed/>
                </p:oleObj>
              </mc:Choice>
              <mc:Fallback>
                <p:oleObj name="Packager Shell Object" showAsIcon="1" r:id="rId4" imgW="2613483" imgH="518081" progId="Packag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1930FDF-73C3-897D-691D-A4BE51F947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18773" y="2392471"/>
                        <a:ext cx="5460065" cy="244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F392E77-FA7B-5E81-CA84-F9A2FAE5EF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144488"/>
              </p:ext>
            </p:extLst>
          </p:nvPr>
        </p:nvGraphicFramePr>
        <p:xfrm>
          <a:off x="1703541" y="2680571"/>
          <a:ext cx="6894904" cy="1192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5" imgW="2613483" imgH="518081" progId="Package">
                  <p:embed/>
                </p:oleObj>
              </mc:Choice>
              <mc:Fallback>
                <p:oleObj name="Packager Shell Object" showAsIcon="1" r:id="rId5" imgW="2613483" imgH="518081" progId="Packag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F392E77-FA7B-5E81-CA84-F9A2FAE5EF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03541" y="2680571"/>
                        <a:ext cx="6894904" cy="1192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0849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5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EC32AE-E4F8-4BC6-BEF2-B48BDD157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20A2C-27DA-EBCE-2E5D-EEBE6C590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63" y="1079500"/>
            <a:ext cx="3882286" cy="21384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000"/>
              <a:t>BEWARE: PARABLE  OF  THE 10  VIRGINS</a:t>
            </a:r>
            <a:br>
              <a:rPr lang="en-US" sz="3000"/>
            </a:br>
            <a:r>
              <a:rPr lang="en-US" sz="3000"/>
              <a:t>bridesmaids  waiting  to escort the  Bride</a:t>
            </a:r>
          </a:p>
        </p:txBody>
      </p:sp>
      <p:pic>
        <p:nvPicPr>
          <p:cNvPr id="5" name="Content Placeholder 4" descr="A group of women in long robes&#10;&#10;Description automatically generated">
            <a:extLst>
              <a:ext uri="{FF2B5EF4-FFF2-40B4-BE49-F238E27FC236}">
                <a16:creationId xmlns:a16="http://schemas.microsoft.com/office/drawing/2014/main" id="{AF72FEA0-DDF3-20E8-C8E6-0C1B370FE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1" r="3413" b="1"/>
          <a:stretch/>
        </p:blipFill>
        <p:spPr>
          <a:xfrm>
            <a:off x="20" y="10"/>
            <a:ext cx="7211993" cy="685799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11C822-2379-4749-95C7-3CDA93294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2006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633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4F91A-84CC-254A-EC6C-E9A2689B1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your light /life  always  filled  with Holy  Spirit </a:t>
            </a:r>
          </a:p>
        </p:txBody>
      </p:sp>
      <p:pic>
        <p:nvPicPr>
          <p:cNvPr id="5" name="Content Placeholder 4" descr="A group of women in robes&#10;&#10;Description automatically generated">
            <a:extLst>
              <a:ext uri="{FF2B5EF4-FFF2-40B4-BE49-F238E27FC236}">
                <a16:creationId xmlns:a16="http://schemas.microsoft.com/office/drawing/2014/main" id="{42B3DC22-E502-811E-2A45-528A1BAEE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67" y="1679943"/>
            <a:ext cx="9165266" cy="4782767"/>
          </a:xfrm>
        </p:spPr>
      </p:pic>
    </p:spTree>
    <p:extLst>
      <p:ext uri="{BB962C8B-B14F-4D97-AF65-F5344CB8AC3E}">
        <p14:creationId xmlns:p14="http://schemas.microsoft.com/office/powerpoint/2010/main" val="190773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2DC87-7FA0-2AB7-0A61-14A63FD52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251461"/>
            <a:ext cx="10213200" cy="1390902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/>
              <a:t>DO YOU  WANT  TO BE ON END TIMES  BDA TEAM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BF9BF3-7E9D-458B-A5D2-E730C5FFD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19649" y="189383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21FA5B-0664-55FE-7EDB-8C186C6F09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308274"/>
              </p:ext>
            </p:extLst>
          </p:nvPr>
        </p:nvGraphicFramePr>
        <p:xfrm>
          <a:off x="1079400" y="2843213"/>
          <a:ext cx="10033200" cy="292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8232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6EABF-113D-3EF3-459E-8F4D09238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NIGHT starting SEPTEMBER</a:t>
            </a:r>
          </a:p>
        </p:txBody>
      </p:sp>
      <p:pic>
        <p:nvPicPr>
          <p:cNvPr id="5" name="Content Placeholder 4" descr="A book cover with text&#10;&#10;Description automatically generated">
            <a:extLst>
              <a:ext uri="{FF2B5EF4-FFF2-40B4-BE49-F238E27FC236}">
                <a16:creationId xmlns:a16="http://schemas.microsoft.com/office/drawing/2014/main" id="{FBD026D1-F252-85E7-76C4-9E67CB8EA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1" y="1886946"/>
            <a:ext cx="6911163" cy="4575765"/>
          </a:xfrm>
        </p:spPr>
      </p:pic>
    </p:spTree>
    <p:extLst>
      <p:ext uri="{BB962C8B-B14F-4D97-AF65-F5344CB8AC3E}">
        <p14:creationId xmlns:p14="http://schemas.microsoft.com/office/powerpoint/2010/main" val="3416986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endar">
            <a:extLst>
              <a:ext uri="{FF2B5EF4-FFF2-40B4-BE49-F238E27FC236}">
                <a16:creationId xmlns:a16="http://schemas.microsoft.com/office/drawing/2014/main" id="{17C4437A-6E56-23C0-6675-D94CD72600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67E5D14-5396-4D7B-996A-7BFD00576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500" y="466659"/>
            <a:ext cx="10033000" cy="5890509"/>
          </a:xfrm>
          <a:prstGeom prst="rect">
            <a:avLst/>
          </a:prstGeom>
          <a:gradFill flip="none" rotWithShape="1">
            <a:gsLst>
              <a:gs pos="40000">
                <a:srgbClr val="000000">
                  <a:alpha val="35000"/>
                </a:srgbClr>
              </a:gs>
              <a:gs pos="60000">
                <a:srgbClr val="000000">
                  <a:alpha val="35000"/>
                </a:srgbClr>
              </a:gs>
              <a:gs pos="20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  <a:gs pos="80000">
                <a:srgbClr val="000000">
                  <a:alpha val="2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14350AE-EC1C-4F25-89C0-954A46AD8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87925" y="2840038"/>
            <a:ext cx="2216150" cy="1177924"/>
            <a:chOff x="4987925" y="2840038"/>
            <a:chExt cx="2216150" cy="117792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E4B8450-1C95-4531-850D-7F686ACF7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9F795D-66E2-4432-87F1-7E13EA568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870852C-150C-4471-870D-11A27F46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9" name="Freeform 68">
                  <a:extLst>
                    <a:ext uri="{FF2B5EF4-FFF2-40B4-BE49-F238E27FC236}">
                      <a16:creationId xmlns:a16="http://schemas.microsoft.com/office/drawing/2014/main" id="{81089950-4556-4EE5-B23C-9FA83C28F1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69">
                  <a:extLst>
                    <a:ext uri="{FF2B5EF4-FFF2-40B4-BE49-F238E27FC236}">
                      <a16:creationId xmlns:a16="http://schemas.microsoft.com/office/drawing/2014/main" id="{12CF34BC-E280-4CBF-AF4A-7F778162E8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70">
                  <a:extLst>
                    <a:ext uri="{FF2B5EF4-FFF2-40B4-BE49-F238E27FC236}">
                      <a16:creationId xmlns:a16="http://schemas.microsoft.com/office/drawing/2014/main" id="{22B8AF45-EA47-4AF8-B61A-9803450AE8D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43807CF-0501-40E7-BFD0-D82647E71E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26" name="Freeform 68">
                  <a:extLst>
                    <a:ext uri="{FF2B5EF4-FFF2-40B4-BE49-F238E27FC236}">
                      <a16:creationId xmlns:a16="http://schemas.microsoft.com/office/drawing/2014/main" id="{776C808B-231E-40AC-849E-C32F2B8E2F4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69">
                  <a:extLst>
                    <a:ext uri="{FF2B5EF4-FFF2-40B4-BE49-F238E27FC236}">
                      <a16:creationId xmlns:a16="http://schemas.microsoft.com/office/drawing/2014/main" id="{2363355C-504A-42FE-8E50-40CA0B20AF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70">
                  <a:extLst>
                    <a:ext uri="{FF2B5EF4-FFF2-40B4-BE49-F238E27FC236}">
                      <a16:creationId xmlns:a16="http://schemas.microsoft.com/office/drawing/2014/main" id="{938C58D4-333C-44D7-B4AB-5550D5C8806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D545465-6708-4A06-B237-742C91A8A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39400 w 12192000"/>
              <a:gd name="connsiteY0" fmla="*/ 540000 h 6858000"/>
              <a:gd name="connsiteX1" fmla="*/ 539400 w 12192000"/>
              <a:gd name="connsiteY1" fmla="*/ 6318000 h 6858000"/>
              <a:gd name="connsiteX2" fmla="*/ 11652600 w 12192000"/>
              <a:gd name="connsiteY2" fmla="*/ 6318000 h 6858000"/>
              <a:gd name="connsiteX3" fmla="*/ 11652600 w 12192000"/>
              <a:gd name="connsiteY3" fmla="*/ 540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539400" y="540000"/>
                </a:moveTo>
                <a:lnTo>
                  <a:pt x="539400" y="6318000"/>
                </a:lnTo>
                <a:lnTo>
                  <a:pt x="11652600" y="6318000"/>
                </a:lnTo>
                <a:lnTo>
                  <a:pt x="11652600" y="540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DE791-109F-5EA1-272C-3BDB9147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100" y="1089025"/>
            <a:ext cx="7797800" cy="153295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dirty="0">
                <a:solidFill>
                  <a:srgbClr val="FFFFFF"/>
                </a:solidFill>
              </a:rPr>
              <a:t>Starting  SEPTEMBER </a:t>
            </a:r>
            <a:br>
              <a:rPr lang="en-US" sz="3400" dirty="0">
                <a:solidFill>
                  <a:srgbClr val="FFFFFF"/>
                </a:solidFill>
              </a:rPr>
            </a:br>
            <a:r>
              <a:rPr lang="en-US" sz="3400" dirty="0">
                <a:solidFill>
                  <a:srgbClr val="FFFFFF"/>
                </a:solidFill>
              </a:rPr>
              <a:t>OUTREACH DEAF COMMUNITY CALENDAR</a:t>
            </a:r>
          </a:p>
        </p:txBody>
      </p:sp>
    </p:spTree>
    <p:extLst>
      <p:ext uri="{BB962C8B-B14F-4D97-AF65-F5344CB8AC3E}">
        <p14:creationId xmlns:p14="http://schemas.microsoft.com/office/powerpoint/2010/main" val="999010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F4CD6D0-88B6-45F4-AC60-54587D3C9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4D84E69D-BF53-FB05-96C7-73AB17D0C1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30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A079D24-860A-4799-B3AE-658D4F136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76325"/>
            <a:ext cx="12191999" cy="4705352"/>
          </a:xfrm>
          <a:prstGeom prst="rect">
            <a:avLst/>
          </a:prstGeom>
          <a:gradFill flip="none" rotWithShape="1">
            <a:gsLst>
              <a:gs pos="45000">
                <a:srgbClr val="000000">
                  <a:alpha val="37000"/>
                </a:srgbClr>
              </a:gs>
              <a:gs pos="55000">
                <a:srgbClr val="000000">
                  <a:alpha val="37000"/>
                </a:srgbClr>
              </a:gs>
              <a:gs pos="25000">
                <a:srgbClr val="000000">
                  <a:alpha val="22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0"/>
                </a:srgbClr>
              </a:gs>
              <a:gs pos="75000">
                <a:srgbClr val="000000">
                  <a:alpha val="22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D5A92-752B-9B31-77C6-BB7C31F55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2568575"/>
            <a:ext cx="4457690" cy="172085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700">
                <a:solidFill>
                  <a:srgbClr val="FFFFFF"/>
                </a:solidFill>
              </a:rPr>
              <a:t>NEW END TIME BETHANY DEAF ASSEMBLY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14D892-36B8-4065-9158-50C22E1E6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3429000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556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0C0B2A-3FD1-4235-A16E-0ED1E028A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94E066-0146-46E9-BAF1-C33240ABA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5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3F13AAF-525E-4953-A67E-7B34FDB4D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985ED-0CED-DA9F-152D-960015FB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10" y="4575967"/>
            <a:ext cx="4457690" cy="172085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700"/>
              <a:t>SPIRIT TOUCHING PEOPLE</a:t>
            </a:r>
          </a:p>
        </p:txBody>
      </p:sp>
      <p:pic>
        <p:nvPicPr>
          <p:cNvPr id="5" name="Content Placeholder 4" descr="A person lying down with hands on their back&#10;&#10;Description automatically generated">
            <a:extLst>
              <a:ext uri="{FF2B5EF4-FFF2-40B4-BE49-F238E27FC236}">
                <a16:creationId xmlns:a16="http://schemas.microsoft.com/office/drawing/2014/main" id="{844C9699-64F4-3F20-C00C-9C7CE0A6F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13137"/>
          <a:stretch/>
        </p:blipFill>
        <p:spPr>
          <a:xfrm>
            <a:off x="20" y="10"/>
            <a:ext cx="12191977" cy="401477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543639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323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3FFFA-1D3F-0404-E42A-8B461139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1981-1995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DB541-0E29-9548-E7AE-9F3475F2C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PARACHURCH MINISTRY</a:t>
            </a:r>
          </a:p>
          <a:p>
            <a:r>
              <a:rPr lang="en-US" dirty="0"/>
              <a:t>Ministries to Help the local church with certain populations</a:t>
            </a:r>
          </a:p>
          <a:p>
            <a:r>
              <a:rPr lang="en-US" dirty="0"/>
              <a:t>HOCKEY MINISTRIES INYERNATIONAL (Montreal)</a:t>
            </a:r>
          </a:p>
          <a:p>
            <a:r>
              <a:rPr lang="en-US" dirty="0"/>
              <a:t>Director:  Maryland Christian Hockey  Camp</a:t>
            </a:r>
          </a:p>
          <a:p>
            <a:r>
              <a:rPr lang="en-US" dirty="0"/>
              <a:t>FELLOWSHIP  OF  CHRISTIAN ATHLETES (Kansas  City)</a:t>
            </a:r>
          </a:p>
          <a:p>
            <a:r>
              <a:rPr lang="en-US" dirty="0"/>
              <a:t>( State)  Director: Maryland  and  Washington  D.C.</a:t>
            </a:r>
          </a:p>
        </p:txBody>
      </p:sp>
    </p:spTree>
    <p:extLst>
      <p:ext uri="{BB962C8B-B14F-4D97-AF65-F5344CB8AC3E}">
        <p14:creationId xmlns:p14="http://schemas.microsoft.com/office/powerpoint/2010/main" val="1766889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B285-7041-7AB0-55B9-886054F27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1991 LICENSED 1999 ORDAINED (Minnesota  district)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0451A-A89C-5D8A-2B9F-5649FF9F1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INVITED to  PREACH may  places:</a:t>
            </a:r>
          </a:p>
          <a:p>
            <a:r>
              <a:rPr lang="en-US" dirty="0"/>
              <a:t>Washington  state  Men’s retreat</a:t>
            </a:r>
          </a:p>
          <a:p>
            <a:r>
              <a:rPr lang="en-US" dirty="0"/>
              <a:t>DEAF MISSIONS  in Iowa</a:t>
            </a:r>
          </a:p>
          <a:p>
            <a:r>
              <a:rPr lang="en-US" dirty="0"/>
              <a:t>Men’s retreats  in Minnesota, Pennsylvania, Wisconsin.</a:t>
            </a:r>
          </a:p>
          <a:p>
            <a:r>
              <a:rPr lang="en-US" dirty="0"/>
              <a:t>LICENSED /ORDAINED  I  AM EXPECTED TO  PREACH</a:t>
            </a:r>
          </a:p>
          <a:p>
            <a:endParaRPr lang="en-US" dirty="0"/>
          </a:p>
          <a:p>
            <a:r>
              <a:rPr lang="en-US" dirty="0"/>
              <a:t>NOTE:  I  was  never  invited  back</a:t>
            </a:r>
          </a:p>
        </p:txBody>
      </p:sp>
    </p:spTree>
    <p:extLst>
      <p:ext uri="{BB962C8B-B14F-4D97-AF65-F5344CB8AC3E}">
        <p14:creationId xmlns:p14="http://schemas.microsoft.com/office/powerpoint/2010/main" val="2995442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65AA36A-D7CC-493C-A0EE-F8AC3564D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E0764-2AFB-5F55-372F-D19026C9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369" y="395297"/>
            <a:ext cx="4078800" cy="1594282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1991-1996 Coached  North Central University ICE  Hockey</a:t>
            </a:r>
          </a:p>
        </p:txBody>
      </p:sp>
      <p:pic>
        <p:nvPicPr>
          <p:cNvPr id="5" name="Content Placeholder 4" descr="A hockey arena with people watching&#10;&#10;Description automatically generated">
            <a:extLst>
              <a:ext uri="{FF2B5EF4-FFF2-40B4-BE49-F238E27FC236}">
                <a16:creationId xmlns:a16="http://schemas.microsoft.com/office/drawing/2014/main" id="{D6DD3683-30F3-E133-A088-53475B6F1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7" r="19827" b="1"/>
          <a:stretch/>
        </p:blipFill>
        <p:spPr>
          <a:xfrm>
            <a:off x="717006" y="540000"/>
            <a:ext cx="5778000" cy="5778000"/>
          </a:xfrm>
          <a:custGeom>
            <a:avLst/>
            <a:gdLst/>
            <a:ahLst/>
            <a:cxnLst/>
            <a:rect l="l" t="t" r="r" b="b"/>
            <a:pathLst>
              <a:path w="5778000" h="5778000">
                <a:moveTo>
                  <a:pt x="2889000" y="0"/>
                </a:moveTo>
                <a:cubicBezTo>
                  <a:pt x="4484551" y="0"/>
                  <a:pt x="5778000" y="1293449"/>
                  <a:pt x="5778000" y="2889000"/>
                </a:cubicBezTo>
                <a:cubicBezTo>
                  <a:pt x="5778000" y="4484551"/>
                  <a:pt x="4484551" y="5778000"/>
                  <a:pt x="2889000" y="5778000"/>
                </a:cubicBezTo>
                <a:cubicBezTo>
                  <a:pt x="1293449" y="5778000"/>
                  <a:pt x="0" y="4484551"/>
                  <a:pt x="0" y="2889000"/>
                </a:cubicBezTo>
                <a:cubicBezTo>
                  <a:pt x="0" y="1293449"/>
                  <a:pt x="1293449" y="0"/>
                  <a:pt x="2889000" y="0"/>
                </a:cubicBezTo>
                <a:close/>
              </a:path>
            </a:pathLst>
          </a:cu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50A2DA-FC3C-4E59-9724-29CF2777D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1769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619C4AE-09B5-E99E-5AE4-2BD43A338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369" y="2877018"/>
            <a:ext cx="4078800" cy="2901482"/>
          </a:xfrm>
        </p:spPr>
        <p:txBody>
          <a:bodyPr>
            <a:normAutofit/>
          </a:bodyPr>
          <a:lstStyle/>
          <a:p>
            <a:r>
              <a:rPr lang="en-US" dirty="0"/>
              <a:t>University of  Minnesota</a:t>
            </a:r>
          </a:p>
          <a:p>
            <a:r>
              <a:rPr lang="en-US" dirty="0"/>
              <a:t>Mariucci  Arena</a:t>
            </a:r>
          </a:p>
          <a:p>
            <a:r>
              <a:rPr lang="en-US" dirty="0"/>
              <a:t>Our  HOME ice  rink</a:t>
            </a:r>
          </a:p>
          <a:p>
            <a:r>
              <a:rPr lang="en-US" dirty="0"/>
              <a:t>NOTE:  not  as  many  fans!</a:t>
            </a:r>
          </a:p>
        </p:txBody>
      </p:sp>
    </p:spTree>
    <p:extLst>
      <p:ext uri="{BB962C8B-B14F-4D97-AF65-F5344CB8AC3E}">
        <p14:creationId xmlns:p14="http://schemas.microsoft.com/office/powerpoint/2010/main" val="3961899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6EC7D-4BFB-9672-EF52-89A1D317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 BETHANY DEAF ASSEMBLY END TIME TEAM</a:t>
            </a:r>
          </a:p>
        </p:txBody>
      </p:sp>
      <p:pic>
        <p:nvPicPr>
          <p:cNvPr id="5" name="Content Placeholder 4" descr="A group of people making hand gestures&#10;&#10;Description automatically generated">
            <a:extLst>
              <a:ext uri="{FF2B5EF4-FFF2-40B4-BE49-F238E27FC236}">
                <a16:creationId xmlns:a16="http://schemas.microsoft.com/office/drawing/2014/main" id="{022272A5-8450-0293-9B99-485857BC6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18" y="1550507"/>
            <a:ext cx="6013396" cy="3203262"/>
          </a:xfrm>
        </p:spPr>
      </p:pic>
    </p:spTree>
    <p:extLst>
      <p:ext uri="{BB962C8B-B14F-4D97-AF65-F5344CB8AC3E}">
        <p14:creationId xmlns:p14="http://schemas.microsoft.com/office/powerpoint/2010/main" val="391511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CC075-4382-9F67-9C68-F4781A65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AGREE:  are  we  in the  END  TIMES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37CCD4F0-025C-B7A2-2A82-3F081DB36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862" y="2122240"/>
            <a:ext cx="5738648" cy="3174973"/>
          </a:xfrm>
        </p:spPr>
      </p:pic>
    </p:spTree>
    <p:extLst>
      <p:ext uri="{BB962C8B-B14F-4D97-AF65-F5344CB8AC3E}">
        <p14:creationId xmlns:p14="http://schemas.microsoft.com/office/powerpoint/2010/main" val="1598633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42927-6C87-F688-E831-F5BAE763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MATTHEW 24:6-7 WAR and  CONFLICTS</a:t>
            </a:r>
          </a:p>
        </p:txBody>
      </p:sp>
      <p:pic>
        <p:nvPicPr>
          <p:cNvPr id="5" name="Content Placeholder 4" descr="A blue sky with white clouds and sun&#10;&#10;Description automatically generated">
            <a:extLst>
              <a:ext uri="{FF2B5EF4-FFF2-40B4-BE49-F238E27FC236}">
                <a16:creationId xmlns:a16="http://schemas.microsoft.com/office/drawing/2014/main" id="{6E1A5413-48F0-4DD1-A838-C8229774C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1" y="1520442"/>
            <a:ext cx="7387344" cy="4586067"/>
          </a:xfrm>
        </p:spPr>
      </p:pic>
    </p:spTree>
    <p:extLst>
      <p:ext uri="{BB962C8B-B14F-4D97-AF65-F5344CB8AC3E}">
        <p14:creationId xmlns:p14="http://schemas.microsoft.com/office/powerpoint/2010/main" val="1587024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F4E0-1601-BFDB-FB9F-396163E05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#2 #3 Matthew 24:7-8 Natural  disasters and  Famine</a:t>
            </a:r>
          </a:p>
        </p:txBody>
      </p:sp>
      <p:pic>
        <p:nvPicPr>
          <p:cNvPr id="5" name="Content Placeholder 4" descr="A moon in the sky&#10;&#10;Description automatically generated">
            <a:extLst>
              <a:ext uri="{FF2B5EF4-FFF2-40B4-BE49-F238E27FC236}">
                <a16:creationId xmlns:a16="http://schemas.microsoft.com/office/drawing/2014/main" id="{2D349AED-18D3-F88C-15F9-8EE38B9D6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1870841"/>
            <a:ext cx="6691148" cy="2882928"/>
          </a:xfrm>
        </p:spPr>
      </p:pic>
    </p:spTree>
    <p:extLst>
      <p:ext uri="{BB962C8B-B14F-4D97-AF65-F5344CB8AC3E}">
        <p14:creationId xmlns:p14="http://schemas.microsoft.com/office/powerpoint/2010/main" val="1224175475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AnalogousFromRegularSeedRightStep">
      <a:dk1>
        <a:srgbClr val="000000"/>
      </a:dk1>
      <a:lt1>
        <a:srgbClr val="FFFFFF"/>
      </a:lt1>
      <a:dk2>
        <a:srgbClr val="21213D"/>
      </a:dk2>
      <a:lt2>
        <a:srgbClr val="E8E5E2"/>
      </a:lt2>
      <a:accent1>
        <a:srgbClr val="4D8BC3"/>
      </a:accent1>
      <a:accent2>
        <a:srgbClr val="3B48B1"/>
      </a:accent2>
      <a:accent3>
        <a:srgbClr val="714DC3"/>
      </a:accent3>
      <a:accent4>
        <a:srgbClr val="913BB1"/>
      </a:accent4>
      <a:accent5>
        <a:srgbClr val="C34DB2"/>
      </a:accent5>
      <a:accent6>
        <a:srgbClr val="B13B6F"/>
      </a:accent6>
      <a:hlink>
        <a:srgbClr val="B2733B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365</Words>
  <Application>Microsoft Office PowerPoint</Application>
  <PresentationFormat>Widescreen</PresentationFormat>
  <Paragraphs>57</Paragraphs>
  <Slides>26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Aptos</vt:lpstr>
      <vt:lpstr>Arial</vt:lpstr>
      <vt:lpstr>Avenir Next LT Pro</vt:lpstr>
      <vt:lpstr>Goudy Old Style</vt:lpstr>
      <vt:lpstr>Wingdings</vt:lpstr>
      <vt:lpstr>FrostyVTI</vt:lpstr>
      <vt:lpstr>Packager Shell Object</vt:lpstr>
      <vt:lpstr>COACHING vs  PREACHING </vt:lpstr>
      <vt:lpstr>PARA CHURCH CHRISTIAN ATHLETE HOCKEY  CAMP</vt:lpstr>
      <vt:lpstr>1981-1995</vt:lpstr>
      <vt:lpstr>1991 LICENSED 1999 ORDAINED (Minnesota  district)</vt:lpstr>
      <vt:lpstr>1991-1996 Coached  North Central University ICE  Hockey</vt:lpstr>
      <vt:lpstr>COACH BETHANY DEAF ASSEMBLY END TIME TEAM</vt:lpstr>
      <vt:lpstr>AGREE:  are  we  in the  END  TIMES</vt:lpstr>
      <vt:lpstr>MATTHEW 24:6-7 WAR and  CONFLICTS</vt:lpstr>
      <vt:lpstr>#2 #3 Matthew 24:7-8 Natural  disasters and  Famine</vt:lpstr>
      <vt:lpstr>MATHEW 24:11 FALSE TEACHERS  JEHOVAH WITNESS AND LATTER DAY SAINTS</vt:lpstr>
      <vt:lpstr>#5 FALSE TEACHERS  MATTHEW 24:24 JIM JONES /SUN YOUNG MOON</vt:lpstr>
      <vt:lpstr>#6 PERSECUTION OF CHRISTIANS (  Adoption)</vt:lpstr>
      <vt:lpstr>2021 Assemblies of  God COACHING CERTIFICATE </vt:lpstr>
      <vt:lpstr>COACH BDA TEAM: intimate relationship with HIM Be  obedient to HIS  will be done in your life.</vt:lpstr>
      <vt:lpstr>HIS  WILL FOR BETHANY DEAF ASSEMBLY</vt:lpstr>
      <vt:lpstr>Last words Jesus   said  to his  disciples</vt:lpstr>
      <vt:lpstr>COACH YOU to be  TRUE  BRIDE of  CHRIST</vt:lpstr>
      <vt:lpstr>REMEMBER example of MARRIAGE IN JESUS  TIME </vt:lpstr>
      <vt:lpstr>MARRIAGE </vt:lpstr>
      <vt:lpstr>BEWARE: PARABLE  OF  THE 10  VIRGINS bridesmaids  waiting  to escort the  Bride</vt:lpstr>
      <vt:lpstr>Have your light /life  always  filled  with Holy  Spirit </vt:lpstr>
      <vt:lpstr>DO YOU  WANT  TO BE ON END TIMES  BDA TEAM</vt:lpstr>
      <vt:lpstr>WEDNESDAY NIGHT starting SEPTEMBER</vt:lpstr>
      <vt:lpstr>Starting  SEPTEMBER  OUTREACH DEAF COMMUNITY CALENDAR</vt:lpstr>
      <vt:lpstr>NEW END TIME BETHANY DEAF ASSEMBLY</vt:lpstr>
      <vt:lpstr>SPIRIT TOUCHING PEOPLE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COACHING vs  PREACHING </dc:title>
  <dc:creator>Rodney Smith</dc:creator>
  <cp:lastModifiedBy>Michael Bloomfield</cp:lastModifiedBy>
  <cp:revision>3</cp:revision>
  <dcterms:created xsi:type="dcterms:W3CDTF">2024-08-01T17:47:51Z</dcterms:created>
  <dcterms:modified xsi:type="dcterms:W3CDTF">2024-08-04T14:29:50Z</dcterms:modified>
</cp:coreProperties>
</file>