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19"/>
  </p:notesMasterIdLst>
  <p:sldIdLst>
    <p:sldId id="256" r:id="rId2"/>
    <p:sldId id="259" r:id="rId3"/>
    <p:sldId id="261" r:id="rId4"/>
    <p:sldId id="824" r:id="rId5"/>
    <p:sldId id="727" r:id="rId6"/>
    <p:sldId id="697" r:id="rId7"/>
    <p:sldId id="825" r:id="rId8"/>
    <p:sldId id="717" r:id="rId9"/>
    <p:sldId id="745" r:id="rId10"/>
    <p:sldId id="725" r:id="rId11"/>
    <p:sldId id="748" r:id="rId12"/>
    <p:sldId id="771" r:id="rId13"/>
    <p:sldId id="795" r:id="rId14"/>
    <p:sldId id="805" r:id="rId15"/>
    <p:sldId id="826" r:id="rId16"/>
    <p:sldId id="828" r:id="rId17"/>
    <p:sldId id="26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09"/>
  </p:normalViewPr>
  <p:slideViewPr>
    <p:cSldViewPr snapToGrid="0">
      <p:cViewPr varScale="1">
        <p:scale>
          <a:sx n="107" d="100"/>
          <a:sy n="107" d="100"/>
        </p:scale>
        <p:origin x="200" y="2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3D93C4-80F0-974C-ACAC-C8C090AC4770}" type="datetimeFigureOut">
              <a:rPr lang="en-US" smtClean="0"/>
              <a:t>8/10/24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27ABC-6F3E-C847-AB6E-2C838D931B82}" type="slidenum">
              <a:rPr lang="en-US" smtClean="0"/>
              <a:t>‹#›</a:t>
            </a:fld>
            <a:endParaRPr lang="en-US" dirty="0"/>
          </a:p>
        </p:txBody>
      </p:sp>
    </p:spTree>
    <p:extLst>
      <p:ext uri="{BB962C8B-B14F-4D97-AF65-F5344CB8AC3E}">
        <p14:creationId xmlns:p14="http://schemas.microsoft.com/office/powerpoint/2010/main" val="785679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70817DD4-8B87-DF0F-4113-F918DFE6644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eaLnBrk="1" hangingPunct="1"/>
            <a:fld id="{C9C25835-CB76-7147-AB97-8A01385F27A5}" type="slidenum">
              <a:rPr lang="en-US" altLang="en-US" sz="1200">
                <a:solidFill>
                  <a:schemeClr val="tx1"/>
                </a:solidFill>
              </a:rPr>
              <a:pPr eaLnBrk="1" hangingPunct="1"/>
              <a:t>8</a:t>
            </a:fld>
            <a:endParaRPr lang="en-US" altLang="en-US" sz="1200" dirty="0">
              <a:solidFill>
                <a:schemeClr val="tx1"/>
              </a:solidFill>
            </a:endParaRPr>
          </a:p>
        </p:txBody>
      </p:sp>
      <p:sp>
        <p:nvSpPr>
          <p:cNvPr id="70659" name="Rectangle 2">
            <a:extLst>
              <a:ext uri="{FF2B5EF4-FFF2-40B4-BE49-F238E27FC236}">
                <a16:creationId xmlns:a16="http://schemas.microsoft.com/office/drawing/2014/main" id="{88F5A5DD-2DE5-23F4-8F16-8B87CB288773}"/>
              </a:ext>
            </a:extLst>
          </p:cNvPr>
          <p:cNvSpPr>
            <a:spLocks noRot="1" noChangeArrowheads="1" noTextEdit="1"/>
          </p:cNvSpPr>
          <p:nvPr>
            <p:ph type="sldImg"/>
          </p:nvPr>
        </p:nvSpPr>
        <p:spPr>
          <a:ln/>
        </p:spPr>
      </p:sp>
      <p:sp>
        <p:nvSpPr>
          <p:cNvPr id="70660" name="Rectangle 3">
            <a:extLst>
              <a:ext uri="{FF2B5EF4-FFF2-40B4-BE49-F238E27FC236}">
                <a16:creationId xmlns:a16="http://schemas.microsoft.com/office/drawing/2014/main" id="{13054FE1-7574-A53E-4692-DF389507759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a:extLst>
              <a:ext uri="{FF2B5EF4-FFF2-40B4-BE49-F238E27FC236}">
                <a16:creationId xmlns:a16="http://schemas.microsoft.com/office/drawing/2014/main" id="{E84C122F-7362-80FD-C60C-37F0AC1D3C7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eaLnBrk="1" hangingPunct="1"/>
            <a:fld id="{030CA315-8579-1244-B52E-9C9770011C1F}" type="slidenum">
              <a:rPr lang="en-US" altLang="en-US" sz="1200">
                <a:solidFill>
                  <a:schemeClr val="tx1"/>
                </a:solidFill>
              </a:rPr>
              <a:pPr eaLnBrk="1" hangingPunct="1"/>
              <a:t>10</a:t>
            </a:fld>
            <a:endParaRPr lang="en-US" altLang="en-US" sz="1200" dirty="0">
              <a:solidFill>
                <a:schemeClr val="tx1"/>
              </a:solidFill>
            </a:endParaRPr>
          </a:p>
        </p:txBody>
      </p:sp>
      <p:sp>
        <p:nvSpPr>
          <p:cNvPr id="139267" name="Rectangle 2">
            <a:extLst>
              <a:ext uri="{FF2B5EF4-FFF2-40B4-BE49-F238E27FC236}">
                <a16:creationId xmlns:a16="http://schemas.microsoft.com/office/drawing/2014/main" id="{195BFDDE-C37F-6CFF-2372-7171161B0C5F}"/>
              </a:ext>
            </a:extLst>
          </p:cNvPr>
          <p:cNvSpPr>
            <a:spLocks noRot="1" noChangeArrowheads="1" noTextEdit="1"/>
          </p:cNvSpPr>
          <p:nvPr>
            <p:ph type="sldImg"/>
          </p:nvPr>
        </p:nvSpPr>
        <p:spPr>
          <a:ln/>
        </p:spPr>
      </p:sp>
      <p:sp>
        <p:nvSpPr>
          <p:cNvPr id="139268" name="Rectangle 3">
            <a:extLst>
              <a:ext uri="{FF2B5EF4-FFF2-40B4-BE49-F238E27FC236}">
                <a16:creationId xmlns:a16="http://schemas.microsoft.com/office/drawing/2014/main" id="{D24B9354-845F-FFF3-ACCB-DE7345030C2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CD481DB2-B219-D5B1-7035-AC4118F8CF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eaLnBrk="1" hangingPunct="1"/>
            <a:fld id="{0E964228-0BB5-434A-A721-47F62B1CBBDA}" type="slidenum">
              <a:rPr lang="en-US" altLang="en-US" sz="1200">
                <a:solidFill>
                  <a:schemeClr val="tx1"/>
                </a:solidFill>
              </a:rPr>
              <a:pPr eaLnBrk="1" hangingPunct="1"/>
              <a:t>11</a:t>
            </a:fld>
            <a:endParaRPr lang="en-US" altLang="en-US" sz="1200" dirty="0">
              <a:solidFill>
                <a:schemeClr val="tx1"/>
              </a:solidFill>
            </a:endParaRPr>
          </a:p>
        </p:txBody>
      </p:sp>
      <p:sp>
        <p:nvSpPr>
          <p:cNvPr id="55299" name="Rectangle 2">
            <a:extLst>
              <a:ext uri="{FF2B5EF4-FFF2-40B4-BE49-F238E27FC236}">
                <a16:creationId xmlns:a16="http://schemas.microsoft.com/office/drawing/2014/main" id="{3359FF50-F582-DBCA-369D-396E456E22B6}"/>
              </a:ext>
            </a:extLst>
          </p:cNvPr>
          <p:cNvSpPr>
            <a:spLocks noRot="1" noChangeArrowheads="1" noTextEdit="1"/>
          </p:cNvSpPr>
          <p:nvPr>
            <p:ph type="sldImg"/>
          </p:nvPr>
        </p:nvSpPr>
        <p:spPr>
          <a:ln/>
        </p:spPr>
      </p:sp>
      <p:sp>
        <p:nvSpPr>
          <p:cNvPr id="55300" name="Rectangle 3">
            <a:extLst>
              <a:ext uri="{FF2B5EF4-FFF2-40B4-BE49-F238E27FC236}">
                <a16:creationId xmlns:a16="http://schemas.microsoft.com/office/drawing/2014/main" id="{B75C73BB-4C1D-D263-E25A-EF090B02E69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a:extLst>
              <a:ext uri="{FF2B5EF4-FFF2-40B4-BE49-F238E27FC236}">
                <a16:creationId xmlns:a16="http://schemas.microsoft.com/office/drawing/2014/main" id="{AD925D70-7AC3-24E2-D6DA-7FF503A49D1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eaLnBrk="1" hangingPunct="1"/>
            <a:fld id="{F68DFF5A-7EB1-6248-95B1-4C7215DE389D}" type="slidenum">
              <a:rPr lang="en-US" altLang="en-US" sz="1200">
                <a:solidFill>
                  <a:schemeClr val="tx1"/>
                </a:solidFill>
              </a:rPr>
              <a:pPr eaLnBrk="1" hangingPunct="1"/>
              <a:t>12</a:t>
            </a:fld>
            <a:endParaRPr lang="en-US" altLang="en-US" sz="1200" dirty="0">
              <a:solidFill>
                <a:schemeClr val="tx1"/>
              </a:solidFill>
            </a:endParaRPr>
          </a:p>
        </p:txBody>
      </p:sp>
      <p:sp>
        <p:nvSpPr>
          <p:cNvPr id="90115" name="Rectangle 2">
            <a:extLst>
              <a:ext uri="{FF2B5EF4-FFF2-40B4-BE49-F238E27FC236}">
                <a16:creationId xmlns:a16="http://schemas.microsoft.com/office/drawing/2014/main" id="{15357977-4166-371E-5319-F605288625C5}"/>
              </a:ext>
            </a:extLst>
          </p:cNvPr>
          <p:cNvSpPr>
            <a:spLocks noRot="1" noChangeArrowheads="1" noTextEdit="1"/>
          </p:cNvSpPr>
          <p:nvPr>
            <p:ph type="sldImg"/>
          </p:nvPr>
        </p:nvSpPr>
        <p:spPr>
          <a:ln/>
        </p:spPr>
      </p:sp>
      <p:sp>
        <p:nvSpPr>
          <p:cNvPr id="90116" name="Rectangle 3">
            <a:extLst>
              <a:ext uri="{FF2B5EF4-FFF2-40B4-BE49-F238E27FC236}">
                <a16:creationId xmlns:a16="http://schemas.microsoft.com/office/drawing/2014/main" id="{DA63745E-54DE-CACB-389F-51C0A57D11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a:extLst>
              <a:ext uri="{FF2B5EF4-FFF2-40B4-BE49-F238E27FC236}">
                <a16:creationId xmlns:a16="http://schemas.microsoft.com/office/drawing/2014/main" id="{9A471782-1DC0-3D9F-E6A1-5971F789BA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eaLnBrk="1" hangingPunct="1"/>
            <a:fld id="{BD28D5C9-2ED2-214E-98B5-91C1695CF678}" type="slidenum">
              <a:rPr lang="en-US" altLang="en-US" sz="1200">
                <a:solidFill>
                  <a:schemeClr val="tx1"/>
                </a:solidFill>
              </a:rPr>
              <a:pPr eaLnBrk="1" hangingPunct="1"/>
              <a:t>13</a:t>
            </a:fld>
            <a:endParaRPr lang="en-US" altLang="en-US" sz="1200" dirty="0">
              <a:solidFill>
                <a:schemeClr val="tx1"/>
              </a:solidFill>
            </a:endParaRPr>
          </a:p>
        </p:txBody>
      </p:sp>
      <p:sp>
        <p:nvSpPr>
          <p:cNvPr id="130051" name="Rectangle 2">
            <a:extLst>
              <a:ext uri="{FF2B5EF4-FFF2-40B4-BE49-F238E27FC236}">
                <a16:creationId xmlns:a16="http://schemas.microsoft.com/office/drawing/2014/main" id="{3610312A-DDDA-A9A5-960B-6AE9FB2ADDDE}"/>
              </a:ext>
            </a:extLst>
          </p:cNvPr>
          <p:cNvSpPr>
            <a:spLocks noRot="1" noChangeArrowheads="1" noTextEdit="1"/>
          </p:cNvSpPr>
          <p:nvPr>
            <p:ph type="sldImg"/>
          </p:nvPr>
        </p:nvSpPr>
        <p:spPr>
          <a:ln/>
        </p:spPr>
      </p:sp>
      <p:sp>
        <p:nvSpPr>
          <p:cNvPr id="130052" name="Rectangle 3">
            <a:extLst>
              <a:ext uri="{FF2B5EF4-FFF2-40B4-BE49-F238E27FC236}">
                <a16:creationId xmlns:a16="http://schemas.microsoft.com/office/drawing/2014/main" id="{DD3F3377-C54E-2551-5748-EB173D3092D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a:extLst>
              <a:ext uri="{FF2B5EF4-FFF2-40B4-BE49-F238E27FC236}">
                <a16:creationId xmlns:a16="http://schemas.microsoft.com/office/drawing/2014/main" id="{B22043E3-30B7-8D5A-99A7-64BA0D80F50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eaLnBrk="1" hangingPunct="1"/>
            <a:fld id="{D3184F29-E599-8E46-A2D8-A360E54ECE8E}" type="slidenum">
              <a:rPr lang="en-US" altLang="en-US" sz="1200">
                <a:solidFill>
                  <a:schemeClr val="tx1"/>
                </a:solidFill>
              </a:rPr>
              <a:pPr eaLnBrk="1" hangingPunct="1"/>
              <a:t>14</a:t>
            </a:fld>
            <a:endParaRPr lang="en-US" altLang="en-US" sz="1200" dirty="0">
              <a:solidFill>
                <a:schemeClr val="tx1"/>
              </a:solidFill>
            </a:endParaRPr>
          </a:p>
        </p:txBody>
      </p:sp>
      <p:sp>
        <p:nvSpPr>
          <p:cNvPr id="150531" name="Rectangle 2">
            <a:extLst>
              <a:ext uri="{FF2B5EF4-FFF2-40B4-BE49-F238E27FC236}">
                <a16:creationId xmlns:a16="http://schemas.microsoft.com/office/drawing/2014/main" id="{E5C84862-69DB-55DD-7AF1-FE6C1F282FB5}"/>
              </a:ext>
            </a:extLst>
          </p:cNvPr>
          <p:cNvSpPr>
            <a:spLocks noRot="1" noChangeArrowheads="1" noTextEdit="1"/>
          </p:cNvSpPr>
          <p:nvPr>
            <p:ph type="sldImg"/>
          </p:nvPr>
        </p:nvSpPr>
        <p:spPr>
          <a:ln/>
        </p:spPr>
      </p:sp>
      <p:sp>
        <p:nvSpPr>
          <p:cNvPr id="150532" name="Rectangle 3">
            <a:extLst>
              <a:ext uri="{FF2B5EF4-FFF2-40B4-BE49-F238E27FC236}">
                <a16:creationId xmlns:a16="http://schemas.microsoft.com/office/drawing/2014/main" id="{4C057147-BF45-ED8A-3FDD-6B3DAF76DF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7">
            <a:extLst>
              <a:ext uri="{FF2B5EF4-FFF2-40B4-BE49-F238E27FC236}">
                <a16:creationId xmlns:a16="http://schemas.microsoft.com/office/drawing/2014/main" id="{90D4D014-E573-2310-6873-8CC7B049E21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eaLnBrk="1" hangingPunct="1"/>
            <a:fld id="{09BAD5BE-7583-DA47-8ED8-410ADECA0917}" type="slidenum">
              <a:rPr lang="en-US" altLang="en-US" sz="1200">
                <a:solidFill>
                  <a:schemeClr val="tx1"/>
                </a:solidFill>
              </a:rPr>
              <a:pPr eaLnBrk="1" hangingPunct="1"/>
              <a:t>16</a:t>
            </a:fld>
            <a:endParaRPr lang="en-US" altLang="en-US" sz="1200" dirty="0">
              <a:solidFill>
                <a:schemeClr val="tx1"/>
              </a:solidFill>
            </a:endParaRPr>
          </a:p>
        </p:txBody>
      </p:sp>
      <p:sp>
        <p:nvSpPr>
          <p:cNvPr id="189443" name="Rectangle 2">
            <a:extLst>
              <a:ext uri="{FF2B5EF4-FFF2-40B4-BE49-F238E27FC236}">
                <a16:creationId xmlns:a16="http://schemas.microsoft.com/office/drawing/2014/main" id="{58065270-C581-065E-51E0-2B6B0BFC8DAF}"/>
              </a:ext>
            </a:extLst>
          </p:cNvPr>
          <p:cNvSpPr>
            <a:spLocks noRot="1" noChangeArrowheads="1" noTextEdit="1"/>
          </p:cNvSpPr>
          <p:nvPr>
            <p:ph type="sldImg"/>
          </p:nvPr>
        </p:nvSpPr>
        <p:spPr>
          <a:ln/>
        </p:spPr>
      </p:sp>
      <p:sp>
        <p:nvSpPr>
          <p:cNvPr id="189444" name="Rectangle 3">
            <a:extLst>
              <a:ext uri="{FF2B5EF4-FFF2-40B4-BE49-F238E27FC236}">
                <a16:creationId xmlns:a16="http://schemas.microsoft.com/office/drawing/2014/main" id="{262CF5AC-3C5C-D6A9-1CAF-D03CDB45829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41BCF35B-4D5A-5A4F-A81C-DE5D473F5F94}" type="datetimeFigureOut">
              <a:rPr lang="en-US" smtClean="0"/>
              <a:t>8/10/24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9F566808-A4F5-7048-A112-30E21EF6246F}" type="slidenum">
              <a:rPr lang="en-US" smtClean="0"/>
              <a:t>‹#›</a:t>
            </a:fld>
            <a:endParaRPr lang="en-US" dirty="0"/>
          </a:p>
        </p:txBody>
      </p:sp>
    </p:spTree>
    <p:extLst>
      <p:ext uri="{BB962C8B-B14F-4D97-AF65-F5344CB8AC3E}">
        <p14:creationId xmlns:p14="http://schemas.microsoft.com/office/powerpoint/2010/main" val="324590428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1BCF35B-4D5A-5A4F-A81C-DE5D473F5F94}" type="datetimeFigureOut">
              <a:rPr lang="en-US" smtClean="0"/>
              <a:t>8/10/24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566808-A4F5-7048-A112-30E21EF6246F}" type="slidenum">
              <a:rPr lang="en-US" smtClean="0"/>
              <a:t>‹#›</a:t>
            </a:fld>
            <a:endParaRPr lang="en-US" dirty="0"/>
          </a:p>
        </p:txBody>
      </p:sp>
    </p:spTree>
    <p:extLst>
      <p:ext uri="{BB962C8B-B14F-4D97-AF65-F5344CB8AC3E}">
        <p14:creationId xmlns:p14="http://schemas.microsoft.com/office/powerpoint/2010/main" val="246921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BCF35B-4D5A-5A4F-A81C-DE5D473F5F94}" type="datetimeFigureOut">
              <a:rPr lang="en-US" smtClean="0"/>
              <a:t>8/10/24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566808-A4F5-7048-A112-30E21EF6246F}" type="slidenum">
              <a:rPr lang="en-US" smtClean="0"/>
              <a:t>‹#›</a:t>
            </a:fld>
            <a:endParaRPr lang="en-US" dirty="0"/>
          </a:p>
        </p:txBody>
      </p:sp>
    </p:spTree>
    <p:extLst>
      <p:ext uri="{BB962C8B-B14F-4D97-AF65-F5344CB8AC3E}">
        <p14:creationId xmlns:p14="http://schemas.microsoft.com/office/powerpoint/2010/main" val="5009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BCF35B-4D5A-5A4F-A81C-DE5D473F5F94}" type="datetimeFigureOut">
              <a:rPr lang="en-US" smtClean="0"/>
              <a:t>8/10/24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566808-A4F5-7048-A112-30E21EF6246F}" type="slidenum">
              <a:rPr lang="en-US" smtClean="0"/>
              <a:t>‹#›</a:t>
            </a:fld>
            <a:endParaRPr lang="en-US" dirty="0"/>
          </a:p>
        </p:txBody>
      </p:sp>
    </p:spTree>
    <p:extLst>
      <p:ext uri="{BB962C8B-B14F-4D97-AF65-F5344CB8AC3E}">
        <p14:creationId xmlns:p14="http://schemas.microsoft.com/office/powerpoint/2010/main" val="42382934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BCF35B-4D5A-5A4F-A81C-DE5D473F5F94}" type="datetimeFigureOut">
              <a:rPr lang="en-US" smtClean="0"/>
              <a:t>8/10/24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566808-A4F5-7048-A112-30E21EF6246F}" type="slidenum">
              <a:rPr lang="en-US" smtClean="0"/>
              <a:t>‹#›</a:t>
            </a:fld>
            <a:endParaRPr lang="en-US" dirty="0"/>
          </a:p>
        </p:txBody>
      </p:sp>
    </p:spTree>
    <p:extLst>
      <p:ext uri="{BB962C8B-B14F-4D97-AF65-F5344CB8AC3E}">
        <p14:creationId xmlns:p14="http://schemas.microsoft.com/office/powerpoint/2010/main" val="12266237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BCF35B-4D5A-5A4F-A81C-DE5D473F5F94}" type="datetimeFigureOut">
              <a:rPr lang="en-US" smtClean="0"/>
              <a:t>8/10/24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566808-A4F5-7048-A112-30E21EF6246F}" type="slidenum">
              <a:rPr lang="en-US" smtClean="0"/>
              <a:t>‹#›</a:t>
            </a:fld>
            <a:endParaRPr lang="en-US" dirty="0"/>
          </a:p>
        </p:txBody>
      </p:sp>
    </p:spTree>
    <p:extLst>
      <p:ext uri="{BB962C8B-B14F-4D97-AF65-F5344CB8AC3E}">
        <p14:creationId xmlns:p14="http://schemas.microsoft.com/office/powerpoint/2010/main" val="20627786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BCF35B-4D5A-5A4F-A81C-DE5D473F5F94}" type="datetimeFigureOut">
              <a:rPr lang="en-US" smtClean="0"/>
              <a:t>8/10/24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566808-A4F5-7048-A112-30E21EF6246F}" type="slidenum">
              <a:rPr lang="en-US" smtClean="0"/>
              <a:t>‹#›</a:t>
            </a:fld>
            <a:endParaRPr lang="en-US" dirty="0"/>
          </a:p>
        </p:txBody>
      </p:sp>
    </p:spTree>
    <p:extLst>
      <p:ext uri="{BB962C8B-B14F-4D97-AF65-F5344CB8AC3E}">
        <p14:creationId xmlns:p14="http://schemas.microsoft.com/office/powerpoint/2010/main" val="18286723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BCF35B-4D5A-5A4F-A81C-DE5D473F5F94}" type="datetimeFigureOut">
              <a:rPr lang="en-US" smtClean="0"/>
              <a:t>8/10/24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566808-A4F5-7048-A112-30E21EF6246F}" type="slidenum">
              <a:rPr lang="en-US" smtClean="0"/>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1756846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BCF35B-4D5A-5A4F-A81C-DE5D473F5F94}" type="datetimeFigureOut">
              <a:rPr lang="en-US" smtClean="0"/>
              <a:t>8/10/24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566808-A4F5-7048-A112-30E21EF6246F}" type="slidenum">
              <a:rPr lang="en-US" smtClean="0"/>
              <a:t>‹#›</a:t>
            </a:fld>
            <a:endParaRPr lang="en-US" dirty="0"/>
          </a:p>
        </p:txBody>
      </p:sp>
    </p:spTree>
    <p:extLst>
      <p:ext uri="{BB962C8B-B14F-4D97-AF65-F5344CB8AC3E}">
        <p14:creationId xmlns:p14="http://schemas.microsoft.com/office/powerpoint/2010/main" val="4118304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BCF35B-4D5A-5A4F-A81C-DE5D473F5F94}" type="datetimeFigureOut">
              <a:rPr lang="en-US" smtClean="0"/>
              <a:t>8/10/24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566808-A4F5-7048-A112-30E21EF6246F}" type="slidenum">
              <a:rPr lang="en-US" smtClean="0"/>
              <a:t>‹#›</a:t>
            </a:fld>
            <a:endParaRPr lang="en-US" dirty="0"/>
          </a:p>
        </p:txBody>
      </p:sp>
    </p:spTree>
    <p:extLst>
      <p:ext uri="{BB962C8B-B14F-4D97-AF65-F5344CB8AC3E}">
        <p14:creationId xmlns:p14="http://schemas.microsoft.com/office/powerpoint/2010/main" val="2852533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BCF35B-4D5A-5A4F-A81C-DE5D473F5F94}" type="datetimeFigureOut">
              <a:rPr lang="en-US" smtClean="0"/>
              <a:t>8/10/24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566808-A4F5-7048-A112-30E21EF6246F}" type="slidenum">
              <a:rPr lang="en-US" smtClean="0"/>
              <a:t>‹#›</a:t>
            </a:fld>
            <a:endParaRPr lang="en-US" dirty="0"/>
          </a:p>
        </p:txBody>
      </p:sp>
    </p:spTree>
    <p:extLst>
      <p:ext uri="{BB962C8B-B14F-4D97-AF65-F5344CB8AC3E}">
        <p14:creationId xmlns:p14="http://schemas.microsoft.com/office/powerpoint/2010/main" val="749270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1BCF35B-4D5A-5A4F-A81C-DE5D473F5F94}" type="datetimeFigureOut">
              <a:rPr lang="en-US" smtClean="0"/>
              <a:t>8/10/24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566808-A4F5-7048-A112-30E21EF6246F}" type="slidenum">
              <a:rPr lang="en-US" smtClean="0"/>
              <a:t>‹#›</a:t>
            </a:fld>
            <a:endParaRPr lang="en-US" dirty="0"/>
          </a:p>
        </p:txBody>
      </p:sp>
    </p:spTree>
    <p:extLst>
      <p:ext uri="{BB962C8B-B14F-4D97-AF65-F5344CB8AC3E}">
        <p14:creationId xmlns:p14="http://schemas.microsoft.com/office/powerpoint/2010/main" val="3428453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1BCF35B-4D5A-5A4F-A81C-DE5D473F5F94}" type="datetimeFigureOut">
              <a:rPr lang="en-US" smtClean="0"/>
              <a:t>8/10/24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F566808-A4F5-7048-A112-30E21EF6246F}" type="slidenum">
              <a:rPr lang="en-US" smtClean="0"/>
              <a:t>‹#›</a:t>
            </a:fld>
            <a:endParaRPr lang="en-US" dirty="0"/>
          </a:p>
        </p:txBody>
      </p:sp>
    </p:spTree>
    <p:extLst>
      <p:ext uri="{BB962C8B-B14F-4D97-AF65-F5344CB8AC3E}">
        <p14:creationId xmlns:p14="http://schemas.microsoft.com/office/powerpoint/2010/main" val="3200093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BCF35B-4D5A-5A4F-A81C-DE5D473F5F94}" type="datetimeFigureOut">
              <a:rPr lang="en-US" smtClean="0"/>
              <a:t>8/10/24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F566808-A4F5-7048-A112-30E21EF6246F}" type="slidenum">
              <a:rPr lang="en-US" smtClean="0"/>
              <a:t>‹#›</a:t>
            </a:fld>
            <a:endParaRPr lang="en-US" dirty="0"/>
          </a:p>
        </p:txBody>
      </p:sp>
    </p:spTree>
    <p:extLst>
      <p:ext uri="{BB962C8B-B14F-4D97-AF65-F5344CB8AC3E}">
        <p14:creationId xmlns:p14="http://schemas.microsoft.com/office/powerpoint/2010/main" val="4229819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41BCF35B-4D5A-5A4F-A81C-DE5D473F5F94}" type="datetimeFigureOut">
              <a:rPr lang="en-US" smtClean="0"/>
              <a:t>8/10/24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F566808-A4F5-7048-A112-30E21EF6246F}" type="slidenum">
              <a:rPr lang="en-US" smtClean="0"/>
              <a:t>‹#›</a:t>
            </a:fld>
            <a:endParaRPr lang="en-US" dirty="0"/>
          </a:p>
        </p:txBody>
      </p:sp>
    </p:spTree>
    <p:extLst>
      <p:ext uri="{BB962C8B-B14F-4D97-AF65-F5344CB8AC3E}">
        <p14:creationId xmlns:p14="http://schemas.microsoft.com/office/powerpoint/2010/main" val="3997174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1BCF35B-4D5A-5A4F-A81C-DE5D473F5F94}" type="datetimeFigureOut">
              <a:rPr lang="en-US" smtClean="0"/>
              <a:t>8/10/24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566808-A4F5-7048-A112-30E21EF6246F}" type="slidenum">
              <a:rPr lang="en-US" smtClean="0"/>
              <a:t>‹#›</a:t>
            </a:fld>
            <a:endParaRPr lang="en-US" dirty="0"/>
          </a:p>
        </p:txBody>
      </p:sp>
    </p:spTree>
    <p:extLst>
      <p:ext uri="{BB962C8B-B14F-4D97-AF65-F5344CB8AC3E}">
        <p14:creationId xmlns:p14="http://schemas.microsoft.com/office/powerpoint/2010/main" val="734256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1BCF35B-4D5A-5A4F-A81C-DE5D473F5F94}" type="datetimeFigureOut">
              <a:rPr lang="en-US" smtClean="0"/>
              <a:t>8/10/24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566808-A4F5-7048-A112-30E21EF6246F}" type="slidenum">
              <a:rPr lang="en-US" smtClean="0"/>
              <a:t>‹#›</a:t>
            </a:fld>
            <a:endParaRPr lang="en-US" dirty="0"/>
          </a:p>
        </p:txBody>
      </p:sp>
    </p:spTree>
    <p:extLst>
      <p:ext uri="{BB962C8B-B14F-4D97-AF65-F5344CB8AC3E}">
        <p14:creationId xmlns:p14="http://schemas.microsoft.com/office/powerpoint/2010/main" val="2329597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1BCF35B-4D5A-5A4F-A81C-DE5D473F5F94}" type="datetimeFigureOut">
              <a:rPr lang="en-US" smtClean="0"/>
              <a:t>8/10/24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F566808-A4F5-7048-A112-30E21EF6246F}" type="slidenum">
              <a:rPr lang="en-US" smtClean="0"/>
              <a:t>‹#›</a:t>
            </a:fld>
            <a:endParaRPr lang="en-US" dirty="0"/>
          </a:p>
        </p:txBody>
      </p:sp>
    </p:spTree>
    <p:extLst>
      <p:ext uri="{BB962C8B-B14F-4D97-AF65-F5344CB8AC3E}">
        <p14:creationId xmlns:p14="http://schemas.microsoft.com/office/powerpoint/2010/main" val="538975868"/>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C8508-30DF-0441-8C54-6DFE43460AE9}"/>
              </a:ext>
            </a:extLst>
          </p:cNvPr>
          <p:cNvSpPr>
            <a:spLocks noGrp="1"/>
          </p:cNvSpPr>
          <p:nvPr>
            <p:ph type="ctrTitle"/>
          </p:nvPr>
        </p:nvSpPr>
        <p:spPr/>
        <p:txBody>
          <a:bodyPr/>
          <a:lstStyle/>
          <a:p>
            <a:pPr algn="ctr"/>
            <a:r>
              <a:rPr lang="en-US" dirty="0"/>
              <a:t>Zechariah </a:t>
            </a:r>
            <a:br>
              <a:rPr lang="en-US" dirty="0"/>
            </a:br>
            <a:r>
              <a:rPr lang="en-US" dirty="0"/>
              <a:t>God Remembers</a:t>
            </a:r>
          </a:p>
        </p:txBody>
      </p:sp>
    </p:spTree>
    <p:extLst>
      <p:ext uri="{BB962C8B-B14F-4D97-AF65-F5344CB8AC3E}">
        <p14:creationId xmlns:p14="http://schemas.microsoft.com/office/powerpoint/2010/main" val="3732395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7394" name="Rectangle 2">
            <a:extLst>
              <a:ext uri="{FF2B5EF4-FFF2-40B4-BE49-F238E27FC236}">
                <a16:creationId xmlns:a16="http://schemas.microsoft.com/office/drawing/2014/main" id="{65C00EDB-CC66-A36F-671D-6A46FAD92B5C}"/>
              </a:ext>
            </a:extLst>
          </p:cNvPr>
          <p:cNvSpPr>
            <a:spLocks noGrp="1" noChangeArrowheads="1"/>
          </p:cNvSpPr>
          <p:nvPr>
            <p:ph type="title"/>
          </p:nvPr>
        </p:nvSpPr>
        <p:spPr/>
        <p:txBody>
          <a:bodyPr/>
          <a:lstStyle/>
          <a:p>
            <a:pPr eaLnBrk="1" hangingPunct="1"/>
            <a:r>
              <a:rPr lang="en-US" altLang="en-US" sz="5400" dirty="0">
                <a:effectLst>
                  <a:outerShdw blurRad="38100" dist="38100" dir="2700000" algn="tl">
                    <a:srgbClr val="000000"/>
                  </a:outerShdw>
                </a:effectLst>
              </a:rPr>
              <a:t>Fulfilled in Jesus</a:t>
            </a:r>
          </a:p>
        </p:txBody>
      </p:sp>
      <p:sp>
        <p:nvSpPr>
          <p:cNvPr id="827395" name="Rectangle 3">
            <a:extLst>
              <a:ext uri="{FF2B5EF4-FFF2-40B4-BE49-F238E27FC236}">
                <a16:creationId xmlns:a16="http://schemas.microsoft.com/office/drawing/2014/main" id="{A09D5DFD-4ECA-473B-61E2-0A9C06489437}"/>
              </a:ext>
            </a:extLst>
          </p:cNvPr>
          <p:cNvSpPr>
            <a:spLocks noGrp="1" noChangeArrowheads="1"/>
          </p:cNvSpPr>
          <p:nvPr>
            <p:ph type="body" idx="1"/>
          </p:nvPr>
        </p:nvSpPr>
        <p:spPr>
          <a:xfrm>
            <a:off x="535576" y="1722437"/>
            <a:ext cx="11142617" cy="4900432"/>
          </a:xfrm>
        </p:spPr>
        <p:txBody>
          <a:bodyPr/>
          <a:lstStyle/>
          <a:p>
            <a:pPr eaLnBrk="1" hangingPunct="1"/>
            <a:r>
              <a:rPr lang="en-US" altLang="en-US" sz="3200" dirty="0"/>
              <a:t>His name is Branch</a:t>
            </a:r>
          </a:p>
          <a:p>
            <a:pPr eaLnBrk="1" hangingPunct="1"/>
            <a:r>
              <a:rPr lang="en-US" altLang="en-US" sz="3200" dirty="0"/>
              <a:t>He will “branch out” (6:12)</a:t>
            </a:r>
          </a:p>
          <a:p>
            <a:pPr eaLnBrk="1" hangingPunct="1"/>
            <a:r>
              <a:rPr lang="en-US" altLang="en-US" sz="3200" dirty="0"/>
              <a:t>He will build the Temple (6:13)</a:t>
            </a:r>
          </a:p>
          <a:p>
            <a:pPr eaLnBrk="1" hangingPunct="1"/>
            <a:r>
              <a:rPr lang="en-US" altLang="en-US" sz="3200" dirty="0"/>
              <a:t>He will rule (6:13)</a:t>
            </a:r>
          </a:p>
          <a:p>
            <a:pPr eaLnBrk="1" hangingPunct="1"/>
            <a:r>
              <a:rPr lang="en-US" altLang="en-US" sz="3200" dirty="0"/>
              <a:t>He will be both priest and king (6:13).</a:t>
            </a:r>
          </a:p>
          <a:p>
            <a:pPr eaLnBrk="1" hangingPunct="1"/>
            <a:r>
              <a:rPr lang="en-US" altLang="en-US" sz="3200" dirty="0"/>
              <a:t>Those who are far off will come and build the Temple (6:15)</a:t>
            </a:r>
          </a:p>
          <a:p>
            <a:pPr eaLnBrk="1" hangingPunct="1"/>
            <a:endParaRPr lang="en-US" alt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nodeType="afterEffect">
                                  <p:stCondLst>
                                    <p:cond delay="0"/>
                                  </p:stCondLst>
                                  <p:childTnLst>
                                    <p:set>
                                      <p:cBhvr>
                                        <p:cTn id="6" dur="1" fill="hold">
                                          <p:stCondLst>
                                            <p:cond delay="0"/>
                                          </p:stCondLst>
                                        </p:cTn>
                                        <p:tgtEl>
                                          <p:spTgt spid="827395">
                                            <p:txEl>
                                              <p:pRg st="0" end="0"/>
                                            </p:txEl>
                                          </p:spTgt>
                                        </p:tgtEl>
                                        <p:attrNameLst>
                                          <p:attrName>style.visibility</p:attrName>
                                        </p:attrNameLst>
                                      </p:cBhvr>
                                      <p:to>
                                        <p:strVal val="visible"/>
                                      </p:to>
                                    </p:set>
                                    <p:anim calcmode="lin" valueType="num">
                                      <p:cBhvr additive="base">
                                        <p:cTn id="7" dur="500" fill="hold"/>
                                        <p:tgtEl>
                                          <p:spTgt spid="82739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8273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827395">
                                            <p:txEl>
                                              <p:pRg st="1" end="1"/>
                                            </p:txEl>
                                          </p:spTgt>
                                        </p:tgtEl>
                                        <p:attrNameLst>
                                          <p:attrName>style.visibility</p:attrName>
                                        </p:attrNameLst>
                                      </p:cBhvr>
                                      <p:to>
                                        <p:strVal val="visible"/>
                                      </p:to>
                                    </p:set>
                                    <p:anim calcmode="lin" valueType="num">
                                      <p:cBhvr additive="base">
                                        <p:cTn id="13" dur="500" fill="hold"/>
                                        <p:tgtEl>
                                          <p:spTgt spid="82739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8273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827395">
                                            <p:txEl>
                                              <p:pRg st="2" end="2"/>
                                            </p:txEl>
                                          </p:spTgt>
                                        </p:tgtEl>
                                        <p:attrNameLst>
                                          <p:attrName>style.visibility</p:attrName>
                                        </p:attrNameLst>
                                      </p:cBhvr>
                                      <p:to>
                                        <p:strVal val="visible"/>
                                      </p:to>
                                    </p:set>
                                    <p:anim calcmode="lin" valueType="num">
                                      <p:cBhvr additive="base">
                                        <p:cTn id="19" dur="500" fill="hold"/>
                                        <p:tgtEl>
                                          <p:spTgt spid="82739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8273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827395">
                                            <p:txEl>
                                              <p:pRg st="3" end="3"/>
                                            </p:txEl>
                                          </p:spTgt>
                                        </p:tgtEl>
                                        <p:attrNameLst>
                                          <p:attrName>style.visibility</p:attrName>
                                        </p:attrNameLst>
                                      </p:cBhvr>
                                      <p:to>
                                        <p:strVal val="visible"/>
                                      </p:to>
                                    </p:set>
                                    <p:anim calcmode="lin" valueType="num">
                                      <p:cBhvr additive="base">
                                        <p:cTn id="25" dur="500" fill="hold"/>
                                        <p:tgtEl>
                                          <p:spTgt spid="82739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8273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nodeType="clickEffect">
                                  <p:stCondLst>
                                    <p:cond delay="0"/>
                                  </p:stCondLst>
                                  <p:childTnLst>
                                    <p:set>
                                      <p:cBhvr>
                                        <p:cTn id="30" dur="1" fill="hold">
                                          <p:stCondLst>
                                            <p:cond delay="0"/>
                                          </p:stCondLst>
                                        </p:cTn>
                                        <p:tgtEl>
                                          <p:spTgt spid="827395">
                                            <p:txEl>
                                              <p:pRg st="4" end="4"/>
                                            </p:txEl>
                                          </p:spTgt>
                                        </p:tgtEl>
                                        <p:attrNameLst>
                                          <p:attrName>style.visibility</p:attrName>
                                        </p:attrNameLst>
                                      </p:cBhvr>
                                      <p:to>
                                        <p:strVal val="visible"/>
                                      </p:to>
                                    </p:set>
                                    <p:anim calcmode="lin" valueType="num">
                                      <p:cBhvr additive="base">
                                        <p:cTn id="31" dur="500" fill="hold"/>
                                        <p:tgtEl>
                                          <p:spTgt spid="82739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82739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nodeType="clickEffect">
                                  <p:stCondLst>
                                    <p:cond delay="0"/>
                                  </p:stCondLst>
                                  <p:childTnLst>
                                    <p:set>
                                      <p:cBhvr>
                                        <p:cTn id="36" dur="1" fill="hold">
                                          <p:stCondLst>
                                            <p:cond delay="0"/>
                                          </p:stCondLst>
                                        </p:cTn>
                                        <p:tgtEl>
                                          <p:spTgt spid="827395">
                                            <p:txEl>
                                              <p:pRg st="5" end="5"/>
                                            </p:txEl>
                                          </p:spTgt>
                                        </p:tgtEl>
                                        <p:attrNameLst>
                                          <p:attrName>style.visibility</p:attrName>
                                        </p:attrNameLst>
                                      </p:cBhvr>
                                      <p:to>
                                        <p:strVal val="visible"/>
                                      </p:to>
                                    </p:set>
                                    <p:anim calcmode="lin" valueType="num">
                                      <p:cBhvr additive="base">
                                        <p:cTn id="37" dur="500" fill="hold"/>
                                        <p:tgtEl>
                                          <p:spTgt spid="82739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82739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7395"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8466" name="Rectangle 2">
            <a:extLst>
              <a:ext uri="{FF2B5EF4-FFF2-40B4-BE49-F238E27FC236}">
                <a16:creationId xmlns:a16="http://schemas.microsoft.com/office/drawing/2014/main" id="{755A8F8D-3FAF-376F-F25F-93D253F5CD6B}"/>
              </a:ext>
            </a:extLst>
          </p:cNvPr>
          <p:cNvSpPr>
            <a:spLocks noGrp="1" noChangeArrowheads="1"/>
          </p:cNvSpPr>
          <p:nvPr>
            <p:ph type="ctrTitle"/>
          </p:nvPr>
        </p:nvSpPr>
        <p:spPr>
          <a:xfrm>
            <a:off x="2209800" y="152400"/>
            <a:ext cx="7772400" cy="914400"/>
          </a:xfrm>
        </p:spPr>
        <p:txBody>
          <a:bodyPr/>
          <a:lstStyle/>
          <a:p>
            <a:pPr eaLnBrk="1" hangingPunct="1"/>
            <a:r>
              <a:rPr lang="en-US" altLang="en-US" sz="5400" dirty="0">
                <a:effectLst>
                  <a:outerShdw blurRad="38100" dist="38100" dir="2700000" algn="tl">
                    <a:srgbClr val="000000"/>
                  </a:outerShdw>
                </a:effectLst>
              </a:rPr>
              <a:t>Zechariah 8:9 &amp; 13 </a:t>
            </a:r>
          </a:p>
        </p:txBody>
      </p:sp>
      <p:sp>
        <p:nvSpPr>
          <p:cNvPr id="54276" name="Rectangle 3">
            <a:extLst>
              <a:ext uri="{FF2B5EF4-FFF2-40B4-BE49-F238E27FC236}">
                <a16:creationId xmlns:a16="http://schemas.microsoft.com/office/drawing/2014/main" id="{86F23D0D-FDF5-F490-D1ED-35C5A65079BC}"/>
              </a:ext>
            </a:extLst>
          </p:cNvPr>
          <p:cNvSpPr>
            <a:spLocks noGrp="1" noChangeArrowheads="1"/>
          </p:cNvSpPr>
          <p:nvPr>
            <p:ph type="subTitle" idx="1"/>
          </p:nvPr>
        </p:nvSpPr>
        <p:spPr>
          <a:xfrm>
            <a:off x="668382" y="1739538"/>
            <a:ext cx="10855235" cy="4317274"/>
          </a:xfrm>
        </p:spPr>
        <p:txBody>
          <a:bodyPr>
            <a:normAutofit/>
          </a:bodyPr>
          <a:lstStyle/>
          <a:p>
            <a:pPr algn="just" eaLnBrk="1" hangingPunct="1">
              <a:lnSpc>
                <a:spcPct val="110000"/>
              </a:lnSpc>
            </a:pPr>
            <a:r>
              <a:rPr lang="en-US" altLang="en-US" sz="3200" dirty="0"/>
              <a:t>Thus says the LORD of hosts, “</a:t>
            </a:r>
            <a:r>
              <a:rPr lang="en-US" altLang="en-US" sz="3200" b="1" u="sng" dirty="0"/>
              <a:t>Let your hands be strong</a:t>
            </a:r>
            <a:r>
              <a:rPr lang="en-US" altLang="en-US" sz="3200" dirty="0"/>
              <a:t>, you who are listening in these days to these words from the mouth of the prophets…”</a:t>
            </a:r>
          </a:p>
          <a:p>
            <a:pPr algn="just" eaLnBrk="1" hangingPunct="1">
              <a:lnSpc>
                <a:spcPct val="110000"/>
              </a:lnSpc>
            </a:pPr>
            <a:endParaRPr lang="en-US" altLang="en-US" sz="3200" dirty="0"/>
          </a:p>
          <a:p>
            <a:pPr algn="just" eaLnBrk="1" hangingPunct="1">
              <a:lnSpc>
                <a:spcPct val="110000"/>
              </a:lnSpc>
            </a:pPr>
            <a:r>
              <a:rPr lang="en-US" altLang="en-US" sz="3200" dirty="0"/>
              <a:t>V13 “…I will save you that you may become a blessing. Do not fear; </a:t>
            </a:r>
            <a:r>
              <a:rPr lang="en-US" altLang="en-US" sz="3200" b="1" u="sng" dirty="0"/>
              <a:t>let your hands be strong</a:t>
            </a:r>
            <a:r>
              <a:rPr lang="en-US" altLang="en-US" sz="3200" dirty="0"/>
              <a:t>.”</a:t>
            </a:r>
          </a:p>
        </p:txBody>
      </p:sp>
      <p:pic>
        <p:nvPicPr>
          <p:cNvPr id="2" name="Picture 1">
            <a:extLst>
              <a:ext uri="{FF2B5EF4-FFF2-40B4-BE49-F238E27FC236}">
                <a16:creationId xmlns:a16="http://schemas.microsoft.com/office/drawing/2014/main" id="{DEBFC8A0-9F43-9AF3-29A1-47BE2007C602}"/>
              </a:ext>
            </a:extLst>
          </p:cNvPr>
          <p:cNvPicPr>
            <a:picLocks noChangeAspect="1"/>
          </p:cNvPicPr>
          <p:nvPr/>
        </p:nvPicPr>
        <p:blipFill>
          <a:blip r:embed="rId3"/>
          <a:stretch>
            <a:fillRect/>
          </a:stretch>
        </p:blipFill>
        <p:spPr>
          <a:xfrm>
            <a:off x="795866" y="5675450"/>
            <a:ext cx="10312400" cy="1054100"/>
          </a:xfrm>
          <a:prstGeom prst="rect">
            <a:avLst/>
          </a:prstGeom>
        </p:spPr>
      </p:pic>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9426" name="Rectangle 2">
            <a:extLst>
              <a:ext uri="{FF2B5EF4-FFF2-40B4-BE49-F238E27FC236}">
                <a16:creationId xmlns:a16="http://schemas.microsoft.com/office/drawing/2014/main" id="{234C0FEC-54FF-7B9D-AC02-1306FAB29F11}"/>
              </a:ext>
            </a:extLst>
          </p:cNvPr>
          <p:cNvSpPr>
            <a:spLocks noGrp="1" noChangeArrowheads="1"/>
          </p:cNvSpPr>
          <p:nvPr>
            <p:ph type="ctrTitle"/>
          </p:nvPr>
        </p:nvSpPr>
        <p:spPr>
          <a:xfrm>
            <a:off x="457200" y="152400"/>
            <a:ext cx="11234057" cy="914400"/>
          </a:xfrm>
        </p:spPr>
        <p:txBody>
          <a:bodyPr>
            <a:normAutofit/>
          </a:bodyPr>
          <a:lstStyle/>
          <a:p>
            <a:pPr algn="l" eaLnBrk="1" hangingPunct="1"/>
            <a:r>
              <a:rPr lang="en-US" altLang="en-US" sz="4400" dirty="0">
                <a:effectLst>
                  <a:outerShdw blurRad="38100" dist="38100" dir="2700000" algn="tl">
                    <a:srgbClr val="000000"/>
                  </a:outerShdw>
                </a:effectLst>
              </a:rPr>
              <a:t>Zechariah 9:9 Triumphal Entry Prophesied</a:t>
            </a:r>
          </a:p>
        </p:txBody>
      </p:sp>
      <p:sp>
        <p:nvSpPr>
          <p:cNvPr id="89091" name="Rectangle 3">
            <a:extLst>
              <a:ext uri="{FF2B5EF4-FFF2-40B4-BE49-F238E27FC236}">
                <a16:creationId xmlns:a16="http://schemas.microsoft.com/office/drawing/2014/main" id="{9042E1DC-9591-1A30-5DB3-F94C017390E6}"/>
              </a:ext>
            </a:extLst>
          </p:cNvPr>
          <p:cNvSpPr>
            <a:spLocks noGrp="1" noChangeArrowheads="1"/>
          </p:cNvSpPr>
          <p:nvPr>
            <p:ph type="subTitle" idx="1"/>
          </p:nvPr>
        </p:nvSpPr>
        <p:spPr>
          <a:xfrm>
            <a:off x="574766" y="1887583"/>
            <a:ext cx="10763794" cy="4539343"/>
          </a:xfrm>
        </p:spPr>
        <p:txBody>
          <a:bodyPr>
            <a:normAutofit/>
          </a:bodyPr>
          <a:lstStyle/>
          <a:p>
            <a:pPr algn="ctr" eaLnBrk="1" hangingPunct="1">
              <a:lnSpc>
                <a:spcPct val="105000"/>
              </a:lnSpc>
              <a:spcBef>
                <a:spcPct val="0"/>
              </a:spcBef>
            </a:pPr>
            <a:r>
              <a:rPr lang="en-US" altLang="en-US" sz="3600" dirty="0"/>
              <a:t>Rejoice greatly, O daughter of Zion! </a:t>
            </a:r>
          </a:p>
          <a:p>
            <a:pPr algn="ctr" eaLnBrk="1" hangingPunct="1">
              <a:lnSpc>
                <a:spcPct val="105000"/>
              </a:lnSpc>
              <a:spcBef>
                <a:spcPct val="0"/>
              </a:spcBef>
            </a:pPr>
            <a:r>
              <a:rPr lang="en-US" altLang="en-US" sz="3600" dirty="0"/>
              <a:t>Shout </a:t>
            </a:r>
            <a:r>
              <a:rPr lang="en-US" altLang="en-US" sz="3600" i="1" dirty="0"/>
              <a:t>in triumph</a:t>
            </a:r>
            <a:r>
              <a:rPr lang="en-US" altLang="en-US" sz="3600" dirty="0"/>
              <a:t>, O daughter of Jerusalem! </a:t>
            </a:r>
          </a:p>
          <a:p>
            <a:pPr algn="ctr" eaLnBrk="1" hangingPunct="1">
              <a:lnSpc>
                <a:spcPct val="105000"/>
              </a:lnSpc>
              <a:spcBef>
                <a:spcPct val="0"/>
              </a:spcBef>
            </a:pPr>
            <a:r>
              <a:rPr lang="en-US" altLang="en-US" sz="3600" dirty="0"/>
              <a:t>Behold, your king is coming to you; </a:t>
            </a:r>
          </a:p>
          <a:p>
            <a:pPr algn="ctr" eaLnBrk="1" hangingPunct="1">
              <a:lnSpc>
                <a:spcPct val="105000"/>
              </a:lnSpc>
              <a:spcBef>
                <a:spcPct val="0"/>
              </a:spcBef>
            </a:pPr>
            <a:r>
              <a:rPr lang="en-US" altLang="en-US" sz="3600" dirty="0"/>
              <a:t>He is just and endowed with salvation, </a:t>
            </a:r>
          </a:p>
          <a:p>
            <a:pPr algn="ctr" eaLnBrk="1" hangingPunct="1">
              <a:lnSpc>
                <a:spcPct val="105000"/>
              </a:lnSpc>
              <a:spcBef>
                <a:spcPct val="0"/>
              </a:spcBef>
            </a:pPr>
            <a:r>
              <a:rPr lang="en-US" altLang="en-US" sz="3600" dirty="0"/>
              <a:t>Humble, and mounted on a donkey, </a:t>
            </a:r>
          </a:p>
          <a:p>
            <a:pPr algn="ctr" eaLnBrk="1" hangingPunct="1">
              <a:lnSpc>
                <a:spcPct val="105000"/>
              </a:lnSpc>
              <a:spcBef>
                <a:spcPct val="0"/>
              </a:spcBef>
            </a:pPr>
            <a:r>
              <a:rPr lang="en-US" altLang="en-US" sz="3600" dirty="0"/>
              <a:t>Even on a colt, the foal of a donkey. </a:t>
            </a: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3458" name="Rectangle 2">
            <a:extLst>
              <a:ext uri="{FF2B5EF4-FFF2-40B4-BE49-F238E27FC236}">
                <a16:creationId xmlns:a16="http://schemas.microsoft.com/office/drawing/2014/main" id="{DDC09DCF-5162-D3E2-E982-9C9BF6721784}"/>
              </a:ext>
            </a:extLst>
          </p:cNvPr>
          <p:cNvSpPr>
            <a:spLocks noGrp="1" noChangeArrowheads="1"/>
          </p:cNvSpPr>
          <p:nvPr>
            <p:ph type="ctrTitle"/>
          </p:nvPr>
        </p:nvSpPr>
        <p:spPr>
          <a:xfrm>
            <a:off x="496389" y="152399"/>
            <a:ext cx="11090365" cy="2002971"/>
          </a:xfrm>
        </p:spPr>
        <p:txBody>
          <a:bodyPr anchor="t">
            <a:normAutofit fontScale="90000"/>
          </a:bodyPr>
          <a:lstStyle/>
          <a:p>
            <a:pPr algn="ctr" eaLnBrk="1" hangingPunct="1"/>
            <a:r>
              <a:rPr lang="en-US" altLang="en-US" sz="5400" dirty="0">
                <a:effectLst>
                  <a:outerShdw blurRad="38100" dist="38100" dir="2700000" algn="tl">
                    <a:srgbClr val="000000"/>
                  </a:outerShdw>
                </a:effectLst>
              </a:rPr>
              <a:t>Zechariah 11:12-13</a:t>
            </a:r>
            <a:br>
              <a:rPr lang="en-US" altLang="en-US" sz="5400" dirty="0">
                <a:effectLst>
                  <a:outerShdw blurRad="38100" dist="38100" dir="2700000" algn="tl">
                    <a:srgbClr val="000000"/>
                  </a:outerShdw>
                </a:effectLst>
              </a:rPr>
            </a:br>
            <a:r>
              <a:rPr lang="en-US" altLang="en-US" sz="5400" dirty="0">
                <a:effectLst>
                  <a:outerShdw blurRad="38100" dist="38100" dir="2700000" algn="tl">
                    <a:srgbClr val="000000"/>
                  </a:outerShdw>
                </a:effectLst>
              </a:rPr>
              <a:t>Jesus sold for 30 pieces of silver prophesied</a:t>
            </a:r>
          </a:p>
        </p:txBody>
      </p:sp>
      <p:sp>
        <p:nvSpPr>
          <p:cNvPr id="129027" name="Rectangle 3">
            <a:extLst>
              <a:ext uri="{FF2B5EF4-FFF2-40B4-BE49-F238E27FC236}">
                <a16:creationId xmlns:a16="http://schemas.microsoft.com/office/drawing/2014/main" id="{2CE2F0A9-2E72-36F6-D78C-1C488A4E0208}"/>
              </a:ext>
            </a:extLst>
          </p:cNvPr>
          <p:cNvSpPr>
            <a:spLocks noGrp="1" noChangeArrowheads="1"/>
          </p:cNvSpPr>
          <p:nvPr>
            <p:ph type="subTitle" idx="1"/>
          </p:nvPr>
        </p:nvSpPr>
        <p:spPr>
          <a:xfrm>
            <a:off x="496389" y="2766062"/>
            <a:ext cx="10907485" cy="3873137"/>
          </a:xfrm>
        </p:spPr>
        <p:txBody>
          <a:bodyPr/>
          <a:lstStyle/>
          <a:p>
            <a:pPr algn="just" eaLnBrk="1" hangingPunct="1">
              <a:lnSpc>
                <a:spcPct val="105000"/>
              </a:lnSpc>
              <a:spcBef>
                <a:spcPct val="0"/>
              </a:spcBef>
            </a:pPr>
            <a:r>
              <a:rPr lang="en-US" altLang="en-US" dirty="0"/>
              <a:t>	</a:t>
            </a:r>
            <a:r>
              <a:rPr lang="en-US" altLang="en-US" sz="3200" dirty="0"/>
              <a:t>I said to them, “If it is good in your sight, give </a:t>
            </a:r>
            <a:r>
              <a:rPr lang="en-US" altLang="en-US" sz="3200" i="1" dirty="0"/>
              <a:t>me </a:t>
            </a:r>
            <a:r>
              <a:rPr lang="en-US" altLang="en-US" sz="3200" dirty="0"/>
              <a:t>my wages; but if not, never mind!” So they weighed out thirty </a:t>
            </a:r>
            <a:r>
              <a:rPr lang="en-US" altLang="en-US" sz="3200" i="1" dirty="0"/>
              <a:t>shekels </a:t>
            </a:r>
            <a:r>
              <a:rPr lang="en-US" altLang="en-US" sz="3200" dirty="0"/>
              <a:t>of silver as my wages. 13 Then the LORD said to me, “Throw it to the potter, </a:t>
            </a:r>
            <a:r>
              <a:rPr lang="en-US" altLang="en-US" sz="3200" i="1" dirty="0"/>
              <a:t>that </a:t>
            </a:r>
            <a:r>
              <a:rPr lang="en-US" altLang="en-US" sz="3200" dirty="0"/>
              <a:t>magnificent price at which I was valued by them.” So I took the thirty </a:t>
            </a:r>
            <a:r>
              <a:rPr lang="en-US" altLang="en-US" sz="3200" i="1" dirty="0"/>
              <a:t>shekels </a:t>
            </a:r>
            <a:r>
              <a:rPr lang="en-US" altLang="en-US" sz="3200" dirty="0"/>
              <a:t>of silver and threw them to the potter in the house of the LORD. </a:t>
            </a: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0866" name="Rectangle 2">
            <a:extLst>
              <a:ext uri="{FF2B5EF4-FFF2-40B4-BE49-F238E27FC236}">
                <a16:creationId xmlns:a16="http://schemas.microsoft.com/office/drawing/2014/main" id="{375130D0-082B-1E39-83AB-C4C97FCFEA36}"/>
              </a:ext>
            </a:extLst>
          </p:cNvPr>
          <p:cNvSpPr>
            <a:spLocks noGrp="1" noChangeArrowheads="1"/>
          </p:cNvSpPr>
          <p:nvPr>
            <p:ph type="ctrTitle"/>
          </p:nvPr>
        </p:nvSpPr>
        <p:spPr>
          <a:xfrm>
            <a:off x="574766" y="335280"/>
            <a:ext cx="10881360" cy="914400"/>
          </a:xfrm>
        </p:spPr>
        <p:txBody>
          <a:bodyPr/>
          <a:lstStyle/>
          <a:p>
            <a:pPr algn="ctr" eaLnBrk="1" hangingPunct="1"/>
            <a:r>
              <a:rPr lang="en-US" altLang="en-US" sz="5400" dirty="0">
                <a:effectLst>
                  <a:outerShdw blurRad="38100" dist="38100" dir="2700000" algn="tl">
                    <a:srgbClr val="000000"/>
                  </a:outerShdw>
                </a:effectLst>
              </a:rPr>
              <a:t>Zechariah 12:10</a:t>
            </a:r>
          </a:p>
        </p:txBody>
      </p:sp>
      <p:sp>
        <p:nvSpPr>
          <p:cNvPr id="149507" name="Rectangle 3">
            <a:extLst>
              <a:ext uri="{FF2B5EF4-FFF2-40B4-BE49-F238E27FC236}">
                <a16:creationId xmlns:a16="http://schemas.microsoft.com/office/drawing/2014/main" id="{171EB404-8E3D-0C05-CBD8-8BD45F6A89D0}"/>
              </a:ext>
            </a:extLst>
          </p:cNvPr>
          <p:cNvSpPr>
            <a:spLocks noGrp="1" noChangeArrowheads="1"/>
          </p:cNvSpPr>
          <p:nvPr>
            <p:ph type="subTitle" idx="1"/>
          </p:nvPr>
        </p:nvSpPr>
        <p:spPr>
          <a:xfrm>
            <a:off x="182880" y="1534886"/>
            <a:ext cx="11691257" cy="4987834"/>
          </a:xfrm>
        </p:spPr>
        <p:txBody>
          <a:bodyPr>
            <a:normAutofit/>
          </a:bodyPr>
          <a:lstStyle/>
          <a:p>
            <a:pPr algn="just" eaLnBrk="1" hangingPunct="1">
              <a:lnSpc>
                <a:spcPct val="105000"/>
              </a:lnSpc>
              <a:spcBef>
                <a:spcPct val="0"/>
              </a:spcBef>
            </a:pPr>
            <a:r>
              <a:rPr lang="en-US" altLang="en-US" sz="3200" dirty="0"/>
              <a:t>Jesus pierced prophesied:	</a:t>
            </a:r>
          </a:p>
          <a:p>
            <a:pPr algn="just" eaLnBrk="1" hangingPunct="1">
              <a:lnSpc>
                <a:spcPct val="105000"/>
              </a:lnSpc>
              <a:spcBef>
                <a:spcPct val="0"/>
              </a:spcBef>
            </a:pPr>
            <a:endParaRPr lang="en-US" altLang="en-US" sz="3200" dirty="0"/>
          </a:p>
          <a:p>
            <a:pPr algn="just" eaLnBrk="1" hangingPunct="1">
              <a:lnSpc>
                <a:spcPct val="105000"/>
              </a:lnSpc>
              <a:spcBef>
                <a:spcPct val="0"/>
              </a:spcBef>
            </a:pPr>
            <a:r>
              <a:rPr lang="en-US" altLang="en-US" sz="3200" dirty="0"/>
              <a:t>“I will pour out on the house of David and on the inhabitants of Jerusalem, the Spirit of grace and of supplication, so that they will look on Me whom they have pierced; and they will mourn for Him, as one mourns for an only son, and they will weep bitterly over Him like the bitter weeping over a firstborn.”</a:t>
            </a: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25040-92E9-B0D7-4921-E5792F7F0634}"/>
              </a:ext>
            </a:extLst>
          </p:cNvPr>
          <p:cNvSpPr>
            <a:spLocks noGrp="1"/>
          </p:cNvSpPr>
          <p:nvPr>
            <p:ph type="title"/>
          </p:nvPr>
        </p:nvSpPr>
        <p:spPr/>
        <p:txBody>
          <a:bodyPr/>
          <a:lstStyle/>
          <a:p>
            <a:pPr algn="ctr"/>
            <a:r>
              <a:rPr lang="en-US" dirty="0"/>
              <a:t>The Messiah’s 2</a:t>
            </a:r>
            <a:r>
              <a:rPr lang="en-US" baseline="30000" dirty="0"/>
              <a:t>nd</a:t>
            </a:r>
            <a:r>
              <a:rPr lang="en-US" dirty="0"/>
              <a:t> coming prophesied:</a:t>
            </a:r>
          </a:p>
        </p:txBody>
      </p:sp>
      <p:sp>
        <p:nvSpPr>
          <p:cNvPr id="3" name="Content Placeholder 2">
            <a:extLst>
              <a:ext uri="{FF2B5EF4-FFF2-40B4-BE49-F238E27FC236}">
                <a16:creationId xmlns:a16="http://schemas.microsoft.com/office/drawing/2014/main" id="{F59C7FC0-7F65-A146-F120-0685C725F583}"/>
              </a:ext>
            </a:extLst>
          </p:cNvPr>
          <p:cNvSpPr>
            <a:spLocks noGrp="1"/>
          </p:cNvSpPr>
          <p:nvPr>
            <p:ph idx="1"/>
          </p:nvPr>
        </p:nvSpPr>
        <p:spPr/>
        <p:txBody>
          <a:bodyPr anchor="t">
            <a:normAutofit/>
          </a:bodyPr>
          <a:lstStyle/>
          <a:p>
            <a:pPr marL="0" indent="0">
              <a:buNone/>
            </a:pPr>
            <a:r>
              <a:rPr lang="en-US" altLang="en-US" sz="3600" dirty="0"/>
              <a:t>In that day His feet will stand on the Mount of Olives, which is in front of Jerusalem on the east; and the Mount of Olives will be split in its middle from east to west by a very large valley, so that half of the mountain will move toward the north and the other half toward the south.</a:t>
            </a:r>
            <a:endParaRPr lang="en-US" sz="3600" dirty="0"/>
          </a:p>
        </p:txBody>
      </p:sp>
    </p:spTree>
    <p:extLst>
      <p:ext uri="{BB962C8B-B14F-4D97-AF65-F5344CB8AC3E}">
        <p14:creationId xmlns:p14="http://schemas.microsoft.com/office/powerpoint/2010/main" val="4122602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02850" name="Rectangle 2">
            <a:extLst>
              <a:ext uri="{FF2B5EF4-FFF2-40B4-BE49-F238E27FC236}">
                <a16:creationId xmlns:a16="http://schemas.microsoft.com/office/drawing/2014/main" id="{61F8ED24-3EE0-D1BD-6DAC-974A135342A9}"/>
              </a:ext>
            </a:extLst>
          </p:cNvPr>
          <p:cNvSpPr>
            <a:spLocks noGrp="1" noChangeArrowheads="1"/>
          </p:cNvSpPr>
          <p:nvPr>
            <p:ph type="ctrTitle"/>
          </p:nvPr>
        </p:nvSpPr>
        <p:spPr>
          <a:xfrm>
            <a:off x="2209800" y="152400"/>
            <a:ext cx="7772400" cy="914400"/>
          </a:xfrm>
        </p:spPr>
        <p:txBody>
          <a:bodyPr/>
          <a:lstStyle/>
          <a:p>
            <a:pPr algn="ctr" eaLnBrk="1" hangingPunct="1"/>
            <a:r>
              <a:rPr lang="en-US" altLang="en-US" sz="5400" dirty="0">
                <a:effectLst>
                  <a:outerShdw blurRad="38100" dist="38100" dir="2700000" algn="tl">
                    <a:srgbClr val="000000"/>
                  </a:outerShdw>
                </a:effectLst>
              </a:rPr>
              <a:t>Zechariah 14:8 &amp; 9</a:t>
            </a:r>
          </a:p>
        </p:txBody>
      </p:sp>
      <p:sp>
        <p:nvSpPr>
          <p:cNvPr id="188419" name="Rectangle 3">
            <a:extLst>
              <a:ext uri="{FF2B5EF4-FFF2-40B4-BE49-F238E27FC236}">
                <a16:creationId xmlns:a16="http://schemas.microsoft.com/office/drawing/2014/main" id="{9EFAE9A4-1A06-50DB-6D08-6E7B1218A117}"/>
              </a:ext>
            </a:extLst>
          </p:cNvPr>
          <p:cNvSpPr>
            <a:spLocks noGrp="1" noChangeArrowheads="1"/>
          </p:cNvSpPr>
          <p:nvPr>
            <p:ph type="subTitle" idx="1"/>
          </p:nvPr>
        </p:nvSpPr>
        <p:spPr>
          <a:xfrm>
            <a:off x="261257" y="1143000"/>
            <a:ext cx="11756572" cy="5061857"/>
          </a:xfrm>
        </p:spPr>
        <p:txBody>
          <a:bodyPr/>
          <a:lstStyle/>
          <a:p>
            <a:pPr algn="just" eaLnBrk="1" hangingPunct="1">
              <a:lnSpc>
                <a:spcPct val="105000"/>
              </a:lnSpc>
              <a:spcBef>
                <a:spcPct val="0"/>
              </a:spcBef>
            </a:pPr>
            <a:r>
              <a:rPr lang="en-US" altLang="en-US" dirty="0"/>
              <a:t>	</a:t>
            </a:r>
            <a:r>
              <a:rPr lang="en-US" altLang="en-US" sz="3600" dirty="0"/>
              <a:t>And in that day living waters will flow out of Jerusalem, half of them toward the eastern sea and the other half toward the western sea; it will be in summer as well as in winter. </a:t>
            </a:r>
          </a:p>
          <a:p>
            <a:pPr algn="just" eaLnBrk="1" hangingPunct="1">
              <a:lnSpc>
                <a:spcPct val="105000"/>
              </a:lnSpc>
              <a:spcBef>
                <a:spcPct val="0"/>
              </a:spcBef>
            </a:pPr>
            <a:endParaRPr lang="en-US" altLang="en-US" sz="3600" dirty="0"/>
          </a:p>
          <a:p>
            <a:pPr algn="just" eaLnBrk="1" hangingPunct="1">
              <a:lnSpc>
                <a:spcPct val="105000"/>
              </a:lnSpc>
              <a:spcBef>
                <a:spcPct val="0"/>
              </a:spcBef>
            </a:pPr>
            <a:r>
              <a:rPr lang="en-US" altLang="en-US" sz="3600" dirty="0"/>
              <a:t> 	And the LORD will be king over all the earth; in that day the LORD will be </a:t>
            </a:r>
            <a:r>
              <a:rPr lang="en-US" altLang="en-US" sz="3600" i="1" dirty="0"/>
              <a:t>the only </a:t>
            </a:r>
            <a:r>
              <a:rPr lang="en-US" altLang="en-US" sz="3600" dirty="0"/>
              <a:t>one, and His name </a:t>
            </a:r>
            <a:r>
              <a:rPr lang="en-US" altLang="en-US" sz="3600" i="1" dirty="0"/>
              <a:t>the only </a:t>
            </a:r>
            <a:r>
              <a:rPr lang="en-US" altLang="en-US" sz="3600" dirty="0"/>
              <a:t>one.</a:t>
            </a: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F51F8-A957-5927-B797-F759C84ACC40}"/>
              </a:ext>
            </a:extLst>
          </p:cNvPr>
          <p:cNvSpPr>
            <a:spLocks noGrp="1"/>
          </p:cNvSpPr>
          <p:nvPr>
            <p:ph type="title"/>
          </p:nvPr>
        </p:nvSpPr>
        <p:spPr>
          <a:xfrm>
            <a:off x="6274714" y="79418"/>
            <a:ext cx="5741275" cy="7144342"/>
          </a:xfrm>
        </p:spPr>
        <p:txBody>
          <a:bodyPr vert="horz" lIns="91440" tIns="45720" rIns="91440" bIns="45720" rtlCol="0" anchor="t">
            <a:normAutofit/>
          </a:bodyPr>
          <a:lstStyle/>
          <a:p>
            <a:r>
              <a:rPr lang="en-US" sz="3200" dirty="0"/>
              <a:t>What do we see?</a:t>
            </a:r>
            <a:br>
              <a:rPr lang="en-US" sz="3200" dirty="0"/>
            </a:br>
            <a:br>
              <a:rPr lang="en-US" sz="3200" dirty="0"/>
            </a:br>
            <a:br>
              <a:rPr lang="en-US" sz="3200" dirty="0"/>
            </a:br>
            <a:br>
              <a:rPr lang="en-US" sz="3200" dirty="0"/>
            </a:br>
            <a:br>
              <a:rPr lang="en-US" sz="3200" dirty="0"/>
            </a:br>
            <a:br>
              <a:rPr lang="en-US" sz="3200" dirty="0"/>
            </a:br>
            <a:endParaRPr lang="en-US" sz="3200" dirty="0"/>
          </a:p>
        </p:txBody>
      </p:sp>
      <p:pic>
        <p:nvPicPr>
          <p:cNvPr id="4" name="Content Placeholder 4" descr="A yellow emoticon with a finger on his chin&#10;&#10;Description automatically generated">
            <a:extLst>
              <a:ext uri="{FF2B5EF4-FFF2-40B4-BE49-F238E27FC236}">
                <a16:creationId xmlns:a16="http://schemas.microsoft.com/office/drawing/2014/main" id="{F727994B-87B9-62F8-3B94-F85D9AB811EC}"/>
              </a:ext>
            </a:extLst>
          </p:cNvPr>
          <p:cNvPicPr>
            <a:picLocks noGrp="1" noChangeAspect="1"/>
          </p:cNvPicPr>
          <p:nvPr>
            <p:ph idx="1"/>
          </p:nvPr>
        </p:nvPicPr>
        <p:blipFill rotWithShape="1">
          <a:blip r:embed="rId2"/>
          <a:srcRect r="1" b="4725"/>
          <a:stretch/>
        </p:blipFill>
        <p:spPr>
          <a:xfrm rot="21600000">
            <a:off x="607848" y="609601"/>
            <a:ext cx="5486561" cy="5638797"/>
          </a:xfrm>
          <a:prstGeom prst="rect">
            <a:avLst/>
          </a:prstGeom>
          <a:effectLst>
            <a:outerShdw blurRad="50800" dist="38100" dir="5400000" algn="t" rotWithShape="0">
              <a:prstClr val="black">
                <a:alpha val="43000"/>
              </a:prstClr>
            </a:outerShdw>
          </a:effectLst>
        </p:spPr>
      </p:pic>
      <p:sp>
        <p:nvSpPr>
          <p:cNvPr id="3" name="TextBox 2">
            <a:extLst>
              <a:ext uri="{FF2B5EF4-FFF2-40B4-BE49-F238E27FC236}">
                <a16:creationId xmlns:a16="http://schemas.microsoft.com/office/drawing/2014/main" id="{330CAFE0-16ED-8E10-099C-0E84AE063101}"/>
              </a:ext>
            </a:extLst>
          </p:cNvPr>
          <p:cNvSpPr txBox="1"/>
          <p:nvPr/>
        </p:nvSpPr>
        <p:spPr>
          <a:xfrm>
            <a:off x="6274714" y="979715"/>
            <a:ext cx="5612486" cy="6524863"/>
          </a:xfrm>
          <a:prstGeom prst="rect">
            <a:avLst/>
          </a:prstGeom>
          <a:noFill/>
        </p:spPr>
        <p:txBody>
          <a:bodyPr wrap="square" rtlCol="0">
            <a:spAutoFit/>
          </a:bodyPr>
          <a:lstStyle/>
          <a:p>
            <a:r>
              <a:rPr lang="en-US" sz="2800" dirty="0"/>
              <a:t>Zechariah – God remembers: He will never leave or forsake you!</a:t>
            </a:r>
          </a:p>
          <a:p>
            <a:endParaRPr lang="en-US" sz="2800" dirty="0"/>
          </a:p>
          <a:p>
            <a:r>
              <a:rPr lang="en-US" sz="2800" dirty="0"/>
              <a:t>You are the branch that was pulled out of the fire!</a:t>
            </a:r>
          </a:p>
          <a:p>
            <a:endParaRPr lang="en-US" sz="2800" dirty="0"/>
          </a:p>
          <a:p>
            <a:r>
              <a:rPr lang="en-US" sz="2800" dirty="0"/>
              <a:t>From the beginning of time, God planned for the Logos – the Word of God to bleed, die, resurrected, and return to reign over all the earth through eternity</a:t>
            </a:r>
          </a:p>
          <a:p>
            <a:endParaRPr lang="en-US" sz="2800" dirty="0"/>
          </a:p>
          <a:p>
            <a:r>
              <a:rPr lang="en-US" sz="2600" dirty="0"/>
              <a:t>He remembers and keeps His promises!</a:t>
            </a:r>
          </a:p>
          <a:p>
            <a:endParaRPr lang="en-US" sz="2800" dirty="0"/>
          </a:p>
          <a:p>
            <a:endParaRPr lang="en-US" sz="2800" dirty="0"/>
          </a:p>
        </p:txBody>
      </p:sp>
    </p:spTree>
    <p:extLst>
      <p:ext uri="{BB962C8B-B14F-4D97-AF65-F5344CB8AC3E}">
        <p14:creationId xmlns:p14="http://schemas.microsoft.com/office/powerpoint/2010/main" val="290566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6" descr="A group of people standing in front of a wall&#10;&#10;Description automatically generated">
            <a:extLst>
              <a:ext uri="{FF2B5EF4-FFF2-40B4-BE49-F238E27FC236}">
                <a16:creationId xmlns:a16="http://schemas.microsoft.com/office/drawing/2014/main" id="{5A73C6B2-0E52-CADE-A2AF-718F63D9E635}"/>
              </a:ext>
            </a:extLst>
          </p:cNvPr>
          <p:cNvPicPr>
            <a:picLocks noGrp="1" noChangeAspect="1"/>
          </p:cNvPicPr>
          <p:nvPr>
            <p:ph idx="1"/>
          </p:nvPr>
        </p:nvPicPr>
        <p:blipFill>
          <a:blip r:embed="rId2"/>
          <a:stretch>
            <a:fillRect/>
          </a:stretch>
        </p:blipFill>
        <p:spPr>
          <a:xfrm>
            <a:off x="287383" y="386366"/>
            <a:ext cx="11664211" cy="6143223"/>
          </a:xfrm>
          <a:prstGeom prst="rect">
            <a:avLst/>
          </a:prstGeom>
        </p:spPr>
      </p:pic>
    </p:spTree>
    <p:extLst>
      <p:ext uri="{BB962C8B-B14F-4D97-AF65-F5344CB8AC3E}">
        <p14:creationId xmlns:p14="http://schemas.microsoft.com/office/powerpoint/2010/main" val="3990230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613F6-8348-E082-0509-730F0323C9A3}"/>
              </a:ext>
            </a:extLst>
          </p:cNvPr>
          <p:cNvSpPr>
            <a:spLocks noGrp="1"/>
          </p:cNvSpPr>
          <p:nvPr>
            <p:ph type="title"/>
          </p:nvPr>
        </p:nvSpPr>
        <p:spPr>
          <a:xfrm>
            <a:off x="2436744" y="313060"/>
            <a:ext cx="8610600" cy="768213"/>
          </a:xfrm>
        </p:spPr>
        <p:txBody>
          <a:bodyPr/>
          <a:lstStyle/>
          <a:p>
            <a:r>
              <a:rPr lang="en-US" dirty="0"/>
              <a:t>Background History:</a:t>
            </a:r>
          </a:p>
        </p:txBody>
      </p:sp>
      <p:sp>
        <p:nvSpPr>
          <p:cNvPr id="3" name="Content Placeholder 2">
            <a:extLst>
              <a:ext uri="{FF2B5EF4-FFF2-40B4-BE49-F238E27FC236}">
                <a16:creationId xmlns:a16="http://schemas.microsoft.com/office/drawing/2014/main" id="{860D3257-24EE-A8BF-084B-68455DBC35B0}"/>
              </a:ext>
            </a:extLst>
          </p:cNvPr>
          <p:cNvSpPr>
            <a:spLocks noGrp="1"/>
          </p:cNvSpPr>
          <p:nvPr>
            <p:ph idx="1"/>
          </p:nvPr>
        </p:nvSpPr>
        <p:spPr>
          <a:xfrm>
            <a:off x="182880" y="1365161"/>
            <a:ext cx="11637779" cy="5385289"/>
          </a:xfrm>
        </p:spPr>
        <p:txBody>
          <a:bodyPr>
            <a:normAutofit/>
          </a:bodyPr>
          <a:lstStyle/>
          <a:p>
            <a:r>
              <a:rPr lang="en-US" sz="2800" dirty="0"/>
              <a:t>586 bc	Babylon destroys Jerusalem and Solomon’s Temple</a:t>
            </a:r>
          </a:p>
          <a:p>
            <a:r>
              <a:rPr lang="en-US" sz="2800" dirty="0"/>
              <a:t>539 bc	Babylon falls to Persia – King Cyrus</a:t>
            </a:r>
          </a:p>
          <a:p>
            <a:r>
              <a:rPr lang="en-US" sz="2800" dirty="0"/>
              <a:t>538 bc	Zerubbabel (David’s line) – Governor &amp; Joshua – High Priest appointed by King Cyrus (Ezra – the Temple and Nehemiah – Jerusalem wall)</a:t>
            </a:r>
          </a:p>
          <a:p>
            <a:r>
              <a:rPr lang="en-US" sz="2800" dirty="0"/>
              <a:t>535 bc	Temple’s new foundation laid, feasts started again</a:t>
            </a:r>
          </a:p>
          <a:p>
            <a:r>
              <a:rPr lang="en-US" sz="2800" dirty="0"/>
              <a:t>530 bc	Xerxes I (Esther’s story) stops the rebuilding – stopped for 18 years</a:t>
            </a:r>
          </a:p>
          <a:p>
            <a:r>
              <a:rPr lang="en-US" sz="2800" dirty="0"/>
              <a:t>520 bc	Darius (new Persian King) </a:t>
            </a:r>
          </a:p>
          <a:p>
            <a:r>
              <a:rPr lang="en-US" sz="2800" dirty="0"/>
              <a:t>522 bc	Zerubbabel &amp; Joshua ask Darius to review Cyrus’ decrees, he blesses Israel with money and protection and encourages the rebuilding of the Temple</a:t>
            </a:r>
          </a:p>
        </p:txBody>
      </p:sp>
    </p:spTree>
    <p:extLst>
      <p:ext uri="{BB962C8B-B14F-4D97-AF65-F5344CB8AC3E}">
        <p14:creationId xmlns:p14="http://schemas.microsoft.com/office/powerpoint/2010/main" val="1620123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83" name="Rectangle 3">
            <a:extLst>
              <a:ext uri="{FF2B5EF4-FFF2-40B4-BE49-F238E27FC236}">
                <a16:creationId xmlns:a16="http://schemas.microsoft.com/office/drawing/2014/main" id="{3BE9B2D7-A91D-8767-ABFB-D70F5ACBEF07}"/>
              </a:ext>
            </a:extLst>
          </p:cNvPr>
          <p:cNvSpPr>
            <a:spLocks noGrp="1" noChangeArrowheads="1"/>
          </p:cNvSpPr>
          <p:nvPr>
            <p:ph type="body" idx="1"/>
          </p:nvPr>
        </p:nvSpPr>
        <p:spPr>
          <a:xfrm>
            <a:off x="757646" y="1600200"/>
            <a:ext cx="9605554" cy="5257800"/>
          </a:xfrm>
        </p:spPr>
        <p:txBody>
          <a:bodyPr>
            <a:normAutofit/>
          </a:bodyPr>
          <a:lstStyle/>
          <a:p>
            <a:pPr eaLnBrk="1" hangingPunct="1"/>
            <a:r>
              <a:rPr lang="en-US" altLang="en-US" sz="3200" i="1" dirty="0">
                <a:effectLst>
                  <a:outerShdw blurRad="38100" dist="38100" dir="2700000" algn="tl">
                    <a:srgbClr val="000000"/>
                  </a:outerShdw>
                </a:effectLst>
              </a:rPr>
              <a:t>Apo</a:t>
            </a:r>
            <a:r>
              <a:rPr lang="en-US" altLang="en-US" sz="3200" dirty="0">
                <a:effectLst>
                  <a:outerShdw blurRad="38100" dist="38100" dir="2700000" algn="tl">
                    <a:srgbClr val="000000"/>
                  </a:outerShdw>
                </a:effectLst>
              </a:rPr>
              <a:t> (“from”) and </a:t>
            </a:r>
            <a:r>
              <a:rPr lang="en-US" altLang="en-US" sz="3200" i="1" dirty="0">
                <a:effectLst>
                  <a:outerShdw blurRad="38100" dist="38100" dir="2700000" algn="tl">
                    <a:srgbClr val="000000"/>
                  </a:outerShdw>
                </a:effectLst>
              </a:rPr>
              <a:t>Kalupto</a:t>
            </a:r>
            <a:r>
              <a:rPr lang="en-US" altLang="en-US" sz="3200" dirty="0">
                <a:effectLst>
                  <a:outerShdw blurRad="38100" dist="38100" dir="2700000" algn="tl">
                    <a:srgbClr val="000000"/>
                  </a:outerShdw>
                </a:effectLst>
              </a:rPr>
              <a:t> (“to cover”).</a:t>
            </a:r>
          </a:p>
          <a:p>
            <a:pPr eaLnBrk="1" hangingPunct="1"/>
            <a:r>
              <a:rPr lang="en-US" altLang="en-US" sz="3200" dirty="0">
                <a:effectLst>
                  <a:outerShdw blurRad="38100" dist="38100" dir="2700000" algn="tl">
                    <a:srgbClr val="000000"/>
                  </a:outerShdw>
                </a:effectLst>
              </a:rPr>
              <a:t>Describes an other worldly journey in which the author is taken to another place</a:t>
            </a:r>
          </a:p>
          <a:p>
            <a:pPr eaLnBrk="1" hangingPunct="1"/>
            <a:r>
              <a:rPr lang="en-US" altLang="en-US" sz="3200" dirty="0">
                <a:effectLst>
                  <a:outerShdw blurRad="38100" dist="38100" dir="2700000" algn="tl">
                    <a:srgbClr val="000000"/>
                  </a:outerShdw>
                </a:effectLst>
              </a:rPr>
              <a:t>Portrays both the author’s day and the world at the end of time</a:t>
            </a:r>
          </a:p>
          <a:p>
            <a:pPr eaLnBrk="1" hangingPunct="1"/>
            <a:r>
              <a:rPr lang="en-US" altLang="en-US" sz="3200" dirty="0">
                <a:effectLst>
                  <a:outerShdw blurRad="38100" dist="38100" dir="2700000" algn="tl">
                    <a:srgbClr val="000000"/>
                  </a:outerShdw>
                </a:effectLst>
              </a:rPr>
              <a:t>Highly symbolic</a:t>
            </a:r>
          </a:p>
          <a:p>
            <a:pPr eaLnBrk="1" hangingPunct="1"/>
            <a:r>
              <a:rPr lang="en-US" altLang="en-US" sz="3200" dirty="0">
                <a:effectLst>
                  <a:outerShdw blurRad="38100" dist="38100" dir="2700000" algn="tl">
                    <a:srgbClr val="000000"/>
                  </a:outerShdw>
                </a:effectLst>
              </a:rPr>
              <a:t>Struggle between good and evil</a:t>
            </a:r>
          </a:p>
          <a:p>
            <a:pPr eaLnBrk="1" hangingPunct="1"/>
            <a:r>
              <a:rPr lang="en-US" altLang="en-US" sz="3200" dirty="0">
                <a:effectLst>
                  <a:outerShdw blurRad="38100" dist="38100" dir="2700000" algn="tl">
                    <a:srgbClr val="000000"/>
                  </a:outerShdw>
                </a:effectLst>
              </a:rPr>
              <a:t>God intervenes in history and triumphs</a:t>
            </a:r>
          </a:p>
        </p:txBody>
      </p:sp>
      <p:sp>
        <p:nvSpPr>
          <p:cNvPr id="17411" name="WordArt 4">
            <a:extLst>
              <a:ext uri="{FF2B5EF4-FFF2-40B4-BE49-F238E27FC236}">
                <a16:creationId xmlns:a16="http://schemas.microsoft.com/office/drawing/2014/main" id="{D3815DB5-113F-D510-1AF6-5F2D9552C8D4}"/>
              </a:ext>
            </a:extLst>
          </p:cNvPr>
          <p:cNvSpPr>
            <a:spLocks noChangeArrowheads="1" noChangeShapeType="1" noTextEdit="1"/>
          </p:cNvSpPr>
          <p:nvPr/>
        </p:nvSpPr>
        <p:spPr bwMode="auto">
          <a:xfrm>
            <a:off x="2819400" y="381000"/>
            <a:ext cx="6496050" cy="895350"/>
          </a:xfrm>
          <a:prstGeom prst="rect">
            <a:avLst/>
          </a:prstGeom>
        </p:spPr>
        <p:txBody>
          <a:bodyPr wrap="none" fromWordArt="1">
            <a:prstTxWarp prst="textPlain">
              <a:avLst>
                <a:gd name="adj" fmla="val 50000"/>
              </a:avLst>
            </a:prstTxWarp>
          </a:bodyPr>
          <a:lstStyle/>
          <a:p>
            <a:r>
              <a:rPr lang="en-US" kern="10" dirty="0">
                <a:ln w="19050">
                  <a:solidFill>
                    <a:srgbClr val="99CCFF"/>
                  </a:solidFill>
                  <a:round/>
                  <a:headEnd/>
                  <a:tailEnd/>
                </a:ln>
                <a:gradFill rotWithShape="1">
                  <a:gsLst>
                    <a:gs pos="0">
                      <a:srgbClr val="0066CC"/>
                    </a:gs>
                    <a:gs pos="50000">
                      <a:srgbClr val="FFFFFF"/>
                    </a:gs>
                    <a:gs pos="100000">
                      <a:srgbClr val="0066CC"/>
                    </a:gs>
                  </a:gsLst>
                  <a:lin ang="5400000" scaled="1"/>
                </a:gradFill>
                <a:effectLst>
                  <a:outerShdw dist="35921" dir="2700000" algn="ctr" rotWithShape="0">
                    <a:srgbClr val="990000">
                      <a:alpha val="74997"/>
                    </a:srgbClr>
                  </a:outerShdw>
                </a:effectLst>
                <a:latin typeface="Impact" panose="020B0806030902050204" pitchFamily="34" charset="0"/>
              </a:rPr>
              <a:t>Apocalyptic Literature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1095683">
                                            <p:txEl>
                                              <p:pRg st="0" end="0"/>
                                            </p:txEl>
                                          </p:spTgt>
                                        </p:tgtEl>
                                        <p:attrNameLst>
                                          <p:attrName>style.visibility</p:attrName>
                                        </p:attrNameLst>
                                      </p:cBhvr>
                                      <p:to>
                                        <p:strVal val="visible"/>
                                      </p:to>
                                    </p:set>
                                    <p:anim calcmode="lin" valueType="num">
                                      <p:cBhvr>
                                        <p:cTn id="7" dur="500" fill="hold"/>
                                        <p:tgtEl>
                                          <p:spTgt spid="109568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09568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09568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nodeType="clickEffect">
                                  <p:stCondLst>
                                    <p:cond delay="0"/>
                                  </p:stCondLst>
                                  <p:childTnLst>
                                    <p:set>
                                      <p:cBhvr>
                                        <p:cTn id="13" dur="1" fill="hold">
                                          <p:stCondLst>
                                            <p:cond delay="0"/>
                                          </p:stCondLst>
                                        </p:cTn>
                                        <p:tgtEl>
                                          <p:spTgt spid="1095683">
                                            <p:txEl>
                                              <p:pRg st="1" end="1"/>
                                            </p:txEl>
                                          </p:spTgt>
                                        </p:tgtEl>
                                        <p:attrNameLst>
                                          <p:attrName>style.visibility</p:attrName>
                                        </p:attrNameLst>
                                      </p:cBhvr>
                                      <p:to>
                                        <p:strVal val="visible"/>
                                      </p:to>
                                    </p:set>
                                    <p:anim calcmode="lin" valueType="num">
                                      <p:cBhvr>
                                        <p:cTn id="14" dur="500" fill="hold"/>
                                        <p:tgtEl>
                                          <p:spTgt spid="109568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109568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1095683">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nodeType="clickEffect">
                                  <p:stCondLst>
                                    <p:cond delay="0"/>
                                  </p:stCondLst>
                                  <p:childTnLst>
                                    <p:set>
                                      <p:cBhvr>
                                        <p:cTn id="20" dur="1" fill="hold">
                                          <p:stCondLst>
                                            <p:cond delay="0"/>
                                          </p:stCondLst>
                                        </p:cTn>
                                        <p:tgtEl>
                                          <p:spTgt spid="1095683">
                                            <p:txEl>
                                              <p:pRg st="2" end="2"/>
                                            </p:txEl>
                                          </p:spTgt>
                                        </p:tgtEl>
                                        <p:attrNameLst>
                                          <p:attrName>style.visibility</p:attrName>
                                        </p:attrNameLst>
                                      </p:cBhvr>
                                      <p:to>
                                        <p:strVal val="visible"/>
                                      </p:to>
                                    </p:set>
                                    <p:anim calcmode="lin" valueType="num">
                                      <p:cBhvr>
                                        <p:cTn id="21" dur="500" fill="hold"/>
                                        <p:tgtEl>
                                          <p:spTgt spid="109568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109568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1095683">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0" fill="hold" nodeType="clickEffect">
                                  <p:stCondLst>
                                    <p:cond delay="0"/>
                                  </p:stCondLst>
                                  <p:childTnLst>
                                    <p:set>
                                      <p:cBhvr>
                                        <p:cTn id="27" dur="1" fill="hold">
                                          <p:stCondLst>
                                            <p:cond delay="0"/>
                                          </p:stCondLst>
                                        </p:cTn>
                                        <p:tgtEl>
                                          <p:spTgt spid="1095683">
                                            <p:txEl>
                                              <p:pRg st="3" end="3"/>
                                            </p:txEl>
                                          </p:spTgt>
                                        </p:tgtEl>
                                        <p:attrNameLst>
                                          <p:attrName>style.visibility</p:attrName>
                                        </p:attrNameLst>
                                      </p:cBhvr>
                                      <p:to>
                                        <p:strVal val="visible"/>
                                      </p:to>
                                    </p:set>
                                    <p:anim calcmode="lin" valueType="num">
                                      <p:cBhvr>
                                        <p:cTn id="28" dur="500" fill="hold"/>
                                        <p:tgtEl>
                                          <p:spTgt spid="109568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109568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1095683">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3" presetClass="entr" presetSubtype="0" fill="hold" nodeType="clickEffect">
                                  <p:stCondLst>
                                    <p:cond delay="0"/>
                                  </p:stCondLst>
                                  <p:childTnLst>
                                    <p:set>
                                      <p:cBhvr>
                                        <p:cTn id="34" dur="1" fill="hold">
                                          <p:stCondLst>
                                            <p:cond delay="0"/>
                                          </p:stCondLst>
                                        </p:cTn>
                                        <p:tgtEl>
                                          <p:spTgt spid="1095683">
                                            <p:txEl>
                                              <p:pRg st="4" end="4"/>
                                            </p:txEl>
                                          </p:spTgt>
                                        </p:tgtEl>
                                        <p:attrNameLst>
                                          <p:attrName>style.visibility</p:attrName>
                                        </p:attrNameLst>
                                      </p:cBhvr>
                                      <p:to>
                                        <p:strVal val="visible"/>
                                      </p:to>
                                    </p:set>
                                    <p:anim calcmode="lin" valueType="num">
                                      <p:cBhvr>
                                        <p:cTn id="35" dur="500" fill="hold"/>
                                        <p:tgtEl>
                                          <p:spTgt spid="109568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109568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1095683">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3" presetClass="entr" presetSubtype="0" fill="hold" nodeType="clickEffect">
                                  <p:stCondLst>
                                    <p:cond delay="0"/>
                                  </p:stCondLst>
                                  <p:childTnLst>
                                    <p:set>
                                      <p:cBhvr>
                                        <p:cTn id="41" dur="1" fill="hold">
                                          <p:stCondLst>
                                            <p:cond delay="0"/>
                                          </p:stCondLst>
                                        </p:cTn>
                                        <p:tgtEl>
                                          <p:spTgt spid="1095683">
                                            <p:txEl>
                                              <p:pRg st="5" end="5"/>
                                            </p:txEl>
                                          </p:spTgt>
                                        </p:tgtEl>
                                        <p:attrNameLst>
                                          <p:attrName>style.visibility</p:attrName>
                                        </p:attrNameLst>
                                      </p:cBhvr>
                                      <p:to>
                                        <p:strVal val="visible"/>
                                      </p:to>
                                    </p:set>
                                    <p:anim calcmode="lin" valueType="num">
                                      <p:cBhvr>
                                        <p:cTn id="42" dur="500" fill="hold"/>
                                        <p:tgtEl>
                                          <p:spTgt spid="109568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109568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10956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D03AB38-09C2-A259-5052-3B7263CF3BBB}"/>
              </a:ext>
            </a:extLst>
          </p:cNvPr>
          <p:cNvSpPr>
            <a:spLocks noGrp="1" noChangeArrowheads="1"/>
          </p:cNvSpPr>
          <p:nvPr>
            <p:ph type="ctrTitle"/>
          </p:nvPr>
        </p:nvSpPr>
        <p:spPr>
          <a:xfrm>
            <a:off x="2590800" y="279400"/>
            <a:ext cx="2362200" cy="4267200"/>
          </a:xfrm>
          <a:gradFill rotWithShape="1">
            <a:gsLst>
              <a:gs pos="0">
                <a:srgbClr val="7F0D28"/>
              </a:gs>
              <a:gs pos="100000">
                <a:srgbClr val="3B0613"/>
              </a:gs>
            </a:gsLst>
            <a:path path="shape">
              <a:fillToRect l="50000" t="50000" r="50000" b="50000"/>
            </a:path>
          </a:gradFill>
          <a:ln>
            <a:solidFill>
              <a:schemeClr val="tx1"/>
            </a:solidFill>
            <a:miter lim="800000"/>
            <a:headEnd/>
            <a:tailEnd/>
          </a:ln>
        </p:spPr>
        <p:txBody>
          <a:bodyPr/>
          <a:lstStyle/>
          <a:p>
            <a:pPr eaLnBrk="1" hangingPunct="1"/>
            <a:r>
              <a:rPr lang="en-US" altLang="en-US" sz="4000" dirty="0"/>
              <a:t>Eight</a:t>
            </a:r>
            <a:br>
              <a:rPr lang="en-US" altLang="en-US" sz="4000" dirty="0"/>
            </a:br>
            <a:r>
              <a:rPr lang="en-US" altLang="en-US" sz="4000" dirty="0"/>
              <a:t>Visions </a:t>
            </a:r>
          </a:p>
        </p:txBody>
      </p:sp>
      <p:sp>
        <p:nvSpPr>
          <p:cNvPr id="16387" name="Rectangle 3">
            <a:extLst>
              <a:ext uri="{FF2B5EF4-FFF2-40B4-BE49-F238E27FC236}">
                <a16:creationId xmlns:a16="http://schemas.microsoft.com/office/drawing/2014/main" id="{DAE5C736-6DF4-16E4-F3B8-B610862BD595}"/>
              </a:ext>
            </a:extLst>
          </p:cNvPr>
          <p:cNvSpPr>
            <a:spLocks noChangeArrowheads="1"/>
          </p:cNvSpPr>
          <p:nvPr/>
        </p:nvSpPr>
        <p:spPr bwMode="auto">
          <a:xfrm>
            <a:off x="2590800" y="5562600"/>
            <a:ext cx="2362200" cy="1066800"/>
          </a:xfrm>
          <a:prstGeom prst="rect">
            <a:avLst/>
          </a:prstGeom>
          <a:gradFill rotWithShape="1">
            <a:gsLst>
              <a:gs pos="0">
                <a:srgbClr val="7F0D28"/>
              </a:gs>
              <a:gs pos="100000">
                <a:srgbClr val="3B0613"/>
              </a:gs>
            </a:gsLst>
            <a:path path="shape">
              <a:fillToRect l="50000" t="50000" r="50000" b="50000"/>
            </a:path>
          </a:gradFill>
          <a:ln w="9525">
            <a:solidFill>
              <a:schemeClr val="tx1"/>
            </a:solidFill>
            <a:miter lim="800000"/>
            <a:headEnd/>
            <a:tailEnd/>
          </a:ln>
        </p:spPr>
        <p:txBody>
          <a:bodyPr anchor="ct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eaLnBrk="1" hangingPunct="1"/>
            <a:r>
              <a:rPr lang="en-US" altLang="en-US" dirty="0">
                <a:solidFill>
                  <a:schemeClr val="tx1"/>
                </a:solidFill>
              </a:rPr>
              <a:t>Two Burdens</a:t>
            </a:r>
          </a:p>
        </p:txBody>
      </p:sp>
      <p:sp>
        <p:nvSpPr>
          <p:cNvPr id="920580" name="Text Box 4">
            <a:extLst>
              <a:ext uri="{FF2B5EF4-FFF2-40B4-BE49-F238E27FC236}">
                <a16:creationId xmlns:a16="http://schemas.microsoft.com/office/drawing/2014/main" id="{A22BCA46-05D8-73BB-9862-01207DA582A4}"/>
              </a:ext>
            </a:extLst>
          </p:cNvPr>
          <p:cNvSpPr txBox="1">
            <a:spLocks noChangeArrowheads="1"/>
          </p:cNvSpPr>
          <p:nvPr/>
        </p:nvSpPr>
        <p:spPr bwMode="auto">
          <a:xfrm>
            <a:off x="4953000" y="276225"/>
            <a:ext cx="5410200" cy="528638"/>
          </a:xfrm>
          <a:prstGeom prst="rect">
            <a:avLst/>
          </a:prstGeom>
          <a:gradFill rotWithShape="1">
            <a:gsLst>
              <a:gs pos="0">
                <a:schemeClr val="bg2"/>
              </a:gs>
              <a:gs pos="100000">
                <a:schemeClr val="bg2">
                  <a:gamma/>
                  <a:shade val="46275"/>
                  <a:invGamma/>
                </a:schemeClr>
              </a:gs>
            </a:gsLst>
            <a:path path="shape">
              <a:fillToRect l="50000" t="50000" r="50000" b="50000"/>
            </a:path>
          </a:gradFill>
          <a:ln w="9525">
            <a:solidFill>
              <a:schemeClr val="tx1"/>
            </a:solidFill>
            <a:miter lim="800000"/>
            <a:headEnd/>
            <a:tailEnd/>
          </a:ln>
          <a:effectLst/>
        </p:spPr>
        <p:txBody>
          <a:bodyPr>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rPr>
              <a:t>Four Horsemen</a:t>
            </a:r>
          </a:p>
        </p:txBody>
      </p:sp>
      <p:sp>
        <p:nvSpPr>
          <p:cNvPr id="920581" name="Text Box 5">
            <a:extLst>
              <a:ext uri="{FF2B5EF4-FFF2-40B4-BE49-F238E27FC236}">
                <a16:creationId xmlns:a16="http://schemas.microsoft.com/office/drawing/2014/main" id="{176A823B-13C8-5D06-5469-5912C9934EB2}"/>
              </a:ext>
            </a:extLst>
          </p:cNvPr>
          <p:cNvSpPr txBox="1">
            <a:spLocks noChangeArrowheads="1"/>
          </p:cNvSpPr>
          <p:nvPr/>
        </p:nvSpPr>
        <p:spPr bwMode="auto">
          <a:xfrm>
            <a:off x="4953000" y="3971925"/>
            <a:ext cx="5410200" cy="528638"/>
          </a:xfrm>
          <a:prstGeom prst="rect">
            <a:avLst/>
          </a:prstGeom>
          <a:gradFill rotWithShape="1">
            <a:gsLst>
              <a:gs pos="0">
                <a:schemeClr val="bg2"/>
              </a:gs>
              <a:gs pos="100000">
                <a:schemeClr val="bg2">
                  <a:gamma/>
                  <a:shade val="46275"/>
                  <a:invGamma/>
                </a:schemeClr>
              </a:gs>
            </a:gsLst>
            <a:path path="shape">
              <a:fillToRect l="50000" t="50000" r="50000" b="50000"/>
            </a:path>
          </a:gradFill>
          <a:ln w="9525">
            <a:solidFill>
              <a:schemeClr val="tx1"/>
            </a:solidFill>
            <a:miter lim="800000"/>
            <a:headEnd/>
            <a:tailEnd/>
          </a:ln>
          <a:effectLst/>
        </p:spPr>
        <p:txBody>
          <a:bodyPr>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rPr>
              <a:t>Four Chariots</a:t>
            </a:r>
          </a:p>
        </p:txBody>
      </p:sp>
      <p:sp>
        <p:nvSpPr>
          <p:cNvPr id="920582" name="Text Box 6">
            <a:extLst>
              <a:ext uri="{FF2B5EF4-FFF2-40B4-BE49-F238E27FC236}">
                <a16:creationId xmlns:a16="http://schemas.microsoft.com/office/drawing/2014/main" id="{18BFE5F2-3F2A-1B69-5F39-2747765BDDDE}"/>
              </a:ext>
            </a:extLst>
          </p:cNvPr>
          <p:cNvSpPr txBox="1">
            <a:spLocks noChangeArrowheads="1"/>
          </p:cNvSpPr>
          <p:nvPr/>
        </p:nvSpPr>
        <p:spPr bwMode="auto">
          <a:xfrm>
            <a:off x="5562600" y="1858964"/>
            <a:ext cx="4800600" cy="528637"/>
          </a:xfrm>
          <a:prstGeom prst="rect">
            <a:avLst/>
          </a:prstGeom>
          <a:gradFill rotWithShape="1">
            <a:gsLst>
              <a:gs pos="0">
                <a:schemeClr val="bg2"/>
              </a:gs>
              <a:gs pos="100000">
                <a:schemeClr val="bg2">
                  <a:gamma/>
                  <a:shade val="46275"/>
                  <a:invGamma/>
                </a:schemeClr>
              </a:gs>
            </a:gsLst>
            <a:path path="shape">
              <a:fillToRect l="50000" t="50000" r="50000" b="50000"/>
            </a:path>
          </a:gradFill>
          <a:ln w="9525">
            <a:solidFill>
              <a:schemeClr val="tx1"/>
            </a:solidFill>
            <a:miter lim="800000"/>
            <a:headEnd/>
            <a:tailEnd/>
          </a:ln>
          <a:effectLst/>
        </p:spPr>
        <p:txBody>
          <a:bodyPr>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rPr>
              <a:t>Joshua the High Priest</a:t>
            </a:r>
          </a:p>
        </p:txBody>
      </p:sp>
      <p:sp>
        <p:nvSpPr>
          <p:cNvPr id="920583" name="Text Box 7">
            <a:extLst>
              <a:ext uri="{FF2B5EF4-FFF2-40B4-BE49-F238E27FC236}">
                <a16:creationId xmlns:a16="http://schemas.microsoft.com/office/drawing/2014/main" id="{A264C97D-9C26-53CB-3077-B64BFA5C0F78}"/>
              </a:ext>
            </a:extLst>
          </p:cNvPr>
          <p:cNvSpPr txBox="1">
            <a:spLocks noChangeArrowheads="1"/>
          </p:cNvSpPr>
          <p:nvPr/>
        </p:nvSpPr>
        <p:spPr bwMode="auto">
          <a:xfrm>
            <a:off x="5562600" y="2387600"/>
            <a:ext cx="4800600" cy="528638"/>
          </a:xfrm>
          <a:prstGeom prst="rect">
            <a:avLst/>
          </a:prstGeom>
          <a:gradFill rotWithShape="1">
            <a:gsLst>
              <a:gs pos="0">
                <a:schemeClr val="bg2"/>
              </a:gs>
              <a:gs pos="100000">
                <a:schemeClr val="bg2">
                  <a:gamma/>
                  <a:shade val="46275"/>
                  <a:invGamma/>
                </a:schemeClr>
              </a:gs>
            </a:gsLst>
            <a:path path="shape">
              <a:fillToRect l="50000" t="50000" r="50000" b="50000"/>
            </a:path>
          </a:gradFill>
          <a:ln w="9525">
            <a:solidFill>
              <a:schemeClr val="tx1"/>
            </a:solidFill>
            <a:miter lim="800000"/>
            <a:headEnd/>
            <a:tailEnd/>
          </a:ln>
          <a:effectLst/>
        </p:spPr>
        <p:txBody>
          <a:bodyPr>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rPr>
              <a:t>Zerubbabel &amp; the Lampstand</a:t>
            </a:r>
          </a:p>
        </p:txBody>
      </p:sp>
      <p:sp>
        <p:nvSpPr>
          <p:cNvPr id="920584" name="Text Box 8">
            <a:extLst>
              <a:ext uri="{FF2B5EF4-FFF2-40B4-BE49-F238E27FC236}">
                <a16:creationId xmlns:a16="http://schemas.microsoft.com/office/drawing/2014/main" id="{F1769EFC-14FC-3C01-14F3-C3AF68A403A9}"/>
              </a:ext>
            </a:extLst>
          </p:cNvPr>
          <p:cNvSpPr txBox="1">
            <a:spLocks noChangeArrowheads="1"/>
          </p:cNvSpPr>
          <p:nvPr/>
        </p:nvSpPr>
        <p:spPr bwMode="auto">
          <a:xfrm>
            <a:off x="5181600" y="1338264"/>
            <a:ext cx="5181600" cy="528637"/>
          </a:xfrm>
          <a:prstGeom prst="rect">
            <a:avLst/>
          </a:prstGeom>
          <a:gradFill rotWithShape="1">
            <a:gsLst>
              <a:gs pos="0">
                <a:schemeClr val="bg2"/>
              </a:gs>
              <a:gs pos="100000">
                <a:schemeClr val="bg2">
                  <a:gamma/>
                  <a:shade val="46275"/>
                  <a:invGamma/>
                </a:schemeClr>
              </a:gs>
            </a:gsLst>
            <a:path path="shape">
              <a:fillToRect l="50000" t="50000" r="50000" b="50000"/>
            </a:path>
          </a:gradFill>
          <a:ln w="9525">
            <a:solidFill>
              <a:schemeClr val="tx1"/>
            </a:solidFill>
            <a:miter lim="800000"/>
            <a:headEnd/>
            <a:tailEnd/>
          </a:ln>
          <a:effectLst/>
        </p:spPr>
        <p:txBody>
          <a:bodyPr>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rPr>
              <a:t>Measuring Line: Flee Babylon</a:t>
            </a:r>
          </a:p>
        </p:txBody>
      </p:sp>
      <p:sp>
        <p:nvSpPr>
          <p:cNvPr id="920585" name="Text Box 9">
            <a:extLst>
              <a:ext uri="{FF2B5EF4-FFF2-40B4-BE49-F238E27FC236}">
                <a16:creationId xmlns:a16="http://schemas.microsoft.com/office/drawing/2014/main" id="{F807D111-3E67-425D-AB0C-992C249459E9}"/>
              </a:ext>
            </a:extLst>
          </p:cNvPr>
          <p:cNvSpPr txBox="1">
            <a:spLocks noChangeArrowheads="1"/>
          </p:cNvSpPr>
          <p:nvPr/>
        </p:nvSpPr>
        <p:spPr bwMode="auto">
          <a:xfrm>
            <a:off x="5181600" y="809625"/>
            <a:ext cx="5181600" cy="528638"/>
          </a:xfrm>
          <a:prstGeom prst="rect">
            <a:avLst/>
          </a:prstGeom>
          <a:gradFill rotWithShape="1">
            <a:gsLst>
              <a:gs pos="0">
                <a:schemeClr val="bg2"/>
              </a:gs>
              <a:gs pos="100000">
                <a:schemeClr val="bg2">
                  <a:gamma/>
                  <a:shade val="46275"/>
                  <a:invGamma/>
                </a:schemeClr>
              </a:gs>
            </a:gsLst>
            <a:path path="shape">
              <a:fillToRect l="50000" t="50000" r="50000" b="50000"/>
            </a:path>
          </a:gradFill>
          <a:ln w="9525">
            <a:solidFill>
              <a:schemeClr val="tx1"/>
            </a:solidFill>
            <a:miter lim="800000"/>
            <a:headEnd/>
            <a:tailEnd/>
          </a:ln>
          <a:effectLst/>
        </p:spPr>
        <p:txBody>
          <a:bodyPr>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rPr>
              <a:t>Horns &amp; Craftsmen: Judgment</a:t>
            </a:r>
          </a:p>
        </p:txBody>
      </p:sp>
      <p:sp>
        <p:nvSpPr>
          <p:cNvPr id="920586" name="Text Box 10">
            <a:extLst>
              <a:ext uri="{FF2B5EF4-FFF2-40B4-BE49-F238E27FC236}">
                <a16:creationId xmlns:a16="http://schemas.microsoft.com/office/drawing/2014/main" id="{DB721F2F-421A-B444-BE16-D034D59772A2}"/>
              </a:ext>
            </a:extLst>
          </p:cNvPr>
          <p:cNvSpPr txBox="1">
            <a:spLocks noChangeArrowheads="1"/>
          </p:cNvSpPr>
          <p:nvPr/>
        </p:nvSpPr>
        <p:spPr bwMode="auto">
          <a:xfrm>
            <a:off x="5181600" y="2913064"/>
            <a:ext cx="5181600" cy="528637"/>
          </a:xfrm>
          <a:prstGeom prst="rect">
            <a:avLst/>
          </a:prstGeom>
          <a:gradFill rotWithShape="1">
            <a:gsLst>
              <a:gs pos="0">
                <a:schemeClr val="bg2"/>
              </a:gs>
              <a:gs pos="100000">
                <a:schemeClr val="bg2">
                  <a:gamma/>
                  <a:shade val="46275"/>
                  <a:invGamma/>
                </a:schemeClr>
              </a:gs>
            </a:gsLst>
            <a:path path="shape">
              <a:fillToRect l="50000" t="50000" r="50000" b="50000"/>
            </a:path>
          </a:gradFill>
          <a:ln w="9525">
            <a:solidFill>
              <a:schemeClr val="tx1"/>
            </a:solidFill>
            <a:miter lim="800000"/>
            <a:headEnd/>
            <a:tailEnd/>
          </a:ln>
          <a:effectLst/>
        </p:spPr>
        <p:txBody>
          <a:bodyPr>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rPr>
              <a:t>Flying Scroll: Judgment</a:t>
            </a:r>
          </a:p>
        </p:txBody>
      </p:sp>
      <p:sp>
        <p:nvSpPr>
          <p:cNvPr id="920587" name="Text Box 11">
            <a:extLst>
              <a:ext uri="{FF2B5EF4-FFF2-40B4-BE49-F238E27FC236}">
                <a16:creationId xmlns:a16="http://schemas.microsoft.com/office/drawing/2014/main" id="{BEB5C388-A653-205E-5AAA-9FFFB0797D4E}"/>
              </a:ext>
            </a:extLst>
          </p:cNvPr>
          <p:cNvSpPr txBox="1">
            <a:spLocks noChangeArrowheads="1"/>
          </p:cNvSpPr>
          <p:nvPr/>
        </p:nvSpPr>
        <p:spPr bwMode="auto">
          <a:xfrm>
            <a:off x="5181600" y="3438525"/>
            <a:ext cx="5181600" cy="528638"/>
          </a:xfrm>
          <a:prstGeom prst="rect">
            <a:avLst/>
          </a:prstGeom>
          <a:gradFill rotWithShape="1">
            <a:gsLst>
              <a:gs pos="0">
                <a:schemeClr val="bg2"/>
              </a:gs>
              <a:gs pos="100000">
                <a:schemeClr val="bg2">
                  <a:gamma/>
                  <a:shade val="46275"/>
                  <a:invGamma/>
                </a:schemeClr>
              </a:gs>
            </a:gsLst>
            <a:path path="shape">
              <a:fillToRect l="50000" t="50000" r="50000" b="50000"/>
            </a:path>
          </a:gradFill>
          <a:ln w="9525">
            <a:solidFill>
              <a:schemeClr val="tx1"/>
            </a:solidFill>
            <a:miter lim="800000"/>
            <a:headEnd/>
            <a:tailEnd/>
          </a:ln>
          <a:effectLst/>
        </p:spPr>
        <p:txBody>
          <a:bodyPr>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rPr>
              <a:t>Woman and Basket: Shinar</a:t>
            </a:r>
          </a:p>
        </p:txBody>
      </p:sp>
      <p:sp>
        <p:nvSpPr>
          <p:cNvPr id="920588" name="Text Box 12">
            <a:extLst>
              <a:ext uri="{FF2B5EF4-FFF2-40B4-BE49-F238E27FC236}">
                <a16:creationId xmlns:a16="http://schemas.microsoft.com/office/drawing/2014/main" id="{ECC4BE00-AE8F-30A4-AE5A-A94DE5E3F5B1}"/>
              </a:ext>
            </a:extLst>
          </p:cNvPr>
          <p:cNvSpPr txBox="1">
            <a:spLocks noChangeArrowheads="1"/>
          </p:cNvSpPr>
          <p:nvPr/>
        </p:nvSpPr>
        <p:spPr bwMode="auto">
          <a:xfrm>
            <a:off x="4953000" y="4500564"/>
            <a:ext cx="5410200" cy="528637"/>
          </a:xfrm>
          <a:prstGeom prst="rect">
            <a:avLst/>
          </a:prstGeom>
          <a:gradFill rotWithShape="1">
            <a:gsLst>
              <a:gs pos="0">
                <a:schemeClr val="bg2"/>
              </a:gs>
              <a:gs pos="100000">
                <a:schemeClr val="bg2">
                  <a:gamma/>
                  <a:shade val="46275"/>
                  <a:invGamma/>
                </a:schemeClr>
              </a:gs>
            </a:gsLst>
            <a:path path="shape">
              <a:fillToRect l="50000" t="50000" r="50000" b="50000"/>
            </a:path>
          </a:gradFill>
          <a:ln w="9525">
            <a:solidFill>
              <a:schemeClr val="tx1"/>
            </a:solidFill>
            <a:miter lim="800000"/>
            <a:headEnd/>
            <a:tailEnd/>
          </a:ln>
          <a:effectLst/>
        </p:spPr>
        <p:txBody>
          <a:bodyPr>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rPr>
              <a:t>A Call for True Justice</a:t>
            </a:r>
          </a:p>
        </p:txBody>
      </p:sp>
      <p:sp>
        <p:nvSpPr>
          <p:cNvPr id="920589" name="Text Box 13">
            <a:extLst>
              <a:ext uri="{FF2B5EF4-FFF2-40B4-BE49-F238E27FC236}">
                <a16:creationId xmlns:a16="http://schemas.microsoft.com/office/drawing/2014/main" id="{F968F773-BAC6-D8AF-DBF8-253B070B76E5}"/>
              </a:ext>
            </a:extLst>
          </p:cNvPr>
          <p:cNvSpPr txBox="1">
            <a:spLocks noChangeArrowheads="1"/>
          </p:cNvSpPr>
          <p:nvPr/>
        </p:nvSpPr>
        <p:spPr bwMode="auto">
          <a:xfrm>
            <a:off x="4953000" y="5033964"/>
            <a:ext cx="5410200" cy="528637"/>
          </a:xfrm>
          <a:prstGeom prst="rect">
            <a:avLst/>
          </a:prstGeom>
          <a:gradFill rotWithShape="1">
            <a:gsLst>
              <a:gs pos="0">
                <a:schemeClr val="bg2"/>
              </a:gs>
              <a:gs pos="100000">
                <a:schemeClr val="bg2">
                  <a:gamma/>
                  <a:shade val="46275"/>
                  <a:invGamma/>
                </a:schemeClr>
              </a:gs>
            </a:gsLst>
            <a:path path="shape">
              <a:fillToRect l="50000" t="50000" r="50000" b="50000"/>
            </a:path>
          </a:gradFill>
          <a:ln w="9525">
            <a:solidFill>
              <a:schemeClr val="tx1"/>
            </a:solidFill>
            <a:miter lim="800000"/>
            <a:headEnd/>
            <a:tailEnd/>
          </a:ln>
          <a:effectLst/>
        </p:spPr>
        <p:txBody>
          <a:bodyPr>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rPr>
              <a:t>A Promise of Future Restoration</a:t>
            </a:r>
          </a:p>
        </p:txBody>
      </p:sp>
      <p:sp>
        <p:nvSpPr>
          <p:cNvPr id="920590" name="Rectangle 14">
            <a:extLst>
              <a:ext uri="{FF2B5EF4-FFF2-40B4-BE49-F238E27FC236}">
                <a16:creationId xmlns:a16="http://schemas.microsoft.com/office/drawing/2014/main" id="{139D60CA-42A4-7C75-A3C8-5DC206B9B2EA}"/>
              </a:ext>
            </a:extLst>
          </p:cNvPr>
          <p:cNvSpPr>
            <a:spLocks noChangeArrowheads="1"/>
          </p:cNvSpPr>
          <p:nvPr/>
        </p:nvSpPr>
        <p:spPr bwMode="auto">
          <a:xfrm>
            <a:off x="2590800" y="4495800"/>
            <a:ext cx="2362200" cy="1066800"/>
          </a:xfrm>
          <a:prstGeom prst="rect">
            <a:avLst/>
          </a:prstGeom>
          <a:gradFill rotWithShape="1">
            <a:gsLst>
              <a:gs pos="0">
                <a:srgbClr val="7F0D28"/>
              </a:gs>
              <a:gs pos="100000">
                <a:srgbClr val="7F0D28">
                  <a:gamma/>
                  <a:shade val="46275"/>
                  <a:invGamma/>
                </a:srgbClr>
              </a:gs>
            </a:gsLst>
            <a:path path="shape">
              <a:fillToRect l="50000" t="50000" r="50000" b="50000"/>
            </a:path>
          </a:gradFill>
          <a:ln w="9525">
            <a:solidFill>
              <a:schemeClr val="tx1"/>
            </a:solidFill>
            <a:miter lim="800000"/>
            <a:headEnd/>
            <a:tailEnd/>
          </a:ln>
          <a:effectLst/>
        </p:spPr>
        <p:txBody>
          <a:bodyPr wrap="none" anchor="ct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eaLnBrk="1" hangingPunct="1"/>
            <a:r>
              <a:rPr lang="en-US" altLang="en-US" dirty="0">
                <a:solidFill>
                  <a:schemeClr val="tx1"/>
                </a:solidFill>
                <a:effectLst>
                  <a:outerShdw blurRad="38100" dist="38100" dir="2700000" algn="tl">
                    <a:srgbClr val="000000"/>
                  </a:outerShdw>
                </a:effectLst>
              </a:rPr>
              <a:t>Two </a:t>
            </a:r>
          </a:p>
          <a:p>
            <a:pPr eaLnBrk="1" hangingPunct="1"/>
            <a:r>
              <a:rPr lang="en-US" altLang="en-US" dirty="0">
                <a:solidFill>
                  <a:schemeClr val="tx1"/>
                </a:solidFill>
                <a:effectLst>
                  <a:outerShdw blurRad="38100" dist="38100" dir="2700000" algn="tl">
                    <a:srgbClr val="000000"/>
                  </a:outerShdw>
                </a:effectLst>
              </a:rPr>
              <a:t>Sermons</a:t>
            </a:r>
          </a:p>
        </p:txBody>
      </p:sp>
      <p:sp>
        <p:nvSpPr>
          <p:cNvPr id="920591" name="Text Box 15">
            <a:extLst>
              <a:ext uri="{FF2B5EF4-FFF2-40B4-BE49-F238E27FC236}">
                <a16:creationId xmlns:a16="http://schemas.microsoft.com/office/drawing/2014/main" id="{13595188-9EBA-0EB2-93AB-03E1B36CAD5E}"/>
              </a:ext>
            </a:extLst>
          </p:cNvPr>
          <p:cNvSpPr txBox="1">
            <a:spLocks noChangeArrowheads="1"/>
          </p:cNvSpPr>
          <p:nvPr/>
        </p:nvSpPr>
        <p:spPr bwMode="auto">
          <a:xfrm>
            <a:off x="4953000" y="5562600"/>
            <a:ext cx="5410200" cy="528638"/>
          </a:xfrm>
          <a:prstGeom prst="rect">
            <a:avLst/>
          </a:prstGeom>
          <a:gradFill rotWithShape="1">
            <a:gsLst>
              <a:gs pos="0">
                <a:schemeClr val="bg2"/>
              </a:gs>
              <a:gs pos="100000">
                <a:schemeClr val="bg2">
                  <a:gamma/>
                  <a:shade val="46275"/>
                  <a:invGamma/>
                </a:schemeClr>
              </a:gs>
            </a:gsLst>
            <a:path path="shape">
              <a:fillToRect l="50000" t="50000" r="50000" b="50000"/>
            </a:path>
          </a:gradFill>
          <a:ln w="9525">
            <a:solidFill>
              <a:schemeClr val="tx1"/>
            </a:solidFill>
            <a:miter lim="800000"/>
            <a:headEnd/>
            <a:tailEnd/>
          </a:ln>
          <a:effectLst/>
        </p:spPr>
        <p:txBody>
          <a:bodyPr>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rPr>
              <a:t>Judgment on Enemies of Israel</a:t>
            </a:r>
          </a:p>
        </p:txBody>
      </p:sp>
      <p:sp>
        <p:nvSpPr>
          <p:cNvPr id="920592" name="Text Box 16">
            <a:extLst>
              <a:ext uri="{FF2B5EF4-FFF2-40B4-BE49-F238E27FC236}">
                <a16:creationId xmlns:a16="http://schemas.microsoft.com/office/drawing/2014/main" id="{AD473D41-0DDE-6786-9C38-CB69EADCAA2E}"/>
              </a:ext>
            </a:extLst>
          </p:cNvPr>
          <p:cNvSpPr txBox="1">
            <a:spLocks noChangeArrowheads="1"/>
          </p:cNvSpPr>
          <p:nvPr/>
        </p:nvSpPr>
        <p:spPr bwMode="auto">
          <a:xfrm>
            <a:off x="4953000" y="6096000"/>
            <a:ext cx="5410200" cy="528638"/>
          </a:xfrm>
          <a:prstGeom prst="rect">
            <a:avLst/>
          </a:prstGeom>
          <a:gradFill rotWithShape="1">
            <a:gsLst>
              <a:gs pos="0">
                <a:schemeClr val="bg2"/>
              </a:gs>
              <a:gs pos="100000">
                <a:schemeClr val="bg2">
                  <a:gamma/>
                  <a:shade val="46275"/>
                  <a:invGamma/>
                </a:schemeClr>
              </a:gs>
            </a:gsLst>
            <a:path path="shape">
              <a:fillToRect l="50000" t="50000" r="50000" b="50000"/>
            </a:path>
          </a:gradFill>
          <a:ln w="9525">
            <a:solidFill>
              <a:schemeClr val="tx1"/>
            </a:solidFill>
            <a:miter lim="800000"/>
            <a:headEnd/>
            <a:tailEnd/>
          </a:ln>
          <a:effectLst/>
        </p:spPr>
        <p:txBody>
          <a:bodyPr>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rPr>
              <a:t>The Coming of the Lord</a:t>
            </a:r>
          </a:p>
        </p:txBody>
      </p:sp>
      <p:sp>
        <p:nvSpPr>
          <p:cNvPr id="16401" name="Text Box 17">
            <a:extLst>
              <a:ext uri="{FF2B5EF4-FFF2-40B4-BE49-F238E27FC236}">
                <a16:creationId xmlns:a16="http://schemas.microsoft.com/office/drawing/2014/main" id="{597253EB-EDAF-56D8-8D9D-71F52B145527}"/>
              </a:ext>
            </a:extLst>
          </p:cNvPr>
          <p:cNvSpPr txBox="1">
            <a:spLocks noChangeArrowheads="1"/>
          </p:cNvSpPr>
          <p:nvPr/>
        </p:nvSpPr>
        <p:spPr bwMode="auto">
          <a:xfrm>
            <a:off x="1676400" y="800100"/>
            <a:ext cx="914400" cy="528638"/>
          </a:xfrm>
          <a:prstGeom prst="rect">
            <a:avLst/>
          </a:prstGeom>
          <a:solidFill>
            <a:srgbClr val="000000"/>
          </a:solidFill>
          <a:ln w="9525">
            <a:solidFill>
              <a:schemeClr val="tx1"/>
            </a:solidFill>
            <a:miter lim="800000"/>
            <a:headEnd/>
            <a:tailEnd/>
          </a:ln>
        </p:spPr>
        <p:txBody>
          <a:bodyPr>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rPr>
              <a:t>1:18</a:t>
            </a:r>
          </a:p>
        </p:txBody>
      </p:sp>
      <p:sp>
        <p:nvSpPr>
          <p:cNvPr id="16402" name="Text Box 18">
            <a:extLst>
              <a:ext uri="{FF2B5EF4-FFF2-40B4-BE49-F238E27FC236}">
                <a16:creationId xmlns:a16="http://schemas.microsoft.com/office/drawing/2014/main" id="{DCDF4FBA-5305-3B3A-FDE3-ADEC12C18629}"/>
              </a:ext>
            </a:extLst>
          </p:cNvPr>
          <p:cNvSpPr txBox="1">
            <a:spLocks noChangeArrowheads="1"/>
          </p:cNvSpPr>
          <p:nvPr/>
        </p:nvSpPr>
        <p:spPr bwMode="auto">
          <a:xfrm>
            <a:off x="1676400" y="6096000"/>
            <a:ext cx="914400" cy="528638"/>
          </a:xfrm>
          <a:prstGeom prst="rect">
            <a:avLst/>
          </a:prstGeom>
          <a:solidFill>
            <a:srgbClr val="000000"/>
          </a:solidFill>
          <a:ln w="9525">
            <a:solidFill>
              <a:schemeClr val="tx1"/>
            </a:solidFill>
            <a:miter lim="800000"/>
            <a:headEnd/>
            <a:tailEnd/>
          </a:ln>
        </p:spPr>
        <p:txBody>
          <a:bodyPr>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rPr>
              <a:t>12:1</a:t>
            </a:r>
          </a:p>
        </p:txBody>
      </p:sp>
      <p:sp>
        <p:nvSpPr>
          <p:cNvPr id="16403" name="Text Box 19">
            <a:extLst>
              <a:ext uri="{FF2B5EF4-FFF2-40B4-BE49-F238E27FC236}">
                <a16:creationId xmlns:a16="http://schemas.microsoft.com/office/drawing/2014/main" id="{F6BC79B9-1E9A-C61C-A3B9-CF3D94723F79}"/>
              </a:ext>
            </a:extLst>
          </p:cNvPr>
          <p:cNvSpPr txBox="1">
            <a:spLocks noChangeArrowheads="1"/>
          </p:cNvSpPr>
          <p:nvPr/>
        </p:nvSpPr>
        <p:spPr bwMode="auto">
          <a:xfrm>
            <a:off x="1676400" y="279400"/>
            <a:ext cx="914400" cy="528638"/>
          </a:xfrm>
          <a:prstGeom prst="rect">
            <a:avLst/>
          </a:prstGeom>
          <a:solidFill>
            <a:srgbClr val="000000"/>
          </a:solidFill>
          <a:ln w="9525">
            <a:solidFill>
              <a:schemeClr val="tx1"/>
            </a:solidFill>
            <a:miter lim="800000"/>
            <a:headEnd/>
            <a:tailEnd/>
          </a:ln>
        </p:spPr>
        <p:txBody>
          <a:bodyPr>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rPr>
              <a:t>1:1</a:t>
            </a:r>
          </a:p>
        </p:txBody>
      </p:sp>
      <p:sp>
        <p:nvSpPr>
          <p:cNvPr id="16404" name="Text Box 20">
            <a:extLst>
              <a:ext uri="{FF2B5EF4-FFF2-40B4-BE49-F238E27FC236}">
                <a16:creationId xmlns:a16="http://schemas.microsoft.com/office/drawing/2014/main" id="{F94730AA-2021-08EF-1662-7BBA766B21F5}"/>
              </a:ext>
            </a:extLst>
          </p:cNvPr>
          <p:cNvSpPr txBox="1">
            <a:spLocks noChangeArrowheads="1"/>
          </p:cNvSpPr>
          <p:nvPr/>
        </p:nvSpPr>
        <p:spPr bwMode="auto">
          <a:xfrm>
            <a:off x="1676400" y="1320800"/>
            <a:ext cx="914400" cy="528638"/>
          </a:xfrm>
          <a:prstGeom prst="rect">
            <a:avLst/>
          </a:prstGeom>
          <a:solidFill>
            <a:srgbClr val="000000"/>
          </a:solidFill>
          <a:ln w="9525">
            <a:solidFill>
              <a:schemeClr val="tx1"/>
            </a:solidFill>
            <a:miter lim="800000"/>
            <a:headEnd/>
            <a:tailEnd/>
          </a:ln>
        </p:spPr>
        <p:txBody>
          <a:bodyPr>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rPr>
              <a:t>2:1</a:t>
            </a:r>
          </a:p>
        </p:txBody>
      </p:sp>
      <p:sp>
        <p:nvSpPr>
          <p:cNvPr id="16405" name="Text Box 21">
            <a:extLst>
              <a:ext uri="{FF2B5EF4-FFF2-40B4-BE49-F238E27FC236}">
                <a16:creationId xmlns:a16="http://schemas.microsoft.com/office/drawing/2014/main" id="{78FA52FF-7039-4394-86B5-BCD06FF1CAC2}"/>
              </a:ext>
            </a:extLst>
          </p:cNvPr>
          <p:cNvSpPr txBox="1">
            <a:spLocks noChangeArrowheads="1"/>
          </p:cNvSpPr>
          <p:nvPr/>
        </p:nvSpPr>
        <p:spPr bwMode="auto">
          <a:xfrm>
            <a:off x="1676400" y="1854200"/>
            <a:ext cx="914400" cy="528638"/>
          </a:xfrm>
          <a:prstGeom prst="rect">
            <a:avLst/>
          </a:prstGeom>
          <a:solidFill>
            <a:srgbClr val="000000"/>
          </a:solidFill>
          <a:ln w="9525">
            <a:solidFill>
              <a:schemeClr val="tx1"/>
            </a:solidFill>
            <a:miter lim="800000"/>
            <a:headEnd/>
            <a:tailEnd/>
          </a:ln>
        </p:spPr>
        <p:txBody>
          <a:bodyPr>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rPr>
              <a:t>3:1</a:t>
            </a:r>
          </a:p>
        </p:txBody>
      </p:sp>
      <p:sp>
        <p:nvSpPr>
          <p:cNvPr id="16406" name="Text Box 22">
            <a:extLst>
              <a:ext uri="{FF2B5EF4-FFF2-40B4-BE49-F238E27FC236}">
                <a16:creationId xmlns:a16="http://schemas.microsoft.com/office/drawing/2014/main" id="{E99CC0D0-FEDE-1B59-80EB-2FEAD279DC1D}"/>
              </a:ext>
            </a:extLst>
          </p:cNvPr>
          <p:cNvSpPr txBox="1">
            <a:spLocks noChangeArrowheads="1"/>
          </p:cNvSpPr>
          <p:nvPr/>
        </p:nvSpPr>
        <p:spPr bwMode="auto">
          <a:xfrm>
            <a:off x="1676400" y="2387600"/>
            <a:ext cx="914400" cy="528638"/>
          </a:xfrm>
          <a:prstGeom prst="rect">
            <a:avLst/>
          </a:prstGeom>
          <a:solidFill>
            <a:srgbClr val="000000"/>
          </a:solidFill>
          <a:ln w="9525">
            <a:solidFill>
              <a:schemeClr val="tx1"/>
            </a:solidFill>
            <a:miter lim="800000"/>
            <a:headEnd/>
            <a:tailEnd/>
          </a:ln>
        </p:spPr>
        <p:txBody>
          <a:bodyPr>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rPr>
              <a:t>4:1</a:t>
            </a:r>
          </a:p>
        </p:txBody>
      </p:sp>
      <p:sp>
        <p:nvSpPr>
          <p:cNvPr id="16407" name="Text Box 23">
            <a:extLst>
              <a:ext uri="{FF2B5EF4-FFF2-40B4-BE49-F238E27FC236}">
                <a16:creationId xmlns:a16="http://schemas.microsoft.com/office/drawing/2014/main" id="{1C113648-6BD2-CEA2-372B-4E594A4FF75A}"/>
              </a:ext>
            </a:extLst>
          </p:cNvPr>
          <p:cNvSpPr txBox="1">
            <a:spLocks noChangeArrowheads="1"/>
          </p:cNvSpPr>
          <p:nvPr/>
        </p:nvSpPr>
        <p:spPr bwMode="auto">
          <a:xfrm>
            <a:off x="1676400" y="2913064"/>
            <a:ext cx="914400" cy="528637"/>
          </a:xfrm>
          <a:prstGeom prst="rect">
            <a:avLst/>
          </a:prstGeom>
          <a:solidFill>
            <a:srgbClr val="000000"/>
          </a:solidFill>
          <a:ln w="9525">
            <a:solidFill>
              <a:schemeClr val="tx1"/>
            </a:solidFill>
            <a:miter lim="800000"/>
            <a:headEnd/>
            <a:tailEnd/>
          </a:ln>
        </p:spPr>
        <p:txBody>
          <a:bodyPr>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rPr>
              <a:t>5:1</a:t>
            </a:r>
          </a:p>
        </p:txBody>
      </p:sp>
      <p:sp>
        <p:nvSpPr>
          <p:cNvPr id="16408" name="Text Box 24">
            <a:extLst>
              <a:ext uri="{FF2B5EF4-FFF2-40B4-BE49-F238E27FC236}">
                <a16:creationId xmlns:a16="http://schemas.microsoft.com/office/drawing/2014/main" id="{06C1F221-429B-A642-8C93-344085D74A48}"/>
              </a:ext>
            </a:extLst>
          </p:cNvPr>
          <p:cNvSpPr txBox="1">
            <a:spLocks noChangeArrowheads="1"/>
          </p:cNvSpPr>
          <p:nvPr/>
        </p:nvSpPr>
        <p:spPr bwMode="auto">
          <a:xfrm>
            <a:off x="1676400" y="3446464"/>
            <a:ext cx="914400" cy="528637"/>
          </a:xfrm>
          <a:prstGeom prst="rect">
            <a:avLst/>
          </a:prstGeom>
          <a:solidFill>
            <a:srgbClr val="000000"/>
          </a:solidFill>
          <a:ln w="9525">
            <a:solidFill>
              <a:schemeClr val="tx1"/>
            </a:solidFill>
            <a:miter lim="800000"/>
            <a:headEnd/>
            <a:tailEnd/>
          </a:ln>
        </p:spPr>
        <p:txBody>
          <a:bodyPr>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rPr>
              <a:t>5:5</a:t>
            </a:r>
          </a:p>
        </p:txBody>
      </p:sp>
      <p:sp>
        <p:nvSpPr>
          <p:cNvPr id="16409" name="Text Box 25">
            <a:extLst>
              <a:ext uri="{FF2B5EF4-FFF2-40B4-BE49-F238E27FC236}">
                <a16:creationId xmlns:a16="http://schemas.microsoft.com/office/drawing/2014/main" id="{6D1B0DF9-5653-3D24-0DC6-3392AD66B4A1}"/>
              </a:ext>
            </a:extLst>
          </p:cNvPr>
          <p:cNvSpPr txBox="1">
            <a:spLocks noChangeArrowheads="1"/>
          </p:cNvSpPr>
          <p:nvPr/>
        </p:nvSpPr>
        <p:spPr bwMode="auto">
          <a:xfrm>
            <a:off x="1676400" y="3967164"/>
            <a:ext cx="914400" cy="528637"/>
          </a:xfrm>
          <a:prstGeom prst="rect">
            <a:avLst/>
          </a:prstGeom>
          <a:solidFill>
            <a:srgbClr val="000000"/>
          </a:solidFill>
          <a:ln w="9525">
            <a:solidFill>
              <a:schemeClr val="tx1"/>
            </a:solidFill>
            <a:miter lim="800000"/>
            <a:headEnd/>
            <a:tailEnd/>
          </a:ln>
        </p:spPr>
        <p:txBody>
          <a:bodyPr>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rPr>
              <a:t>6:1</a:t>
            </a:r>
          </a:p>
        </p:txBody>
      </p:sp>
      <p:sp>
        <p:nvSpPr>
          <p:cNvPr id="16410" name="Text Box 26">
            <a:extLst>
              <a:ext uri="{FF2B5EF4-FFF2-40B4-BE49-F238E27FC236}">
                <a16:creationId xmlns:a16="http://schemas.microsoft.com/office/drawing/2014/main" id="{80033E09-7775-0295-A450-AC194FCB47E9}"/>
              </a:ext>
            </a:extLst>
          </p:cNvPr>
          <p:cNvSpPr txBox="1">
            <a:spLocks noChangeArrowheads="1"/>
          </p:cNvSpPr>
          <p:nvPr/>
        </p:nvSpPr>
        <p:spPr bwMode="auto">
          <a:xfrm>
            <a:off x="1676400" y="4500564"/>
            <a:ext cx="914400" cy="528637"/>
          </a:xfrm>
          <a:prstGeom prst="rect">
            <a:avLst/>
          </a:prstGeom>
          <a:solidFill>
            <a:srgbClr val="000000"/>
          </a:solidFill>
          <a:ln w="9525">
            <a:solidFill>
              <a:schemeClr val="tx1"/>
            </a:solidFill>
            <a:miter lim="800000"/>
            <a:headEnd/>
            <a:tailEnd/>
          </a:ln>
        </p:spPr>
        <p:txBody>
          <a:bodyPr>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rPr>
              <a:t>7:1</a:t>
            </a:r>
          </a:p>
        </p:txBody>
      </p:sp>
      <p:sp>
        <p:nvSpPr>
          <p:cNvPr id="16411" name="Text Box 27">
            <a:extLst>
              <a:ext uri="{FF2B5EF4-FFF2-40B4-BE49-F238E27FC236}">
                <a16:creationId xmlns:a16="http://schemas.microsoft.com/office/drawing/2014/main" id="{B4F89309-344F-A300-CCF0-4822629068CE}"/>
              </a:ext>
            </a:extLst>
          </p:cNvPr>
          <p:cNvSpPr txBox="1">
            <a:spLocks noChangeArrowheads="1"/>
          </p:cNvSpPr>
          <p:nvPr/>
        </p:nvSpPr>
        <p:spPr bwMode="auto">
          <a:xfrm>
            <a:off x="1676400" y="5033964"/>
            <a:ext cx="914400" cy="528637"/>
          </a:xfrm>
          <a:prstGeom prst="rect">
            <a:avLst/>
          </a:prstGeom>
          <a:solidFill>
            <a:srgbClr val="000000"/>
          </a:solidFill>
          <a:ln w="9525">
            <a:solidFill>
              <a:schemeClr val="tx1"/>
            </a:solidFill>
            <a:miter lim="800000"/>
            <a:headEnd/>
            <a:tailEnd/>
          </a:ln>
        </p:spPr>
        <p:txBody>
          <a:bodyPr>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rPr>
              <a:t>8:1</a:t>
            </a:r>
          </a:p>
        </p:txBody>
      </p:sp>
      <p:sp>
        <p:nvSpPr>
          <p:cNvPr id="16412" name="Text Box 28">
            <a:extLst>
              <a:ext uri="{FF2B5EF4-FFF2-40B4-BE49-F238E27FC236}">
                <a16:creationId xmlns:a16="http://schemas.microsoft.com/office/drawing/2014/main" id="{15CD7C54-459F-CD8B-C460-B6638145B05A}"/>
              </a:ext>
            </a:extLst>
          </p:cNvPr>
          <p:cNvSpPr txBox="1">
            <a:spLocks noChangeArrowheads="1"/>
          </p:cNvSpPr>
          <p:nvPr/>
        </p:nvSpPr>
        <p:spPr bwMode="auto">
          <a:xfrm>
            <a:off x="1676400" y="5567364"/>
            <a:ext cx="914400" cy="528637"/>
          </a:xfrm>
          <a:prstGeom prst="rect">
            <a:avLst/>
          </a:prstGeom>
          <a:solidFill>
            <a:srgbClr val="000000"/>
          </a:solidFill>
          <a:ln w="9525">
            <a:solidFill>
              <a:schemeClr val="tx1"/>
            </a:solidFill>
            <a:miter lim="800000"/>
            <a:headEnd/>
            <a:tailEnd/>
          </a:ln>
        </p:spPr>
        <p:txBody>
          <a:bodyPr>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rPr>
              <a:t>9:1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D5781807-1911-C919-3FA1-16F19147C69B}"/>
              </a:ext>
            </a:extLst>
          </p:cNvPr>
          <p:cNvSpPr>
            <a:spLocks noGrp="1" noChangeArrowheads="1"/>
          </p:cNvSpPr>
          <p:nvPr>
            <p:ph type="ctrTitle"/>
          </p:nvPr>
        </p:nvSpPr>
        <p:spPr>
          <a:xfrm>
            <a:off x="1752600" y="762001"/>
            <a:ext cx="4343400" cy="917575"/>
          </a:xfrm>
          <a:solidFill>
            <a:srgbClr val="000000"/>
          </a:solidFill>
          <a:ln>
            <a:solidFill>
              <a:schemeClr val="tx1"/>
            </a:solidFill>
            <a:miter lim="800000"/>
            <a:headEnd/>
            <a:tailEnd/>
          </a:ln>
        </p:spPr>
        <p:txBody>
          <a:bodyPr/>
          <a:lstStyle/>
          <a:p>
            <a:pPr eaLnBrk="1" hangingPunct="1"/>
            <a:r>
              <a:rPr lang="en-US" altLang="en-US" dirty="0"/>
              <a:t>Zechariah</a:t>
            </a:r>
          </a:p>
        </p:txBody>
      </p:sp>
      <p:sp>
        <p:nvSpPr>
          <p:cNvPr id="774147" name="Rectangle 3">
            <a:extLst>
              <a:ext uri="{FF2B5EF4-FFF2-40B4-BE49-F238E27FC236}">
                <a16:creationId xmlns:a16="http://schemas.microsoft.com/office/drawing/2014/main" id="{BB6D4902-5093-B1BD-064D-52279EAB9DB2}"/>
              </a:ext>
            </a:extLst>
          </p:cNvPr>
          <p:cNvSpPr>
            <a:spLocks noGrp="1" noChangeArrowheads="1"/>
          </p:cNvSpPr>
          <p:nvPr>
            <p:ph type="subTitle" idx="1"/>
          </p:nvPr>
        </p:nvSpPr>
        <p:spPr>
          <a:xfrm>
            <a:off x="1752600" y="1676400"/>
            <a:ext cx="4343400" cy="1066800"/>
          </a:xfrm>
          <a:gradFill rotWithShape="1">
            <a:gsLst>
              <a:gs pos="0">
                <a:srgbClr val="336699"/>
              </a:gs>
              <a:gs pos="100000">
                <a:srgbClr val="182F47"/>
              </a:gs>
            </a:gsLst>
            <a:path path="shape">
              <a:fillToRect l="50000" t="50000" r="50000" b="50000"/>
            </a:path>
          </a:gradFill>
          <a:ln>
            <a:solidFill>
              <a:schemeClr val="tx1"/>
            </a:solidFill>
            <a:miter lim="800000"/>
            <a:headEnd/>
            <a:tailEnd/>
          </a:ln>
        </p:spPr>
        <p:txBody>
          <a:bodyPr>
            <a:normAutofit/>
          </a:bodyPr>
          <a:lstStyle/>
          <a:p>
            <a:pPr algn="ctr" eaLnBrk="1" hangingPunct="1"/>
            <a:r>
              <a:rPr lang="en-US" altLang="en-US" sz="3200" dirty="0"/>
              <a:t>Four horsemen/ chariots (1&amp;6)</a:t>
            </a:r>
          </a:p>
        </p:txBody>
      </p:sp>
      <p:sp>
        <p:nvSpPr>
          <p:cNvPr id="19460" name="Rectangle 4">
            <a:extLst>
              <a:ext uri="{FF2B5EF4-FFF2-40B4-BE49-F238E27FC236}">
                <a16:creationId xmlns:a16="http://schemas.microsoft.com/office/drawing/2014/main" id="{92674247-67E0-F5D9-2B00-C49E14630186}"/>
              </a:ext>
            </a:extLst>
          </p:cNvPr>
          <p:cNvSpPr>
            <a:spLocks noChangeArrowheads="1"/>
          </p:cNvSpPr>
          <p:nvPr/>
        </p:nvSpPr>
        <p:spPr bwMode="auto">
          <a:xfrm>
            <a:off x="6096000" y="762001"/>
            <a:ext cx="4343400" cy="917575"/>
          </a:xfrm>
          <a:prstGeom prst="rect">
            <a:avLst/>
          </a:prstGeom>
          <a:solidFill>
            <a:srgbClr val="000000"/>
          </a:solidFill>
          <a:ln w="9525">
            <a:solidFill>
              <a:schemeClr val="tx1"/>
            </a:solidFill>
            <a:miter lim="800000"/>
            <a:headEnd/>
            <a:tailEnd/>
          </a:ln>
        </p:spPr>
        <p:txBody>
          <a:bodyPr anchor="ct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eaLnBrk="1" hangingPunct="1"/>
            <a:r>
              <a:rPr lang="en-US" altLang="en-US" sz="4400" dirty="0"/>
              <a:t>Revelation</a:t>
            </a:r>
          </a:p>
        </p:txBody>
      </p:sp>
      <p:sp>
        <p:nvSpPr>
          <p:cNvPr id="774149" name="Rectangle 5">
            <a:extLst>
              <a:ext uri="{FF2B5EF4-FFF2-40B4-BE49-F238E27FC236}">
                <a16:creationId xmlns:a16="http://schemas.microsoft.com/office/drawing/2014/main" id="{67163EA8-B8BF-04C0-7B13-37443FC8AB04}"/>
              </a:ext>
            </a:extLst>
          </p:cNvPr>
          <p:cNvSpPr>
            <a:spLocks noChangeArrowheads="1"/>
          </p:cNvSpPr>
          <p:nvPr/>
        </p:nvSpPr>
        <p:spPr bwMode="auto">
          <a:xfrm>
            <a:off x="6096000" y="1676400"/>
            <a:ext cx="4343400" cy="1066800"/>
          </a:xfrm>
          <a:prstGeom prst="rect">
            <a:avLst/>
          </a:prstGeom>
          <a:gradFill rotWithShape="1">
            <a:gsLst>
              <a:gs pos="0">
                <a:srgbClr val="336699"/>
              </a:gs>
              <a:gs pos="100000">
                <a:srgbClr val="182F47"/>
              </a:gs>
            </a:gsLst>
            <a:path path="shape">
              <a:fillToRect l="50000" t="50000" r="50000" b="50000"/>
            </a:path>
          </a:gradFill>
          <a:ln w="9525">
            <a:solidFill>
              <a:schemeClr val="tx1"/>
            </a:solidFill>
            <a:miter lim="800000"/>
            <a:headEnd/>
            <a:tailEnd/>
          </a:ln>
        </p:spPr>
        <p:txBody>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eaLnBrk="1" hangingPunct="1">
              <a:spcBef>
                <a:spcPct val="20000"/>
              </a:spcBef>
            </a:pPr>
            <a:r>
              <a:rPr lang="en-US" altLang="en-US" sz="3200" dirty="0">
                <a:solidFill>
                  <a:schemeClr val="tx1"/>
                </a:solidFill>
              </a:rPr>
              <a:t>Four horsemen (6)</a:t>
            </a:r>
          </a:p>
        </p:txBody>
      </p:sp>
      <p:sp>
        <p:nvSpPr>
          <p:cNvPr id="774150" name="Rectangle 6">
            <a:extLst>
              <a:ext uri="{FF2B5EF4-FFF2-40B4-BE49-F238E27FC236}">
                <a16:creationId xmlns:a16="http://schemas.microsoft.com/office/drawing/2014/main" id="{46EBC492-40AE-F90D-ADE4-329222DC78CA}"/>
              </a:ext>
            </a:extLst>
          </p:cNvPr>
          <p:cNvSpPr>
            <a:spLocks noChangeArrowheads="1"/>
          </p:cNvSpPr>
          <p:nvPr/>
        </p:nvSpPr>
        <p:spPr bwMode="auto">
          <a:xfrm>
            <a:off x="1752600" y="2743200"/>
            <a:ext cx="4343400" cy="1676400"/>
          </a:xfrm>
          <a:prstGeom prst="rect">
            <a:avLst/>
          </a:prstGeom>
          <a:gradFill rotWithShape="1">
            <a:gsLst>
              <a:gs pos="0">
                <a:srgbClr val="336699"/>
              </a:gs>
              <a:gs pos="100000">
                <a:srgbClr val="182F47"/>
              </a:gs>
            </a:gsLst>
            <a:path path="shape">
              <a:fillToRect l="50000" t="50000" r="50000" b="50000"/>
            </a:path>
          </a:gradFill>
          <a:ln w="9525">
            <a:solidFill>
              <a:schemeClr val="tx1"/>
            </a:solidFill>
            <a:miter lim="800000"/>
            <a:headEnd/>
            <a:tailEnd/>
          </a:ln>
        </p:spPr>
        <p:txBody>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eaLnBrk="1" hangingPunct="1">
              <a:spcBef>
                <a:spcPct val="20000"/>
              </a:spcBef>
            </a:pPr>
            <a:r>
              <a:rPr lang="en-US" altLang="en-US" sz="3200" dirty="0">
                <a:solidFill>
                  <a:schemeClr val="tx1"/>
                </a:solidFill>
              </a:rPr>
              <a:t>Man with a measuring line measures Jerusalem (2:1-2)</a:t>
            </a:r>
          </a:p>
        </p:txBody>
      </p:sp>
      <p:sp>
        <p:nvSpPr>
          <p:cNvPr id="774151" name="Rectangle 7">
            <a:extLst>
              <a:ext uri="{FF2B5EF4-FFF2-40B4-BE49-F238E27FC236}">
                <a16:creationId xmlns:a16="http://schemas.microsoft.com/office/drawing/2014/main" id="{8C9860B3-9591-8167-AF5C-D489FFF97616}"/>
              </a:ext>
            </a:extLst>
          </p:cNvPr>
          <p:cNvSpPr>
            <a:spLocks noChangeArrowheads="1"/>
          </p:cNvSpPr>
          <p:nvPr/>
        </p:nvSpPr>
        <p:spPr bwMode="auto">
          <a:xfrm>
            <a:off x="6096000" y="2743200"/>
            <a:ext cx="4343400" cy="1676400"/>
          </a:xfrm>
          <a:prstGeom prst="rect">
            <a:avLst/>
          </a:prstGeom>
          <a:gradFill rotWithShape="1">
            <a:gsLst>
              <a:gs pos="0">
                <a:srgbClr val="336699"/>
              </a:gs>
              <a:gs pos="100000">
                <a:srgbClr val="182F47"/>
              </a:gs>
            </a:gsLst>
            <a:path path="shape">
              <a:fillToRect l="50000" t="50000" r="50000" b="50000"/>
            </a:path>
          </a:gradFill>
          <a:ln w="9525">
            <a:solidFill>
              <a:schemeClr val="tx1"/>
            </a:solidFill>
            <a:miter lim="800000"/>
            <a:headEnd/>
            <a:tailEnd/>
          </a:ln>
        </p:spPr>
        <p:txBody>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eaLnBrk="1" hangingPunct="1">
              <a:spcBef>
                <a:spcPct val="20000"/>
              </a:spcBef>
            </a:pPr>
            <a:r>
              <a:rPr lang="en-US" altLang="en-US" sz="3200" dirty="0">
                <a:solidFill>
                  <a:schemeClr val="tx1"/>
                </a:solidFill>
              </a:rPr>
              <a:t>Man with a rod measures the temple mount (11:1-2)</a:t>
            </a:r>
          </a:p>
        </p:txBody>
      </p:sp>
      <p:sp>
        <p:nvSpPr>
          <p:cNvPr id="774152" name="Rectangle 8">
            <a:extLst>
              <a:ext uri="{FF2B5EF4-FFF2-40B4-BE49-F238E27FC236}">
                <a16:creationId xmlns:a16="http://schemas.microsoft.com/office/drawing/2014/main" id="{7DC3CA91-B7CE-CCA8-EA94-D5F8C5704D9C}"/>
              </a:ext>
            </a:extLst>
          </p:cNvPr>
          <p:cNvSpPr>
            <a:spLocks noChangeArrowheads="1"/>
          </p:cNvSpPr>
          <p:nvPr/>
        </p:nvSpPr>
        <p:spPr bwMode="auto">
          <a:xfrm>
            <a:off x="1752600" y="4419600"/>
            <a:ext cx="4343400" cy="1600200"/>
          </a:xfrm>
          <a:prstGeom prst="rect">
            <a:avLst/>
          </a:prstGeom>
          <a:gradFill rotWithShape="1">
            <a:gsLst>
              <a:gs pos="0">
                <a:srgbClr val="336699"/>
              </a:gs>
              <a:gs pos="100000">
                <a:srgbClr val="182F47"/>
              </a:gs>
            </a:gsLst>
            <a:path path="shape">
              <a:fillToRect l="50000" t="50000" r="50000" b="50000"/>
            </a:path>
          </a:gradFill>
          <a:ln w="9525">
            <a:solidFill>
              <a:schemeClr val="tx1"/>
            </a:solidFill>
            <a:miter lim="800000"/>
            <a:headEnd/>
            <a:tailEnd/>
          </a:ln>
        </p:spPr>
        <p:txBody>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eaLnBrk="1" hangingPunct="1">
              <a:spcBef>
                <a:spcPct val="20000"/>
              </a:spcBef>
            </a:pPr>
            <a:r>
              <a:rPr lang="en-US" altLang="en-US" sz="3200" dirty="0">
                <a:solidFill>
                  <a:schemeClr val="tx1"/>
                </a:solidFill>
              </a:rPr>
              <a:t>Satan ready to accuse Joshua the high priest (3:1)</a:t>
            </a:r>
          </a:p>
        </p:txBody>
      </p:sp>
      <p:sp>
        <p:nvSpPr>
          <p:cNvPr id="774153" name="Rectangle 9">
            <a:extLst>
              <a:ext uri="{FF2B5EF4-FFF2-40B4-BE49-F238E27FC236}">
                <a16:creationId xmlns:a16="http://schemas.microsoft.com/office/drawing/2014/main" id="{2FCBEE6D-2D7F-821E-77FE-BF9000FFA8E5}"/>
              </a:ext>
            </a:extLst>
          </p:cNvPr>
          <p:cNvSpPr>
            <a:spLocks noChangeArrowheads="1"/>
          </p:cNvSpPr>
          <p:nvPr/>
        </p:nvSpPr>
        <p:spPr bwMode="auto">
          <a:xfrm>
            <a:off x="6096000" y="4419600"/>
            <a:ext cx="4343400" cy="1600200"/>
          </a:xfrm>
          <a:prstGeom prst="rect">
            <a:avLst/>
          </a:prstGeom>
          <a:gradFill rotWithShape="1">
            <a:gsLst>
              <a:gs pos="0">
                <a:srgbClr val="336699"/>
              </a:gs>
              <a:gs pos="100000">
                <a:srgbClr val="182F47"/>
              </a:gs>
            </a:gsLst>
            <a:path path="shape">
              <a:fillToRect l="50000" t="50000" r="50000" b="50000"/>
            </a:path>
          </a:gradFill>
          <a:ln w="9525">
            <a:solidFill>
              <a:schemeClr val="tx1"/>
            </a:solidFill>
            <a:miter lim="800000"/>
            <a:headEnd/>
            <a:tailEnd/>
          </a:ln>
        </p:spPr>
        <p:txBody>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eaLnBrk="1" hangingPunct="1">
              <a:spcBef>
                <a:spcPct val="20000"/>
              </a:spcBef>
            </a:pPr>
            <a:r>
              <a:rPr lang="en-US" altLang="en-US" sz="3200" dirty="0">
                <a:solidFill>
                  <a:schemeClr val="tx1"/>
                </a:solidFill>
              </a:rPr>
              <a:t>Satan daily accusing the brethren (12:10)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774147">
                                            <p:bg/>
                                          </p:spTgt>
                                        </p:tgtEl>
                                        <p:attrNameLst>
                                          <p:attrName>style.visibility</p:attrName>
                                        </p:attrNameLst>
                                      </p:cBhvr>
                                      <p:to>
                                        <p:strVal val="visible"/>
                                      </p:to>
                                    </p:set>
                                    <p:anim calcmode="lin" valueType="num">
                                      <p:cBhvr>
                                        <p:cTn id="7" dur="500" fill="hold"/>
                                        <p:tgtEl>
                                          <p:spTgt spid="774147">
                                            <p:bg/>
                                          </p:spTgt>
                                        </p:tgtEl>
                                        <p:attrNameLst>
                                          <p:attrName>ppt_w</p:attrName>
                                        </p:attrNameLst>
                                      </p:cBhvr>
                                      <p:tavLst>
                                        <p:tav tm="0">
                                          <p:val>
                                            <p:fltVal val="0"/>
                                          </p:val>
                                        </p:tav>
                                        <p:tav tm="100000">
                                          <p:val>
                                            <p:strVal val="#ppt_w"/>
                                          </p:val>
                                        </p:tav>
                                      </p:tavLst>
                                    </p:anim>
                                    <p:anim calcmode="lin" valueType="num">
                                      <p:cBhvr>
                                        <p:cTn id="8" dur="500" fill="hold"/>
                                        <p:tgtEl>
                                          <p:spTgt spid="774147">
                                            <p:bg/>
                                          </p:spTgt>
                                        </p:tgtEl>
                                        <p:attrNameLst>
                                          <p:attrName>ppt_h</p:attrName>
                                        </p:attrNameLst>
                                      </p:cBhvr>
                                      <p:tavLst>
                                        <p:tav tm="0">
                                          <p:val>
                                            <p:fltVal val="0"/>
                                          </p:val>
                                        </p:tav>
                                        <p:tav tm="100000">
                                          <p:val>
                                            <p:strVal val="#ppt_h"/>
                                          </p:val>
                                        </p:tav>
                                      </p:tavLst>
                                    </p:anim>
                                    <p:animEffect transition="in" filter="fade">
                                      <p:cBhvr>
                                        <p:cTn id="9" dur="500"/>
                                        <p:tgtEl>
                                          <p:spTgt spid="774147">
                                            <p:bg/>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774147">
                                            <p:txEl>
                                              <p:pRg st="0" end="0"/>
                                            </p:txEl>
                                          </p:spTgt>
                                        </p:tgtEl>
                                        <p:attrNameLst>
                                          <p:attrName>style.visibility</p:attrName>
                                        </p:attrNameLst>
                                      </p:cBhvr>
                                      <p:to>
                                        <p:strVal val="visible"/>
                                      </p:to>
                                    </p:set>
                                    <p:anim calcmode="lin" valueType="num">
                                      <p:cBhvr>
                                        <p:cTn id="12" dur="500" fill="hold"/>
                                        <p:tgtEl>
                                          <p:spTgt spid="774147">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774147">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774147">
                                            <p:txEl>
                                              <p:pRg st="0" end="0"/>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774149"/>
                                        </p:tgtEl>
                                        <p:attrNameLst>
                                          <p:attrName>style.visibility</p:attrName>
                                        </p:attrNameLst>
                                      </p:cBhvr>
                                      <p:to>
                                        <p:strVal val="visible"/>
                                      </p:to>
                                    </p:set>
                                    <p:anim calcmode="lin" valueType="num">
                                      <p:cBhvr>
                                        <p:cTn id="17" dur="500" fill="hold"/>
                                        <p:tgtEl>
                                          <p:spTgt spid="774149"/>
                                        </p:tgtEl>
                                        <p:attrNameLst>
                                          <p:attrName>ppt_w</p:attrName>
                                        </p:attrNameLst>
                                      </p:cBhvr>
                                      <p:tavLst>
                                        <p:tav tm="0">
                                          <p:val>
                                            <p:fltVal val="0"/>
                                          </p:val>
                                        </p:tav>
                                        <p:tav tm="100000">
                                          <p:val>
                                            <p:strVal val="#ppt_w"/>
                                          </p:val>
                                        </p:tav>
                                      </p:tavLst>
                                    </p:anim>
                                    <p:anim calcmode="lin" valueType="num">
                                      <p:cBhvr>
                                        <p:cTn id="18" dur="500" fill="hold"/>
                                        <p:tgtEl>
                                          <p:spTgt spid="774149"/>
                                        </p:tgtEl>
                                        <p:attrNameLst>
                                          <p:attrName>ppt_h</p:attrName>
                                        </p:attrNameLst>
                                      </p:cBhvr>
                                      <p:tavLst>
                                        <p:tav tm="0">
                                          <p:val>
                                            <p:fltVal val="0"/>
                                          </p:val>
                                        </p:tav>
                                        <p:tav tm="100000">
                                          <p:val>
                                            <p:strVal val="#ppt_h"/>
                                          </p:val>
                                        </p:tav>
                                      </p:tavLst>
                                    </p:anim>
                                    <p:animEffect transition="in" filter="fade">
                                      <p:cBhvr>
                                        <p:cTn id="19" dur="500"/>
                                        <p:tgtEl>
                                          <p:spTgt spid="77414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3" presetClass="entr" presetSubtype="0" fill="hold" nodeType="clickEffect">
                                  <p:stCondLst>
                                    <p:cond delay="0"/>
                                  </p:stCondLst>
                                  <p:childTnLst>
                                    <p:set>
                                      <p:cBhvr>
                                        <p:cTn id="23" dur="1" fill="hold">
                                          <p:stCondLst>
                                            <p:cond delay="0"/>
                                          </p:stCondLst>
                                        </p:cTn>
                                        <p:tgtEl>
                                          <p:spTgt spid="774150"/>
                                        </p:tgtEl>
                                        <p:attrNameLst>
                                          <p:attrName>style.visibility</p:attrName>
                                        </p:attrNameLst>
                                      </p:cBhvr>
                                      <p:to>
                                        <p:strVal val="visible"/>
                                      </p:to>
                                    </p:set>
                                    <p:anim calcmode="lin" valueType="num">
                                      <p:cBhvr>
                                        <p:cTn id="24" dur="500" fill="hold"/>
                                        <p:tgtEl>
                                          <p:spTgt spid="774150"/>
                                        </p:tgtEl>
                                        <p:attrNameLst>
                                          <p:attrName>ppt_w</p:attrName>
                                        </p:attrNameLst>
                                      </p:cBhvr>
                                      <p:tavLst>
                                        <p:tav tm="0">
                                          <p:val>
                                            <p:fltVal val="0"/>
                                          </p:val>
                                        </p:tav>
                                        <p:tav tm="100000">
                                          <p:val>
                                            <p:strVal val="#ppt_w"/>
                                          </p:val>
                                        </p:tav>
                                      </p:tavLst>
                                    </p:anim>
                                    <p:anim calcmode="lin" valueType="num">
                                      <p:cBhvr>
                                        <p:cTn id="25" dur="500" fill="hold"/>
                                        <p:tgtEl>
                                          <p:spTgt spid="774150"/>
                                        </p:tgtEl>
                                        <p:attrNameLst>
                                          <p:attrName>ppt_h</p:attrName>
                                        </p:attrNameLst>
                                      </p:cBhvr>
                                      <p:tavLst>
                                        <p:tav tm="0">
                                          <p:val>
                                            <p:fltVal val="0"/>
                                          </p:val>
                                        </p:tav>
                                        <p:tav tm="100000">
                                          <p:val>
                                            <p:strVal val="#ppt_h"/>
                                          </p:val>
                                        </p:tav>
                                      </p:tavLst>
                                    </p:anim>
                                    <p:animEffect transition="in" filter="fade">
                                      <p:cBhvr>
                                        <p:cTn id="26" dur="500"/>
                                        <p:tgtEl>
                                          <p:spTgt spid="774150"/>
                                        </p:tgtEl>
                                      </p:cBhvr>
                                    </p:animEffect>
                                  </p:childTnLst>
                                </p:cTn>
                              </p:par>
                              <p:par>
                                <p:cTn id="27" presetID="53" presetClass="entr" presetSubtype="0" fill="hold" nodeType="withEffect">
                                  <p:stCondLst>
                                    <p:cond delay="0"/>
                                  </p:stCondLst>
                                  <p:childTnLst>
                                    <p:set>
                                      <p:cBhvr>
                                        <p:cTn id="28" dur="1" fill="hold">
                                          <p:stCondLst>
                                            <p:cond delay="0"/>
                                          </p:stCondLst>
                                        </p:cTn>
                                        <p:tgtEl>
                                          <p:spTgt spid="774151"/>
                                        </p:tgtEl>
                                        <p:attrNameLst>
                                          <p:attrName>style.visibility</p:attrName>
                                        </p:attrNameLst>
                                      </p:cBhvr>
                                      <p:to>
                                        <p:strVal val="visible"/>
                                      </p:to>
                                    </p:set>
                                    <p:anim calcmode="lin" valueType="num">
                                      <p:cBhvr>
                                        <p:cTn id="29" dur="500" fill="hold"/>
                                        <p:tgtEl>
                                          <p:spTgt spid="774151"/>
                                        </p:tgtEl>
                                        <p:attrNameLst>
                                          <p:attrName>ppt_w</p:attrName>
                                        </p:attrNameLst>
                                      </p:cBhvr>
                                      <p:tavLst>
                                        <p:tav tm="0">
                                          <p:val>
                                            <p:fltVal val="0"/>
                                          </p:val>
                                        </p:tav>
                                        <p:tav tm="100000">
                                          <p:val>
                                            <p:strVal val="#ppt_w"/>
                                          </p:val>
                                        </p:tav>
                                      </p:tavLst>
                                    </p:anim>
                                    <p:anim calcmode="lin" valueType="num">
                                      <p:cBhvr>
                                        <p:cTn id="30" dur="500" fill="hold"/>
                                        <p:tgtEl>
                                          <p:spTgt spid="774151"/>
                                        </p:tgtEl>
                                        <p:attrNameLst>
                                          <p:attrName>ppt_h</p:attrName>
                                        </p:attrNameLst>
                                      </p:cBhvr>
                                      <p:tavLst>
                                        <p:tav tm="0">
                                          <p:val>
                                            <p:fltVal val="0"/>
                                          </p:val>
                                        </p:tav>
                                        <p:tav tm="100000">
                                          <p:val>
                                            <p:strVal val="#ppt_h"/>
                                          </p:val>
                                        </p:tav>
                                      </p:tavLst>
                                    </p:anim>
                                    <p:animEffect transition="in" filter="fade">
                                      <p:cBhvr>
                                        <p:cTn id="31" dur="500"/>
                                        <p:tgtEl>
                                          <p:spTgt spid="774151"/>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53" presetClass="entr" presetSubtype="0" fill="hold" nodeType="clickEffect">
                                  <p:stCondLst>
                                    <p:cond delay="0"/>
                                  </p:stCondLst>
                                  <p:childTnLst>
                                    <p:set>
                                      <p:cBhvr>
                                        <p:cTn id="35" dur="1" fill="hold">
                                          <p:stCondLst>
                                            <p:cond delay="0"/>
                                          </p:stCondLst>
                                        </p:cTn>
                                        <p:tgtEl>
                                          <p:spTgt spid="774152"/>
                                        </p:tgtEl>
                                        <p:attrNameLst>
                                          <p:attrName>style.visibility</p:attrName>
                                        </p:attrNameLst>
                                      </p:cBhvr>
                                      <p:to>
                                        <p:strVal val="visible"/>
                                      </p:to>
                                    </p:set>
                                    <p:anim calcmode="lin" valueType="num">
                                      <p:cBhvr>
                                        <p:cTn id="36" dur="500" fill="hold"/>
                                        <p:tgtEl>
                                          <p:spTgt spid="774152"/>
                                        </p:tgtEl>
                                        <p:attrNameLst>
                                          <p:attrName>ppt_w</p:attrName>
                                        </p:attrNameLst>
                                      </p:cBhvr>
                                      <p:tavLst>
                                        <p:tav tm="0">
                                          <p:val>
                                            <p:fltVal val="0"/>
                                          </p:val>
                                        </p:tav>
                                        <p:tav tm="100000">
                                          <p:val>
                                            <p:strVal val="#ppt_w"/>
                                          </p:val>
                                        </p:tav>
                                      </p:tavLst>
                                    </p:anim>
                                    <p:anim calcmode="lin" valueType="num">
                                      <p:cBhvr>
                                        <p:cTn id="37" dur="500" fill="hold"/>
                                        <p:tgtEl>
                                          <p:spTgt spid="774152"/>
                                        </p:tgtEl>
                                        <p:attrNameLst>
                                          <p:attrName>ppt_h</p:attrName>
                                        </p:attrNameLst>
                                      </p:cBhvr>
                                      <p:tavLst>
                                        <p:tav tm="0">
                                          <p:val>
                                            <p:fltVal val="0"/>
                                          </p:val>
                                        </p:tav>
                                        <p:tav tm="100000">
                                          <p:val>
                                            <p:strVal val="#ppt_h"/>
                                          </p:val>
                                        </p:tav>
                                      </p:tavLst>
                                    </p:anim>
                                    <p:animEffect transition="in" filter="fade">
                                      <p:cBhvr>
                                        <p:cTn id="38" dur="500"/>
                                        <p:tgtEl>
                                          <p:spTgt spid="774152"/>
                                        </p:tgtEl>
                                      </p:cBhvr>
                                    </p:animEffect>
                                  </p:childTnLst>
                                </p:cTn>
                              </p:par>
                              <p:par>
                                <p:cTn id="39" presetID="53" presetClass="entr" presetSubtype="0" fill="hold" nodeType="withEffect">
                                  <p:stCondLst>
                                    <p:cond delay="0"/>
                                  </p:stCondLst>
                                  <p:childTnLst>
                                    <p:set>
                                      <p:cBhvr>
                                        <p:cTn id="40" dur="1" fill="hold">
                                          <p:stCondLst>
                                            <p:cond delay="0"/>
                                          </p:stCondLst>
                                        </p:cTn>
                                        <p:tgtEl>
                                          <p:spTgt spid="774153"/>
                                        </p:tgtEl>
                                        <p:attrNameLst>
                                          <p:attrName>style.visibility</p:attrName>
                                        </p:attrNameLst>
                                      </p:cBhvr>
                                      <p:to>
                                        <p:strVal val="visible"/>
                                      </p:to>
                                    </p:set>
                                    <p:anim calcmode="lin" valueType="num">
                                      <p:cBhvr>
                                        <p:cTn id="41" dur="500" fill="hold"/>
                                        <p:tgtEl>
                                          <p:spTgt spid="774153"/>
                                        </p:tgtEl>
                                        <p:attrNameLst>
                                          <p:attrName>ppt_w</p:attrName>
                                        </p:attrNameLst>
                                      </p:cBhvr>
                                      <p:tavLst>
                                        <p:tav tm="0">
                                          <p:val>
                                            <p:fltVal val="0"/>
                                          </p:val>
                                        </p:tav>
                                        <p:tav tm="100000">
                                          <p:val>
                                            <p:strVal val="#ppt_w"/>
                                          </p:val>
                                        </p:tav>
                                      </p:tavLst>
                                    </p:anim>
                                    <p:anim calcmode="lin" valueType="num">
                                      <p:cBhvr>
                                        <p:cTn id="42" dur="500" fill="hold"/>
                                        <p:tgtEl>
                                          <p:spTgt spid="774153"/>
                                        </p:tgtEl>
                                        <p:attrNameLst>
                                          <p:attrName>ppt_h</p:attrName>
                                        </p:attrNameLst>
                                      </p:cBhvr>
                                      <p:tavLst>
                                        <p:tav tm="0">
                                          <p:val>
                                            <p:fltVal val="0"/>
                                          </p:val>
                                        </p:tav>
                                        <p:tav tm="100000">
                                          <p:val>
                                            <p:strVal val="#ppt_h"/>
                                          </p:val>
                                        </p:tav>
                                      </p:tavLst>
                                    </p:anim>
                                    <p:animEffect transition="in" filter="fade">
                                      <p:cBhvr>
                                        <p:cTn id="43" dur="500"/>
                                        <p:tgtEl>
                                          <p:spTgt spid="774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4147" grpId="0" build="p" animBg="1"/>
      <p:bldP spid="774149" grpId="0" animBg="1"/>
      <p:bldP spid="774150" grpId="0" animBg="1"/>
      <p:bldP spid="774151" grpId="0" animBg="1"/>
      <p:bldP spid="774152" grpId="0" animBg="1"/>
      <p:bldP spid="77415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A53ED3FC-3BE8-4F1F-BEF1-74B1C721718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6" name="Content Placeholder 5">
            <a:extLst>
              <a:ext uri="{FF2B5EF4-FFF2-40B4-BE49-F238E27FC236}">
                <a16:creationId xmlns:a16="http://schemas.microsoft.com/office/drawing/2014/main" id="{6780F114-E18C-9A2D-190D-2D644A28A7D7}"/>
              </a:ext>
            </a:extLst>
          </p:cNvPr>
          <p:cNvSpPr>
            <a:spLocks noGrp="1"/>
          </p:cNvSpPr>
          <p:nvPr>
            <p:ph sz="half" idx="2"/>
          </p:nvPr>
        </p:nvSpPr>
        <p:spPr>
          <a:xfrm>
            <a:off x="230922" y="156755"/>
            <a:ext cx="6026187" cy="6479176"/>
          </a:xfrm>
        </p:spPr>
        <p:txBody>
          <a:bodyPr vert="horz" lIns="91440" tIns="45720" rIns="91440" bIns="45720" rtlCol="0" anchor="t">
            <a:normAutofit lnSpcReduction="10000"/>
          </a:bodyPr>
          <a:lstStyle/>
          <a:p>
            <a:r>
              <a:rPr lang="en-US" sz="3200" dirty="0"/>
              <a:t>Satan accuses Joshua (the High Priest) of having dirty robes and a dirty turban </a:t>
            </a:r>
          </a:p>
          <a:p>
            <a:endParaRPr lang="en-US" sz="3200" dirty="0"/>
          </a:p>
          <a:p>
            <a:r>
              <a:rPr lang="en-US" sz="3200" dirty="0"/>
              <a:t>Joshua is silent</a:t>
            </a:r>
          </a:p>
          <a:p>
            <a:endParaRPr lang="en-US" sz="3200" dirty="0"/>
          </a:p>
          <a:p>
            <a:r>
              <a:rPr lang="en-US" sz="3200" dirty="0"/>
              <a:t>The Lord stops Satan, commands Joshua’s robes be changed and turban new</a:t>
            </a:r>
          </a:p>
          <a:p>
            <a:endParaRPr lang="en-US" sz="3200" dirty="0"/>
          </a:p>
          <a:p>
            <a:r>
              <a:rPr lang="en-US" sz="3200" dirty="0"/>
              <a:t>“…this man is a burning branch pulled out of the fire…”</a:t>
            </a:r>
          </a:p>
          <a:p>
            <a:endParaRPr lang="en-US" sz="3200" dirty="0"/>
          </a:p>
          <a:p>
            <a:endParaRPr lang="en-US" sz="3200" dirty="0"/>
          </a:p>
        </p:txBody>
      </p:sp>
      <p:pic>
        <p:nvPicPr>
          <p:cNvPr id="7" name="Content Placeholder 6">
            <a:extLst>
              <a:ext uri="{FF2B5EF4-FFF2-40B4-BE49-F238E27FC236}">
                <a16:creationId xmlns:a16="http://schemas.microsoft.com/office/drawing/2014/main" id="{9EC6B3FD-7EF0-1674-1679-7F543367AF10}"/>
              </a:ext>
            </a:extLst>
          </p:cNvPr>
          <p:cNvPicPr>
            <a:picLocks noGrp="1" noChangeAspect="1"/>
          </p:cNvPicPr>
          <p:nvPr>
            <p:ph sz="half" idx="1"/>
          </p:nvPr>
        </p:nvPicPr>
        <p:blipFill>
          <a:blip r:embed="rId4"/>
          <a:stretch>
            <a:fillRect/>
          </a:stretch>
        </p:blipFill>
        <p:spPr>
          <a:xfrm>
            <a:off x="6807200" y="440267"/>
            <a:ext cx="5153878" cy="5791200"/>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2022405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1010" name="Rectangle 2">
            <a:extLst>
              <a:ext uri="{FF2B5EF4-FFF2-40B4-BE49-F238E27FC236}">
                <a16:creationId xmlns:a16="http://schemas.microsoft.com/office/drawing/2014/main" id="{C0629968-7661-252E-211D-7AFBF9670A8D}"/>
              </a:ext>
            </a:extLst>
          </p:cNvPr>
          <p:cNvSpPr>
            <a:spLocks noGrp="1" noChangeArrowheads="1"/>
          </p:cNvSpPr>
          <p:nvPr>
            <p:ph type="ctrTitle"/>
          </p:nvPr>
        </p:nvSpPr>
        <p:spPr>
          <a:xfrm>
            <a:off x="2209800" y="152400"/>
            <a:ext cx="7772400" cy="914400"/>
          </a:xfrm>
        </p:spPr>
        <p:txBody>
          <a:bodyPr/>
          <a:lstStyle/>
          <a:p>
            <a:pPr eaLnBrk="1" hangingPunct="1"/>
            <a:r>
              <a:rPr lang="en-US" altLang="en-US" sz="5400" dirty="0">
                <a:effectLst>
                  <a:outerShdw blurRad="38100" dist="38100" dir="2700000" algn="tl">
                    <a:srgbClr val="000000"/>
                  </a:outerShdw>
                </a:effectLst>
              </a:rPr>
              <a:t>Zechariah 3:8</a:t>
            </a:r>
          </a:p>
        </p:txBody>
      </p:sp>
      <p:sp>
        <p:nvSpPr>
          <p:cNvPr id="69635" name="Rectangle 3">
            <a:extLst>
              <a:ext uri="{FF2B5EF4-FFF2-40B4-BE49-F238E27FC236}">
                <a16:creationId xmlns:a16="http://schemas.microsoft.com/office/drawing/2014/main" id="{CF354763-B855-72BC-A866-EB1FFC1B2CC4}"/>
              </a:ext>
            </a:extLst>
          </p:cNvPr>
          <p:cNvSpPr>
            <a:spLocks noGrp="1" noChangeArrowheads="1"/>
          </p:cNvSpPr>
          <p:nvPr>
            <p:ph type="subTitle" idx="1"/>
          </p:nvPr>
        </p:nvSpPr>
        <p:spPr>
          <a:xfrm>
            <a:off x="812799" y="1143000"/>
            <a:ext cx="10701867" cy="5486400"/>
          </a:xfrm>
        </p:spPr>
        <p:txBody>
          <a:bodyPr/>
          <a:lstStyle/>
          <a:p>
            <a:pPr algn="l" eaLnBrk="1" hangingPunct="1"/>
            <a:r>
              <a:rPr lang="en-US" altLang="en-US" sz="2800" dirty="0"/>
              <a:t>V8  Now listen, Joshua the high priest, you and your friends who are sitting in front of you-- indeed they are men who are a symbol, for behold, I am going to bring in My servant the Branch. </a:t>
            </a:r>
          </a:p>
          <a:p>
            <a:pPr algn="l" eaLnBrk="1" hangingPunct="1"/>
            <a:endParaRPr lang="en-US" altLang="en-US" sz="3600" dirty="0"/>
          </a:p>
          <a:p>
            <a:pPr eaLnBrk="1" hangingPunct="1"/>
            <a:endParaRPr lang="en-US" altLang="en-US" dirty="0"/>
          </a:p>
        </p:txBody>
      </p:sp>
      <p:grpSp>
        <p:nvGrpSpPr>
          <p:cNvPr id="2" name="Group 7">
            <a:extLst>
              <a:ext uri="{FF2B5EF4-FFF2-40B4-BE49-F238E27FC236}">
                <a16:creationId xmlns:a16="http://schemas.microsoft.com/office/drawing/2014/main" id="{B54F6B5F-9B86-1DFB-89FC-2C5CF120CA6A}"/>
              </a:ext>
            </a:extLst>
          </p:cNvPr>
          <p:cNvGrpSpPr>
            <a:grpSpLocks/>
          </p:cNvGrpSpPr>
          <p:nvPr/>
        </p:nvGrpSpPr>
        <p:grpSpPr bwMode="auto">
          <a:xfrm>
            <a:off x="812799" y="3689350"/>
            <a:ext cx="10930709" cy="2781300"/>
            <a:chOff x="-448" y="2324"/>
            <a:chExt cx="5728" cy="1752"/>
          </a:xfrm>
        </p:grpSpPr>
        <p:sp>
          <p:nvSpPr>
            <p:cNvPr id="811013" name="Text Box 5">
              <a:extLst>
                <a:ext uri="{FF2B5EF4-FFF2-40B4-BE49-F238E27FC236}">
                  <a16:creationId xmlns:a16="http://schemas.microsoft.com/office/drawing/2014/main" id="{D300B6F4-B7DE-4F62-37FB-635A431B5A7F}"/>
                </a:ext>
              </a:extLst>
            </p:cNvPr>
            <p:cNvSpPr txBox="1">
              <a:spLocks noChangeArrowheads="1"/>
            </p:cNvSpPr>
            <p:nvPr/>
          </p:nvSpPr>
          <p:spPr bwMode="auto">
            <a:xfrm>
              <a:off x="-448" y="2784"/>
              <a:ext cx="5728" cy="1292"/>
            </a:xfrm>
            <a:prstGeom prst="rect">
              <a:avLst/>
            </a:prstGeom>
            <a:gradFill rotWithShape="1">
              <a:gsLst>
                <a:gs pos="0">
                  <a:srgbClr val="006699"/>
                </a:gs>
                <a:gs pos="100000">
                  <a:srgbClr val="006699">
                    <a:gamma/>
                    <a:shade val="46275"/>
                    <a:invGamma/>
                  </a:srgbClr>
                </a:gs>
              </a:gsLst>
              <a:path path="shape">
                <a:fillToRect l="50000" t="50000" r="50000" b="50000"/>
              </a:path>
            </a:gradFill>
            <a:ln w="9525">
              <a:solidFill>
                <a:schemeClr val="tx1"/>
              </a:solidFill>
              <a:miter lim="800000"/>
              <a:headEnd/>
              <a:tailEnd/>
            </a:ln>
            <a:effectLst/>
          </p:spPr>
          <p:txBody>
            <a:bodyPr wrap="square">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just" eaLnBrk="1" hangingPunct="1">
                <a:spcBef>
                  <a:spcPct val="50000"/>
                </a:spcBef>
              </a:pPr>
              <a:r>
                <a:rPr lang="en-US" altLang="en-US" sz="3200" dirty="0">
                  <a:effectLst>
                    <a:outerShdw blurRad="38100" dist="38100" dir="2700000" algn="tl">
                      <a:srgbClr val="000000"/>
                    </a:outerShdw>
                  </a:effectLst>
                </a:rPr>
                <a:t>In that day the Branch of the LORD will be beautiful and glorious, and the fruit of the earth </a:t>
              </a:r>
              <a:r>
                <a:rPr lang="en-US" altLang="en-US" sz="3200" i="1" dirty="0">
                  <a:effectLst>
                    <a:outerShdw blurRad="38100" dist="38100" dir="2700000" algn="tl">
                      <a:srgbClr val="000000"/>
                    </a:outerShdw>
                  </a:effectLst>
                </a:rPr>
                <a:t>will be </a:t>
              </a:r>
              <a:r>
                <a:rPr lang="en-US" altLang="en-US" sz="3200" dirty="0">
                  <a:effectLst>
                    <a:outerShdw blurRad="38100" dist="38100" dir="2700000" algn="tl">
                      <a:srgbClr val="000000"/>
                    </a:outerShdw>
                  </a:effectLst>
                </a:rPr>
                <a:t>the pride and the adornment of the survivors of Israel.</a:t>
              </a:r>
            </a:p>
          </p:txBody>
        </p:sp>
        <p:sp>
          <p:nvSpPr>
            <p:cNvPr id="69639" name="WordArt 6">
              <a:extLst>
                <a:ext uri="{FF2B5EF4-FFF2-40B4-BE49-F238E27FC236}">
                  <a16:creationId xmlns:a16="http://schemas.microsoft.com/office/drawing/2014/main" id="{A0835284-8F06-77FD-A8F9-E0EBED61580C}"/>
                </a:ext>
              </a:extLst>
            </p:cNvPr>
            <p:cNvSpPr>
              <a:spLocks noChangeArrowheads="1" noChangeShapeType="1" noTextEdit="1"/>
            </p:cNvSpPr>
            <p:nvPr/>
          </p:nvSpPr>
          <p:spPr bwMode="auto">
            <a:xfrm>
              <a:off x="-448" y="2324"/>
              <a:ext cx="1134" cy="360"/>
            </a:xfrm>
            <a:prstGeom prst="rect">
              <a:avLst/>
            </a:prstGeom>
          </p:spPr>
          <p:txBody>
            <a:bodyPr wrap="none" fromWordArt="1">
              <a:prstTxWarp prst="textPlain">
                <a:avLst>
                  <a:gd name="adj" fmla="val 50000"/>
                </a:avLst>
              </a:prstTxWarp>
            </a:bodyPr>
            <a:lstStyle/>
            <a:p>
              <a:r>
                <a:rPr lang="en-US" kern="10" dirty="0">
                  <a:ln w="19050">
                    <a:solidFill>
                      <a:srgbClr val="99CCFF"/>
                    </a:solidFill>
                    <a:round/>
                    <a:headEnd/>
                    <a:tailEnd/>
                  </a:ln>
                  <a:gradFill rotWithShape="1">
                    <a:gsLst>
                      <a:gs pos="0">
                        <a:srgbClr val="0066CC"/>
                      </a:gs>
                      <a:gs pos="100000">
                        <a:srgbClr val="002F5E"/>
                      </a:gs>
                    </a:gsLst>
                    <a:path path="rect">
                      <a:fillToRect l="50000" t="50000" r="50000" b="50000"/>
                    </a:path>
                  </a:gradFill>
                  <a:effectLst>
                    <a:outerShdw dist="35921" dir="2700000" algn="ctr" rotWithShape="0">
                      <a:srgbClr val="990000">
                        <a:alpha val="74997"/>
                      </a:srgbClr>
                    </a:outerShdw>
                  </a:effectLst>
                  <a:latin typeface="Impact" panose="020B0806030902050204" pitchFamily="34" charset="0"/>
                </a:rPr>
                <a:t>Isaiah 4:2</a:t>
              </a: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5044" name="Rectangle 4">
            <a:extLst>
              <a:ext uri="{FF2B5EF4-FFF2-40B4-BE49-F238E27FC236}">
                <a16:creationId xmlns:a16="http://schemas.microsoft.com/office/drawing/2014/main" id="{93A060BA-A72A-7760-9EAE-3DD31A0DF10A}"/>
              </a:ext>
            </a:extLst>
          </p:cNvPr>
          <p:cNvSpPr>
            <a:spLocks noGrp="1" noChangeArrowheads="1"/>
          </p:cNvSpPr>
          <p:nvPr>
            <p:ph type="title"/>
          </p:nvPr>
        </p:nvSpPr>
        <p:spPr>
          <a:xfrm>
            <a:off x="269965" y="352696"/>
            <a:ext cx="11652069" cy="6270173"/>
          </a:xfrm>
          <a:gradFill rotWithShape="1">
            <a:gsLst>
              <a:gs pos="0">
                <a:srgbClr val="006699"/>
              </a:gs>
              <a:gs pos="100000">
                <a:srgbClr val="006699">
                  <a:gamma/>
                  <a:shade val="46275"/>
                  <a:invGamma/>
                </a:srgbClr>
              </a:gs>
            </a:gsLst>
            <a:path path="shape">
              <a:fillToRect l="50000" t="50000" r="50000" b="50000"/>
            </a:path>
          </a:gradFill>
          <a:ln>
            <a:solidFill>
              <a:schemeClr val="tx1"/>
            </a:solidFill>
          </a:ln>
        </p:spPr>
        <p:txBody>
          <a:bodyPr>
            <a:normAutofit/>
          </a:bodyPr>
          <a:lstStyle/>
          <a:p>
            <a:pPr algn="l" eaLnBrk="1" hangingPunct="1"/>
            <a:r>
              <a:rPr lang="en-US" altLang="en-US" sz="3200" dirty="0">
                <a:effectLst>
                  <a:outerShdw blurRad="38100" dist="38100" dir="2700000" algn="tl">
                    <a:srgbClr val="000000"/>
                  </a:outerShdw>
                </a:effectLst>
              </a:rPr>
              <a:t>“Behold, </a:t>
            </a:r>
            <a:r>
              <a:rPr lang="en-US" altLang="en-US" sz="3200" i="1" dirty="0">
                <a:effectLst>
                  <a:outerShdw blurRad="38100" dist="38100" dir="2700000" algn="tl">
                    <a:srgbClr val="000000"/>
                  </a:outerShdw>
                </a:effectLst>
              </a:rPr>
              <a:t>the </a:t>
            </a:r>
            <a:r>
              <a:rPr lang="en-US" altLang="en-US" sz="3200" dirty="0">
                <a:effectLst>
                  <a:outerShdw blurRad="38100" dist="38100" dir="2700000" algn="tl">
                    <a:srgbClr val="000000"/>
                  </a:outerShdw>
                </a:effectLst>
              </a:rPr>
              <a:t>days are coming,” declares the LORD,</a:t>
            </a:r>
            <a:br>
              <a:rPr lang="en-US" altLang="en-US" sz="3200" dirty="0">
                <a:effectLst>
                  <a:outerShdw blurRad="38100" dist="38100" dir="2700000" algn="tl">
                    <a:srgbClr val="000000"/>
                  </a:outerShdw>
                </a:effectLst>
              </a:rPr>
            </a:br>
            <a:r>
              <a:rPr lang="en-US" altLang="en-US" sz="3200" dirty="0">
                <a:effectLst>
                  <a:outerShdw blurRad="38100" dist="38100" dir="2700000" algn="tl">
                    <a:srgbClr val="000000"/>
                  </a:outerShdw>
                </a:effectLst>
              </a:rPr>
              <a:t> </a:t>
            </a:r>
            <a:br>
              <a:rPr lang="en-US" altLang="en-US" sz="3200" dirty="0">
                <a:effectLst>
                  <a:outerShdw blurRad="38100" dist="38100" dir="2700000" algn="tl">
                    <a:srgbClr val="000000"/>
                  </a:outerShdw>
                </a:effectLst>
              </a:rPr>
            </a:br>
            <a:r>
              <a:rPr lang="en-US" altLang="en-US" sz="3200" dirty="0">
                <a:effectLst>
                  <a:outerShdw blurRad="38100" dist="38100" dir="2700000" algn="tl">
                    <a:srgbClr val="000000"/>
                  </a:outerShdw>
                </a:effectLst>
              </a:rPr>
              <a:t>“When I will raise up for David a righteous Branch; </a:t>
            </a:r>
            <a:br>
              <a:rPr lang="en-US" altLang="en-US" sz="3200" dirty="0">
                <a:effectLst>
                  <a:outerShdw blurRad="38100" dist="38100" dir="2700000" algn="tl">
                    <a:srgbClr val="000000"/>
                  </a:outerShdw>
                </a:effectLst>
              </a:rPr>
            </a:br>
            <a:br>
              <a:rPr lang="en-US" altLang="en-US" sz="3200" dirty="0">
                <a:effectLst>
                  <a:outerShdw blurRad="38100" dist="38100" dir="2700000" algn="tl">
                    <a:srgbClr val="000000"/>
                  </a:outerShdw>
                </a:effectLst>
              </a:rPr>
            </a:br>
            <a:r>
              <a:rPr lang="en-US" altLang="en-US" sz="3200" dirty="0">
                <a:effectLst>
                  <a:outerShdw blurRad="38100" dist="38100" dir="2700000" algn="tl">
                    <a:srgbClr val="000000"/>
                  </a:outerShdw>
                </a:effectLst>
              </a:rPr>
              <a:t>And He will reign as king and act wisely And do justice and righteousness in the land.</a:t>
            </a:r>
            <a:br>
              <a:rPr lang="en-US" altLang="en-US" sz="3200" dirty="0">
                <a:effectLst>
                  <a:outerShdw blurRad="38100" dist="38100" dir="2700000" algn="tl">
                    <a:srgbClr val="000000"/>
                  </a:outerShdw>
                </a:effectLst>
              </a:rPr>
            </a:br>
            <a:br>
              <a:rPr lang="en-US" altLang="en-US" sz="3200" dirty="0">
                <a:effectLst>
                  <a:outerShdw blurRad="38100" dist="38100" dir="2700000" algn="tl">
                    <a:srgbClr val="000000"/>
                  </a:outerShdw>
                </a:effectLst>
              </a:rPr>
            </a:br>
            <a:r>
              <a:rPr lang="en-US" altLang="en-US" sz="1800" dirty="0">
                <a:effectLst>
                  <a:outerShdw blurRad="38100" dist="38100" dir="2700000" algn="tl">
                    <a:srgbClr val="000000"/>
                  </a:outerShdw>
                </a:effectLst>
              </a:rPr>
              <a:t>6</a:t>
            </a:r>
            <a:r>
              <a:rPr lang="en-US" altLang="en-US" sz="3200" dirty="0">
                <a:effectLst>
                  <a:outerShdw blurRad="38100" dist="38100" dir="2700000" algn="tl">
                    <a:srgbClr val="000000"/>
                  </a:outerShdw>
                </a:effectLst>
              </a:rPr>
              <a:t> In His days Judah will be saved, And Israel will dwell securely; And this is His name by which He will be called, </a:t>
            </a:r>
            <a:br>
              <a:rPr lang="en-US" altLang="en-US" sz="3200" dirty="0">
                <a:effectLst>
                  <a:outerShdw blurRad="38100" dist="38100" dir="2700000" algn="tl">
                    <a:srgbClr val="000000"/>
                  </a:outerShdw>
                </a:effectLst>
              </a:rPr>
            </a:br>
            <a:r>
              <a:rPr lang="en-US" altLang="en-US" sz="3200" dirty="0">
                <a:effectLst>
                  <a:outerShdw blurRad="38100" dist="38100" dir="2700000" algn="tl">
                    <a:srgbClr val="000000"/>
                  </a:outerShdw>
                </a:effectLst>
              </a:rPr>
              <a:t>‘The LORD our righteousness.’” (Jeremiah 23:5-6).</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Celestial</Template>
  <TotalTime>106</TotalTime>
  <Words>1078</Words>
  <Application>Microsoft Macintosh PowerPoint</Application>
  <PresentationFormat>Widescreen</PresentationFormat>
  <Paragraphs>109</Paragraphs>
  <Slides>17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Aptos</vt:lpstr>
      <vt:lpstr>Arial</vt:lpstr>
      <vt:lpstr>Calibri</vt:lpstr>
      <vt:lpstr>Calibri Light</vt:lpstr>
      <vt:lpstr>Impact</vt:lpstr>
      <vt:lpstr>Celestial</vt:lpstr>
      <vt:lpstr>Zechariah  God Remembers</vt:lpstr>
      <vt:lpstr>PowerPoint Presentation</vt:lpstr>
      <vt:lpstr>Background History:</vt:lpstr>
      <vt:lpstr>PowerPoint Presentation</vt:lpstr>
      <vt:lpstr>Eight Visions </vt:lpstr>
      <vt:lpstr>Zechariah</vt:lpstr>
      <vt:lpstr>PowerPoint Presentation</vt:lpstr>
      <vt:lpstr>Zechariah 3:8</vt:lpstr>
      <vt:lpstr>“Behold, the days are coming,” declares the LORD,   “When I will raise up for David a righteous Branch;   And He will reign as king and act wisely And do justice and righteousness in the land.  6 In His days Judah will be saved, And Israel will dwell securely; And this is His name by which He will be called,  ‘The LORD our righteousness.’” (Jeremiah 23:5-6).</vt:lpstr>
      <vt:lpstr>Fulfilled in Jesus</vt:lpstr>
      <vt:lpstr>Zechariah 8:9 &amp; 13 </vt:lpstr>
      <vt:lpstr>Zechariah 9:9 Triumphal Entry Prophesied</vt:lpstr>
      <vt:lpstr>Zechariah 11:12-13 Jesus sold for 30 pieces of silver prophesied</vt:lpstr>
      <vt:lpstr>Zechariah 12:10</vt:lpstr>
      <vt:lpstr>The Messiah’s 2nd coming prophesied:</vt:lpstr>
      <vt:lpstr>Zechariah 14:8 &amp; 9</vt:lpstr>
      <vt:lpstr>What do we see?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2</cp:revision>
  <dcterms:created xsi:type="dcterms:W3CDTF">2024-08-11T04:30:54Z</dcterms:created>
  <dcterms:modified xsi:type="dcterms:W3CDTF">2024-08-11T06:17:10Z</dcterms:modified>
</cp:coreProperties>
</file>