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8"/>
  </p:normalViewPr>
  <p:slideViewPr>
    <p:cSldViewPr snapToGrid="0">
      <p:cViewPr varScale="1">
        <p:scale>
          <a:sx n="98" d="100"/>
          <a:sy n="98" d="100"/>
        </p:scale>
        <p:origin x="57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8/16/24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3C8EFA-6FBE-215A-5737-6411DDBA60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1807" y="3428998"/>
            <a:ext cx="6061929" cy="2268559"/>
          </a:xfrm>
        </p:spPr>
        <p:txBody>
          <a:bodyPr>
            <a:normAutofit fontScale="90000"/>
          </a:bodyPr>
          <a:lstStyle/>
          <a:p>
            <a:r>
              <a:rPr lang="en-US" dirty="0"/>
              <a:t>Malachi:</a:t>
            </a:r>
            <a:br>
              <a:rPr lang="en-US" dirty="0"/>
            </a:br>
            <a:r>
              <a:rPr lang="en-US" dirty="0"/>
              <a:t>The Messenger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089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6" descr="A group of people standing in front of a wall&#10;&#10;Description automatically generated">
            <a:extLst>
              <a:ext uri="{FF2B5EF4-FFF2-40B4-BE49-F238E27FC236}">
                <a16:creationId xmlns:a16="http://schemas.microsoft.com/office/drawing/2014/main" id="{5A73C6B2-0E52-CADE-A2AF-718F63D9E63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7383" y="386366"/>
            <a:ext cx="11664211" cy="61432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2305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331EA5-38D1-7947-C1DE-ACDD14D5C0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0971" y="444137"/>
            <a:ext cx="9836332" cy="6035040"/>
          </a:xfrm>
        </p:spPr>
        <p:txBody>
          <a:bodyPr anchor="t">
            <a:normAutofit/>
          </a:bodyPr>
          <a:lstStyle/>
          <a:p>
            <a:pPr marL="1371600" lvl="3" indent="0">
              <a:buNone/>
            </a:pPr>
            <a:r>
              <a:rPr lang="en-US" sz="2600" dirty="0"/>
              <a:t>Historical Look:</a:t>
            </a:r>
          </a:p>
          <a:p>
            <a:pPr marL="1371600" lvl="3" indent="0">
              <a:buNone/>
            </a:pPr>
            <a:r>
              <a:rPr lang="en-US" sz="2600" dirty="0"/>
              <a:t>Terms to know:</a:t>
            </a:r>
            <a:br>
              <a:rPr lang="en-US" sz="2600" dirty="0"/>
            </a:br>
            <a:r>
              <a:rPr lang="en-US" sz="2600" b="1" dirty="0"/>
              <a:t>Pre-Exile</a:t>
            </a:r>
            <a:r>
              <a:rPr lang="en-US" sz="2600" dirty="0"/>
              <a:t> = The time before Babylonian Captivity 586bc</a:t>
            </a:r>
            <a:br>
              <a:rPr lang="en-US" sz="2600" dirty="0"/>
            </a:br>
            <a:r>
              <a:rPr lang="en-US" sz="2600" b="1" dirty="0"/>
              <a:t>Exile/Captivity </a:t>
            </a:r>
            <a:r>
              <a:rPr lang="en-US" sz="2600" dirty="0"/>
              <a:t>= 70 years from 586 bc – 516 bc</a:t>
            </a:r>
            <a:br>
              <a:rPr lang="en-US" sz="2600" dirty="0"/>
            </a:br>
            <a:r>
              <a:rPr lang="en-US" sz="2600" b="1" dirty="0"/>
              <a:t>Post-Exile</a:t>
            </a:r>
            <a:r>
              <a:rPr lang="en-US" sz="2600" dirty="0"/>
              <a:t> = After 538 bc when Cyrus let the Israelites 	return to Jerusalem to rebuild the Temple</a:t>
            </a:r>
          </a:p>
          <a:p>
            <a:pPr marL="1371600" lvl="3" indent="0">
              <a:buNone/>
            </a:pPr>
            <a:r>
              <a:rPr lang="en-US" sz="2600" dirty="0"/>
              <a:t>Malachi written sometime between 515 bc – 445 bc. The chart shows it was written around 460 bc. Written approximately 100 years </a:t>
            </a:r>
            <a:r>
              <a:rPr lang="en-US" sz="2600" b="1" dirty="0"/>
              <a:t>after</a:t>
            </a:r>
            <a:r>
              <a:rPr lang="en-US" sz="2600" dirty="0"/>
              <a:t> the new Temple was built.</a:t>
            </a:r>
          </a:p>
          <a:p>
            <a:pPr marL="1371600" lvl="3" indent="0">
              <a:buNone/>
            </a:pPr>
            <a:r>
              <a:rPr lang="en-US" sz="2600" dirty="0"/>
              <a:t>Malachi means Messenger. An individual? Or general?</a:t>
            </a:r>
          </a:p>
          <a:p>
            <a:pPr marL="1371600" lvl="3" indent="0">
              <a:buNone/>
            </a:pP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27778495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6738B-25E4-CD98-1445-624D49BAF6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6834" y="612113"/>
            <a:ext cx="7958331" cy="615795"/>
          </a:xfrm>
        </p:spPr>
        <p:txBody>
          <a:bodyPr>
            <a:normAutofit/>
          </a:bodyPr>
          <a:lstStyle/>
          <a:p>
            <a:r>
              <a:rPr lang="en-US" sz="2800" dirty="0"/>
              <a:t>Nothing new! Attitude same as before captivity!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EF6DB7-5C79-3B79-6D37-6C4C5614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4953" y="1789612"/>
            <a:ext cx="10202091" cy="5878286"/>
          </a:xfrm>
        </p:spPr>
        <p:txBody>
          <a:bodyPr anchor="t">
            <a:normAutofit fontScale="77500" lnSpcReduction="20000"/>
          </a:bodyPr>
          <a:lstStyle/>
          <a:p>
            <a:r>
              <a:rPr lang="en-US" sz="3600" dirty="0"/>
              <a:t>6 Discussions between God and Israel’s leaders and people:</a:t>
            </a:r>
          </a:p>
          <a:p>
            <a:r>
              <a:rPr lang="en-US" sz="3600" dirty="0"/>
              <a:t>#1.  (1:1-5) God said, “I have loved you!” but the people said, “How?”… God reminded them – they chose disobedience</a:t>
            </a:r>
          </a:p>
          <a:p>
            <a:r>
              <a:rPr lang="en-US" sz="3600" dirty="0"/>
              <a:t>#2. (1:6-14) God said, “You have despised Me and defile the Temple!” but the people asked, “How?” God said, “you offered me unclean sacrifices!”</a:t>
            </a:r>
          </a:p>
          <a:p>
            <a:pPr marL="0" indent="0">
              <a:buNone/>
            </a:pPr>
            <a:r>
              <a:rPr lang="en-US" sz="3600" dirty="0"/>
              <a:t>(Priests’ calling defined: (V7) “For the lips/hands of the Priests ought to preserve knowledge, because he is the messenger of the Lord Almighty and people seek instruction from him…”)</a:t>
            </a:r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r>
              <a:rPr lang="en-US" sz="2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440691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9423BF-9E0D-E125-AA88-27D7B0E4F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3850" y="548640"/>
            <a:ext cx="9705703" cy="5917474"/>
          </a:xfrm>
        </p:spPr>
        <p:txBody>
          <a:bodyPr anchor="t">
            <a:normAutofit/>
          </a:bodyPr>
          <a:lstStyle/>
          <a:p>
            <a:r>
              <a:rPr lang="en-US" sz="2800" dirty="0"/>
              <a:t>#3.   (2:1-16) God said, “You turned against Me and your wives!” They responded, “How?”. God replied, “You married foreign women after divorcing the wives of your youth and you worshipped the gods/idols your foreign wives brought with them!”</a:t>
            </a:r>
          </a:p>
          <a:p>
            <a:r>
              <a:rPr lang="en-US" sz="2800" dirty="0"/>
              <a:t>There was an attitude of careless divorce – no reason – lust for the foreign women and lust for their gods… always looking/seeking “something better”…God not enough … their first wife – not enough… no thrill in responsibility! These divorces were a betrayal of the covenants they made with God – they chose “self” and not commitment!</a:t>
            </a:r>
          </a:p>
        </p:txBody>
      </p:sp>
    </p:spTree>
    <p:extLst>
      <p:ext uri="{BB962C8B-B14F-4D97-AF65-F5344CB8AC3E}">
        <p14:creationId xmlns:p14="http://schemas.microsoft.com/office/powerpoint/2010/main" val="129615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5516B-F9F0-5FF9-4879-CD332DCD8F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410" y="431073"/>
            <a:ext cx="9731829" cy="6048103"/>
          </a:xfrm>
        </p:spPr>
        <p:txBody>
          <a:bodyPr anchor="t">
            <a:normAutofit/>
          </a:bodyPr>
          <a:lstStyle/>
          <a:p>
            <a:r>
              <a:rPr lang="en-US" sz="2800" dirty="0"/>
              <a:t>#4.   (2:17-3:5) People said, “You (God) have neglected us! Where is Your justice!” God responds, “I will send a Messenger and He will come like a purifying fire…only the faithful </a:t>
            </a:r>
            <a:r>
              <a:rPr lang="en-US" sz="2800" b="1" dirty="0"/>
              <a:t>remnant</a:t>
            </a:r>
            <a:r>
              <a:rPr lang="en-US" sz="2800" dirty="0"/>
              <a:t> will live!” (faithful obedient believers)</a:t>
            </a:r>
          </a:p>
          <a:p>
            <a:r>
              <a:rPr lang="en-US" sz="2800" dirty="0"/>
              <a:t>#5. (3:6-12) God calls, “Turn back to Me”. People asks, “How?”. God reveals their selfishness and says they are robbing/stealing from Him – not tithing and no offerings</a:t>
            </a:r>
          </a:p>
          <a:p>
            <a:pPr lvl="1"/>
            <a:r>
              <a:rPr lang="en-US" sz="2600" dirty="0"/>
              <a:t>Tithe: 1/10</a:t>
            </a:r>
            <a:r>
              <a:rPr lang="en-US" sz="2600" baseline="30000" dirty="0"/>
              <a:t>th</a:t>
            </a:r>
            <a:r>
              <a:rPr lang="en-US" sz="2600" dirty="0"/>
              <a:t> of your income – net or gross is not the point!!! Are you giving 1/10</a:t>
            </a:r>
            <a:r>
              <a:rPr lang="en-US" sz="2600" baseline="30000" dirty="0"/>
              <a:t>th</a:t>
            </a:r>
            <a:r>
              <a:rPr lang="en-US" sz="2600" dirty="0"/>
              <a:t> of His blessings back to Him? (Lev. 27:30) (I Cor, Paul talks about ‘not muzzling the ox’</a:t>
            </a:r>
          </a:p>
          <a:p>
            <a:pPr lvl="1"/>
            <a:r>
              <a:rPr lang="en-US" sz="2600" dirty="0"/>
              <a:t>Offerings – giving above your tithe… “Just because”</a:t>
            </a:r>
          </a:p>
        </p:txBody>
      </p:sp>
    </p:spTree>
    <p:extLst>
      <p:ext uri="{BB962C8B-B14F-4D97-AF65-F5344CB8AC3E}">
        <p14:creationId xmlns:p14="http://schemas.microsoft.com/office/powerpoint/2010/main" val="3539657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C37DE7-DEE7-C4F8-C43B-17BD2A26D4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5806" y="640079"/>
            <a:ext cx="9640388" cy="5930537"/>
          </a:xfrm>
        </p:spPr>
        <p:txBody>
          <a:bodyPr anchor="t">
            <a:normAutofit/>
          </a:bodyPr>
          <a:lstStyle/>
          <a:p>
            <a:r>
              <a:rPr lang="en-US" sz="3200" dirty="0"/>
              <a:t>#6.  (3:13-18) People accuse God, “It is worthless to serve You! The wicked get rich and the righteous are oppressed! You, God, do nothing!” God tells them how to remain faithful – gather together and remind each other of how He answered prayer and tell stories of how He has blessed them…reflect on the past blessings to give hope for tomorrow’s blessings. *He is the same yesterday, today, and forever!</a:t>
            </a:r>
          </a:p>
          <a:p>
            <a:pPr marL="0" indent="0">
              <a:buNone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936850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D5E9D3-FBA9-2F95-BADD-06A535C5E0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11808" y="428312"/>
            <a:ext cx="7958331" cy="759487"/>
          </a:xfrm>
        </p:spPr>
        <p:txBody>
          <a:bodyPr/>
          <a:lstStyle/>
          <a:p>
            <a:pPr algn="ctr"/>
            <a:r>
              <a:rPr lang="en-US" dirty="0"/>
              <a:t>Conclusion: Chapter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ECD9F8-12C6-9B30-C799-EB285CA39B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1949128"/>
            <a:ext cx="9235440" cy="4480560"/>
          </a:xfrm>
        </p:spPr>
        <p:txBody>
          <a:bodyPr anchor="t">
            <a:normAutofit/>
          </a:bodyPr>
          <a:lstStyle/>
          <a:p>
            <a:r>
              <a:rPr lang="en-US" sz="2800" dirty="0"/>
              <a:t>God reminds them of the Messenger’s coming – the hope for the remnant – the faithful obedient believers.</a:t>
            </a:r>
          </a:p>
          <a:p>
            <a:r>
              <a:rPr lang="en-US" sz="2800" dirty="0"/>
              <a:t>“Remember My Laws” – Torah and remember the words of the prophets (Elijah = model of prophets)</a:t>
            </a:r>
          </a:p>
          <a:p>
            <a:r>
              <a:rPr lang="en-US" sz="2800" dirty="0"/>
              <a:t>The Messenger will unite the words of the Torah and prophets. He will redeem Israel, restore His people and heal their hearts.</a:t>
            </a:r>
          </a:p>
        </p:txBody>
      </p:sp>
    </p:spTree>
    <p:extLst>
      <p:ext uri="{BB962C8B-B14F-4D97-AF65-F5344CB8AC3E}">
        <p14:creationId xmlns:p14="http://schemas.microsoft.com/office/powerpoint/2010/main" val="293397630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2FA3880A-8D8F-466C-A4A1-F07BCDD371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C0A64CB-20A1-4508-B568-284EB04F78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8DA14841-53A4-4935-BE65-C8373B8A6D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877C2CF-B2DD-41C8-8B5E-152673376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4923D72-7E69-464B-94C5-B2530008D0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A00CCC86-7A88-4DFF-A0D0-6604606A2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1F8ABFD-155B-4386-AE33-6E13057CFCF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43BBAF34-367D-4E18-A62E-4602BD9085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432" y="-2718"/>
            <a:ext cx="12189867" cy="685528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99A4CF08-858A-49E4-B707-4E7585D115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56938E62-910D-4D69-AA09-567AAAC377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74E54C6-D084-4BC8-B3F9-8B9EC22A6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7535" y="0"/>
            <a:ext cx="65268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DD42DD0-04B7-6875-4F40-EA2A14800F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75498" y="143690"/>
            <a:ext cx="6374885" cy="6557555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2800" dirty="0"/>
              <a:t>What do we see…</a:t>
            </a:r>
          </a:p>
          <a:p>
            <a:pPr marL="0" indent="0">
              <a:buNone/>
            </a:pPr>
            <a:r>
              <a:rPr lang="en-US" sz="2800" dirty="0"/>
              <a:t>#1.	Without Jesus – people do not change…</a:t>
            </a:r>
          </a:p>
          <a:p>
            <a:pPr marL="0" indent="0">
              <a:buNone/>
            </a:pPr>
            <a:r>
              <a:rPr lang="en-US" sz="2800" dirty="0"/>
              <a:t>#2.	We need to learn His Word to discipline our heart’s wandering…</a:t>
            </a:r>
          </a:p>
          <a:p>
            <a:pPr marL="0" indent="0">
              <a:buNone/>
            </a:pPr>
            <a:r>
              <a:rPr lang="en-US" sz="2800" dirty="0"/>
              <a:t>#3.	Tithing is an act of obedience and worship – not a demand for salvation – but an act of obedience and worship</a:t>
            </a:r>
          </a:p>
          <a:p>
            <a:pPr marL="0" indent="0">
              <a:buNone/>
            </a:pPr>
            <a:r>
              <a:rPr lang="en-US" sz="2800" dirty="0"/>
              <a:t>#4. 	He is a redeeming God Who loves us!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777713DB-A0B1-4507-9991-B6DCAE436C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493970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Content Placeholder 4" descr="A yellow emoticon with a finger on his chin&#10;&#10;Description automatically generated">
            <a:extLst>
              <a:ext uri="{FF2B5EF4-FFF2-40B4-BE49-F238E27FC236}">
                <a16:creationId xmlns:a16="http://schemas.microsoft.com/office/drawing/2014/main" id="{9F57EB8A-1C5B-697A-A2FA-7CA68BB79C2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 rotWithShape="1">
          <a:blip r:embed="rId5"/>
          <a:srcRect r="26748" b="-2"/>
          <a:stretch/>
        </p:blipFill>
        <p:spPr>
          <a:xfrm rot="21600000">
            <a:off x="7534656" y="227"/>
            <a:ext cx="4657039" cy="6858000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A9A96FF2-ACD7-48C4-BCE1-FC7F421086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2372" y="0"/>
            <a:ext cx="464962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214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Madison</Template>
  <TotalTime>87</TotalTime>
  <Words>720</Words>
  <Application>Microsoft Macintosh PowerPoint</Application>
  <PresentationFormat>Widescreen</PresentationFormat>
  <Paragraphs>29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MS Shell Dlg 2</vt:lpstr>
      <vt:lpstr>Wingdings</vt:lpstr>
      <vt:lpstr>Wingdings 3</vt:lpstr>
      <vt:lpstr>Madison</vt:lpstr>
      <vt:lpstr>Malachi: The Messenger </vt:lpstr>
      <vt:lpstr>PowerPoint Presentation</vt:lpstr>
      <vt:lpstr>PowerPoint Presentation</vt:lpstr>
      <vt:lpstr>Nothing new! Attitude same as before captivity!</vt:lpstr>
      <vt:lpstr>PowerPoint Presentation</vt:lpstr>
      <vt:lpstr>PowerPoint Presentation</vt:lpstr>
      <vt:lpstr>PowerPoint Presentation</vt:lpstr>
      <vt:lpstr>Conclusion: Chapter 4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JoAnn Smith</dc:creator>
  <cp:lastModifiedBy>JoAnn Smith</cp:lastModifiedBy>
  <cp:revision>2</cp:revision>
  <dcterms:created xsi:type="dcterms:W3CDTF">2024-08-16T16:43:46Z</dcterms:created>
  <dcterms:modified xsi:type="dcterms:W3CDTF">2024-08-16T18:11:28Z</dcterms:modified>
</cp:coreProperties>
</file>