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 varScale="1">
        <p:scale>
          <a:sx n="98" d="100"/>
          <a:sy n="98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4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1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5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020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2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4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8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0CD947B9-7F41-4858-2153-1FA238BC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8" r="-1" b="-1"/>
          <a:stretch/>
        </p:blipFill>
        <p:spPr>
          <a:xfrm>
            <a:off x="4114800" y="10"/>
            <a:ext cx="80772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355D27-3C8E-FF96-56EE-AFA7B21A0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3893"/>
            <a:ext cx="4023360" cy="1740051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Rooted &amp; Established!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90269-2E3F-954E-A613-28157D305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1" y="4384107"/>
            <a:ext cx="4023359" cy="120814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Ephesians 3</a:t>
            </a:r>
          </a:p>
        </p:txBody>
      </p:sp>
    </p:spTree>
    <p:extLst>
      <p:ext uri="{BB962C8B-B14F-4D97-AF65-F5344CB8AC3E}">
        <p14:creationId xmlns:p14="http://schemas.microsoft.com/office/powerpoint/2010/main" val="322067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1ADE407-19BD-EE1F-D7A9-D878A0DC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9425"/>
            <a:ext cx="8610600" cy="744003"/>
          </a:xfrm>
        </p:spPr>
        <p:txBody>
          <a:bodyPr/>
          <a:lstStyle/>
          <a:p>
            <a:r>
              <a:rPr lang="en-US" dirty="0"/>
              <a:t>Paul – a prisoner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85A13CF-26CC-D649-8297-B10FEC0D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6137" y="1227909"/>
            <a:ext cx="6923314" cy="5401295"/>
          </a:xfrm>
        </p:spPr>
        <p:txBody>
          <a:bodyPr>
            <a:normAutofit/>
          </a:bodyPr>
          <a:lstStyle/>
          <a:p>
            <a:r>
              <a:rPr lang="en-US" sz="2800" dirty="0"/>
              <a:t>V1	“For this reason I, Paul, the prisoner of Christ Jesus for the sake of you Gentiles.”</a:t>
            </a:r>
          </a:p>
          <a:p>
            <a:r>
              <a:rPr lang="en-US" sz="2800" dirty="0"/>
              <a:t>v2 	“…you have heard God gave me the privilege of stewarding/administrating His grace to the non-Jewish community…”</a:t>
            </a:r>
          </a:p>
          <a:p>
            <a:r>
              <a:rPr lang="en-US" sz="2800" dirty="0"/>
              <a:t>V3-6 He showed me (Paul) the mystery of God’s plan…revealed now because Jesus Christ came, died, rose again and </a:t>
            </a:r>
            <a:r>
              <a:rPr lang="en-US" sz="2800" b="1" u="sng" dirty="0"/>
              <a:t>offers salvation for all people!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E40868-512F-A4BB-8AC7-A27D63AF4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5095"/>
          <a:stretch/>
        </p:blipFill>
        <p:spPr>
          <a:xfrm rot="21419276">
            <a:off x="195071" y="1773762"/>
            <a:ext cx="4559809" cy="48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9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51111-FA4F-C22C-AC42-68395B8A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Because of his grace for me (Paul), I am a servant…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568FD-EF09-4DB1-E1DD-FB7B98932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725" y="2445484"/>
            <a:ext cx="6302829" cy="41003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V7	A servant because of the grace of God working His power in me…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V8	Pharisee of Pharisees; taught by the best teacher (Gamaliel); served on the Sanhedrin - least of these!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Content Placeholder 4" descr="A group of people in a garden&#10;&#10;Description automatically generated">
            <a:extLst>
              <a:ext uri="{FF2B5EF4-FFF2-40B4-BE49-F238E27FC236}">
                <a16:creationId xmlns:a16="http://schemas.microsoft.com/office/drawing/2014/main" id="{D4651B8D-2DC3-40DB-67F8-797E5D716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05749" y="2445484"/>
            <a:ext cx="5131526" cy="38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8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286CF4-9CEB-2B28-6830-B212A53B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59424"/>
            <a:ext cx="8610600" cy="907673"/>
          </a:xfrm>
        </p:spPr>
        <p:txBody>
          <a:bodyPr/>
          <a:lstStyle/>
          <a:p>
            <a:r>
              <a:rPr lang="en-US" dirty="0"/>
              <a:t>The message: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DC68B-C42D-F16E-2AE7-D3EB8C74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9978"/>
            <a:ext cx="10820400" cy="4768708"/>
          </a:xfrm>
        </p:spPr>
        <p:txBody>
          <a:bodyPr>
            <a:normAutofit/>
          </a:bodyPr>
          <a:lstStyle/>
          <a:p>
            <a:r>
              <a:rPr lang="en-US" sz="2800" dirty="0"/>
              <a:t>V9	Through the Church – this mystery is to be stewarded</a:t>
            </a:r>
          </a:p>
          <a:p>
            <a:endParaRPr lang="en-US" sz="2800" dirty="0"/>
          </a:p>
          <a:p>
            <a:r>
              <a:rPr lang="en-US" sz="2800" dirty="0"/>
              <a:t>Stewarded/steward = take care of this precious gift; defend and protect; shared lovingly with everyone – this is God’s intent (planned purpose)!</a:t>
            </a:r>
          </a:p>
          <a:p>
            <a:endParaRPr lang="en-US" sz="2800" dirty="0"/>
          </a:p>
          <a:p>
            <a:r>
              <a:rPr lang="en-US" sz="2800" dirty="0"/>
              <a:t>It is God’s intent that this mystery be shared by the hands and hearts of each member of His Body/Church</a:t>
            </a:r>
          </a:p>
          <a:p>
            <a:endParaRPr lang="en-US" sz="2800" dirty="0"/>
          </a:p>
          <a:p>
            <a:r>
              <a:rPr lang="en-US" sz="2800" dirty="0"/>
              <a:t>Romans 10 = How will others believe if no one tells them?</a:t>
            </a:r>
          </a:p>
        </p:txBody>
      </p:sp>
    </p:spTree>
    <p:extLst>
      <p:ext uri="{BB962C8B-B14F-4D97-AF65-F5344CB8AC3E}">
        <p14:creationId xmlns:p14="http://schemas.microsoft.com/office/powerpoint/2010/main" val="14493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9F2B-109E-6AE5-A847-7F92A970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26571"/>
            <a:ext cx="8610600" cy="959924"/>
          </a:xfrm>
        </p:spPr>
        <p:txBody>
          <a:bodyPr>
            <a:normAutofit/>
          </a:bodyPr>
          <a:lstStyle/>
          <a:p>
            <a:r>
              <a:rPr lang="en-US" dirty="0"/>
              <a:t>Message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64504-D8F5-79C2-69E9-FF3A7C6D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9" y="1286495"/>
            <a:ext cx="6232676" cy="5440875"/>
          </a:xfrm>
        </p:spPr>
        <p:txBody>
          <a:bodyPr>
            <a:noAutofit/>
          </a:bodyPr>
          <a:lstStyle/>
          <a:p>
            <a:r>
              <a:rPr lang="en-US" sz="2800" dirty="0"/>
              <a:t>V11 – 13	According to His eternal purpose that He accomplished in Jesus Christ our Lord</a:t>
            </a:r>
          </a:p>
          <a:p>
            <a:endParaRPr lang="en-US" sz="2800" dirty="0"/>
          </a:p>
          <a:p>
            <a:r>
              <a:rPr lang="en-US" sz="2800" dirty="0"/>
              <a:t>In Jesus and through faith in Jesus … we may approach God with </a:t>
            </a:r>
            <a:r>
              <a:rPr lang="en-US" sz="2800" b="1" dirty="0"/>
              <a:t>freedom and confidence!</a:t>
            </a:r>
          </a:p>
          <a:p>
            <a:endParaRPr lang="en-US" sz="2800" dirty="0"/>
          </a:p>
          <a:p>
            <a:r>
              <a:rPr lang="en-US" sz="2800" dirty="0"/>
              <a:t>Don’t be discouraged that I suffer – accomplishing His purpose is far greater than my suffering!</a:t>
            </a:r>
          </a:p>
        </p:txBody>
      </p:sp>
      <p:pic>
        <p:nvPicPr>
          <p:cNvPr id="4" name="Picture 3" descr="A person with arms outstretched in the air&#10;&#10;Description automatically generated">
            <a:extLst>
              <a:ext uri="{FF2B5EF4-FFF2-40B4-BE49-F238E27FC236}">
                <a16:creationId xmlns:a16="http://schemas.microsoft.com/office/drawing/2014/main" id="{F86E516F-B57D-DEF6-422D-E6E12AAD8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057401"/>
            <a:ext cx="4521200" cy="436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7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6C2B-666A-EC17-C04B-352EAF45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538" y="183076"/>
            <a:ext cx="8610600" cy="679073"/>
          </a:xfrm>
        </p:spPr>
        <p:txBody>
          <a:bodyPr>
            <a:normAutofit/>
          </a:bodyPr>
          <a:lstStyle/>
          <a:p>
            <a:r>
              <a:rPr lang="en-US" dirty="0"/>
              <a:t>Paul’s prayer:</a:t>
            </a:r>
          </a:p>
        </p:txBody>
      </p:sp>
      <p:pic>
        <p:nvPicPr>
          <p:cNvPr id="4" name="Picture 3" descr="A tree with roots in the ground&#10;&#10;Description automatically generated">
            <a:extLst>
              <a:ext uri="{FF2B5EF4-FFF2-40B4-BE49-F238E27FC236}">
                <a16:creationId xmlns:a16="http://schemas.microsoft.com/office/drawing/2014/main" id="{ABBA6DDF-AE93-A3E4-1034-661908E11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0" y="1476104"/>
            <a:ext cx="4085349" cy="47425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FDF8-3CE5-B957-8539-B6F392CE2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263" y="1005840"/>
            <a:ext cx="6806777" cy="5385547"/>
          </a:xfrm>
        </p:spPr>
        <p:txBody>
          <a:bodyPr>
            <a:normAutofit/>
          </a:bodyPr>
          <a:lstStyle/>
          <a:p>
            <a:r>
              <a:rPr lang="en-US" sz="2800" dirty="0"/>
              <a:t>V14 – 19	For this reason I kneel before the Father</a:t>
            </a:r>
          </a:p>
          <a:p>
            <a:pPr lvl="1"/>
            <a:r>
              <a:rPr lang="en-US" sz="2800" dirty="0"/>
              <a:t>I pray He may strengthen you with power through His Spirit in your inner being – so that Christ may dwell in your hearts through faith</a:t>
            </a:r>
          </a:p>
          <a:p>
            <a:pPr lvl="1"/>
            <a:r>
              <a:rPr lang="en-US" sz="2800" dirty="0"/>
              <a:t>I pray you are </a:t>
            </a:r>
            <a:r>
              <a:rPr lang="en-US" sz="2800" b="1" dirty="0"/>
              <a:t>rooted and established</a:t>
            </a:r>
            <a:r>
              <a:rPr lang="en-US" sz="2800" dirty="0"/>
              <a:t> in love</a:t>
            </a:r>
          </a:p>
          <a:p>
            <a:pPr lvl="1"/>
            <a:r>
              <a:rPr lang="en-US" sz="2800" dirty="0"/>
              <a:t>That you may have power to grasp how wide and long and high and deep is the love of Christ</a:t>
            </a:r>
          </a:p>
          <a:p>
            <a:pPr lvl="1"/>
            <a:r>
              <a:rPr lang="en-US" sz="2800" dirty="0"/>
              <a:t>That you may be filled to the measure of the </a:t>
            </a:r>
            <a:r>
              <a:rPr lang="en-US" sz="2800" b="1" dirty="0"/>
              <a:t>fullness of God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8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D670-0D7D-842A-9F00-5DA84C45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doxology (v 20-21)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ABD9-0130-1E4F-596C-1D2028F1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Doxology: a formal of praise God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“Now to Him Who is able to do immeasurably more than all we ask or imagine – according to His power that is at work within us,</a:t>
            </a:r>
          </a:p>
          <a:p>
            <a:endParaRPr lang="en-US" sz="2800" dirty="0"/>
          </a:p>
          <a:p>
            <a:r>
              <a:rPr lang="en-US" sz="2800" dirty="0"/>
              <a:t>To Him be glory in the Church and in Christ Jesus throughout all generations forever and ever! Amen!”</a:t>
            </a:r>
          </a:p>
        </p:txBody>
      </p:sp>
    </p:spTree>
    <p:extLst>
      <p:ext uri="{BB962C8B-B14F-4D97-AF65-F5344CB8AC3E}">
        <p14:creationId xmlns:p14="http://schemas.microsoft.com/office/powerpoint/2010/main" val="138475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116D62-462C-EA21-B6DA-87944634A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5725" y="1909445"/>
            <a:ext cx="6257290" cy="448055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/>
              <a:t>Freedom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/>
              <a:t>Confidence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/>
              <a:t>Rooted 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3600" dirty="0"/>
              <a:t>Established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How is your personal relationship with Jesus?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 descr="A yellow emoticon with a finger on his chin&#10;&#10;Description automatically generated">
            <a:extLst>
              <a:ext uri="{FF2B5EF4-FFF2-40B4-BE49-F238E27FC236}">
                <a16:creationId xmlns:a16="http://schemas.microsoft.com/office/drawing/2014/main" id="{15EBAD38-AA1E-F128-C489-33C98BF7C4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6503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363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104</TotalTime>
  <Words>427</Words>
  <Application>Microsoft Macintosh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Rooted &amp; Established!</vt:lpstr>
      <vt:lpstr>Paul – a prisoner</vt:lpstr>
      <vt:lpstr>Because of his grace for me (Paul), I am a servant…</vt:lpstr>
      <vt:lpstr>The message:</vt:lpstr>
      <vt:lpstr>Message continued:</vt:lpstr>
      <vt:lpstr>Paul’s prayer:</vt:lpstr>
      <vt:lpstr>A doxology (v 20-21)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 Smith</dc:creator>
  <cp:lastModifiedBy>JoAnn Smith</cp:lastModifiedBy>
  <cp:revision>1</cp:revision>
  <dcterms:created xsi:type="dcterms:W3CDTF">2024-10-10T18:31:52Z</dcterms:created>
  <dcterms:modified xsi:type="dcterms:W3CDTF">2024-10-10T20:16:17Z</dcterms:modified>
</cp:coreProperties>
</file>