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28"/>
  </p:normalViewPr>
  <p:slideViewPr>
    <p:cSldViewPr snapToGrid="0">
      <p:cViewPr varScale="1">
        <p:scale>
          <a:sx n="98" d="100"/>
          <a:sy n="98" d="100"/>
        </p:scale>
        <p:origin x="5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10/17/24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10/17/24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10/17/24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10/17/24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10/17/24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10/17/24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10/17/24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10/17/24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10/17/24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10/17/24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10/17/24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10/17/24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0C0CE-AE46-2726-36E1-CD91A69C4222}"/>
              </a:ext>
            </a:extLst>
          </p:cNvPr>
          <p:cNvSpPr>
            <a:spLocks noGrp="1"/>
          </p:cNvSpPr>
          <p:nvPr>
            <p:ph type="ctrTitle"/>
          </p:nvPr>
        </p:nvSpPr>
        <p:spPr>
          <a:xfrm>
            <a:off x="1154955" y="2639425"/>
            <a:ext cx="8825658" cy="947057"/>
          </a:xfrm>
        </p:spPr>
        <p:txBody>
          <a:bodyPr/>
          <a:lstStyle/>
          <a:p>
            <a:pPr algn="ctr"/>
            <a:r>
              <a:rPr lang="en-US" dirty="0"/>
              <a:t>Walk Worthy!</a:t>
            </a:r>
          </a:p>
        </p:txBody>
      </p:sp>
      <p:sp>
        <p:nvSpPr>
          <p:cNvPr id="3" name="Subtitle 2">
            <a:extLst>
              <a:ext uri="{FF2B5EF4-FFF2-40B4-BE49-F238E27FC236}">
                <a16:creationId xmlns:a16="http://schemas.microsoft.com/office/drawing/2014/main" id="{05C9C0E9-C456-A18F-4E5B-256979FFA4C3}"/>
              </a:ext>
            </a:extLst>
          </p:cNvPr>
          <p:cNvSpPr>
            <a:spLocks noGrp="1"/>
          </p:cNvSpPr>
          <p:nvPr>
            <p:ph type="subTitle" idx="1"/>
          </p:nvPr>
        </p:nvSpPr>
        <p:spPr>
          <a:xfrm>
            <a:off x="1154955" y="3693163"/>
            <a:ext cx="8825658" cy="861420"/>
          </a:xfrm>
        </p:spPr>
        <p:txBody>
          <a:bodyPr>
            <a:normAutofit/>
          </a:bodyPr>
          <a:lstStyle/>
          <a:p>
            <a:pPr algn="ctr"/>
            <a:r>
              <a:rPr lang="en-US" sz="3200" dirty="0">
                <a:solidFill>
                  <a:schemeClr val="bg1"/>
                </a:solidFill>
              </a:rPr>
              <a:t>Ephesians 4: 1 - 16</a:t>
            </a:r>
          </a:p>
        </p:txBody>
      </p:sp>
    </p:spTree>
    <p:extLst>
      <p:ext uri="{BB962C8B-B14F-4D97-AF65-F5344CB8AC3E}">
        <p14:creationId xmlns:p14="http://schemas.microsoft.com/office/powerpoint/2010/main" val="3157073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57EB6A-C553-DBBA-19FE-BDC77A7002A1}"/>
              </a:ext>
            </a:extLst>
          </p:cNvPr>
          <p:cNvSpPr>
            <a:spLocks noGrp="1"/>
          </p:cNvSpPr>
          <p:nvPr>
            <p:ph type="ctrTitle"/>
          </p:nvPr>
        </p:nvSpPr>
        <p:spPr>
          <a:xfrm>
            <a:off x="779417" y="1345474"/>
            <a:ext cx="10633166" cy="4506686"/>
          </a:xfrm>
        </p:spPr>
        <p:txBody>
          <a:bodyPr anchor="t"/>
          <a:lstStyle/>
          <a:p>
            <a:r>
              <a:rPr lang="en-US" sz="2800" dirty="0"/>
              <a:t>V15, …“Speaking the truth in love in all things, we will grow-up into (become more like) Him – Who is the Head – Christ</a:t>
            </a:r>
            <a:br>
              <a:rPr lang="en-US" sz="2800" dirty="0"/>
            </a:br>
            <a:br>
              <a:rPr lang="en-US" sz="2800" dirty="0"/>
            </a:br>
            <a:r>
              <a:rPr lang="en-US" sz="2800" dirty="0"/>
              <a:t>v16, Because of Jesus – the Whole Body is joined and held together by every supporting ligament, the Body grows and builds itself up in love – AS EACH PART DOES ITS PART/WORK</a:t>
            </a:r>
            <a:br>
              <a:rPr lang="en-US" sz="2800" dirty="0"/>
            </a:br>
            <a:br>
              <a:rPr lang="en-US" sz="2800" dirty="0"/>
            </a:br>
            <a:br>
              <a:rPr lang="en-US" sz="2800" dirty="0"/>
            </a:br>
            <a:r>
              <a:rPr lang="en-US" sz="2800" dirty="0"/>
              <a:t>Bringing us back to verse 1, “walk worthy”!</a:t>
            </a:r>
            <a:br>
              <a:rPr lang="en-US" sz="2800" dirty="0"/>
            </a:br>
            <a:endParaRPr lang="en-US" sz="2800" dirty="0"/>
          </a:p>
        </p:txBody>
      </p:sp>
    </p:spTree>
    <p:extLst>
      <p:ext uri="{BB962C8B-B14F-4D97-AF65-F5344CB8AC3E}">
        <p14:creationId xmlns:p14="http://schemas.microsoft.com/office/powerpoint/2010/main" val="1261532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03EB0F-2257-4A3E-A73B-E1DE769B45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4" name="Rectangle 13">
              <a:extLst>
                <a:ext uri="{FF2B5EF4-FFF2-40B4-BE49-F238E27FC236}">
                  <a16:creationId xmlns:a16="http://schemas.microsoft.com/office/drawing/2014/main" id="{77012B2A-0D78-433A-8C68-8889D3DCD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Freeform 5">
              <a:extLst>
                <a:ext uri="{FF2B5EF4-FFF2-40B4-BE49-F238E27FC236}">
                  <a16:creationId xmlns:a16="http://schemas.microsoft.com/office/drawing/2014/main" id="{119D0202-ED3F-47CC-90E9-4E963BCDAB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17" name="Rectangle 16">
            <a:extLst>
              <a:ext uri="{FF2B5EF4-FFF2-40B4-BE49-F238E27FC236}">
                <a16:creationId xmlns:a16="http://schemas.microsoft.com/office/drawing/2014/main" id="{670D6F2B-93AF-47D6-9378-5E54BE0AC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Freeform 5">
            <a:extLst>
              <a:ext uri="{FF2B5EF4-FFF2-40B4-BE49-F238E27FC236}">
                <a16:creationId xmlns:a16="http://schemas.microsoft.com/office/drawing/2014/main" id="{2D529E20-662F-4915-ACD7-970C026FD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677511" flipH="1">
            <a:off x="3527283" y="1857885"/>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21" name="Freeform 5">
            <a:extLst>
              <a:ext uri="{FF2B5EF4-FFF2-40B4-BE49-F238E27FC236}">
                <a16:creationId xmlns:a16="http://schemas.microsoft.com/office/drawing/2014/main" id="{1AD5EB79-7F9A-4BBC-92A5-188382CBA1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pic>
        <p:nvPicPr>
          <p:cNvPr id="8" name="Content Placeholder 4" descr="A yellow emoticon with a finger on his chin&#10;&#10;Description automatically generated">
            <a:extLst>
              <a:ext uri="{FF2B5EF4-FFF2-40B4-BE49-F238E27FC236}">
                <a16:creationId xmlns:a16="http://schemas.microsoft.com/office/drawing/2014/main" id="{E6CA829B-58EA-C9E1-6FCD-505D28551B41}"/>
              </a:ext>
            </a:extLst>
          </p:cNvPr>
          <p:cNvPicPr>
            <a:picLocks noGrp="1" noChangeAspect="1"/>
          </p:cNvPicPr>
          <p:nvPr>
            <p:ph type="pic" idx="1"/>
          </p:nvPr>
        </p:nvPicPr>
        <p:blipFill rotWithShape="1">
          <a:blip r:embed="rId3"/>
          <a:srcRect r="12098" b="-2"/>
          <a:stretch/>
        </p:blipFill>
        <p:spPr>
          <a:xfrm>
            <a:off x="423337" y="402166"/>
            <a:ext cx="4932951" cy="6053670"/>
          </a:xfrm>
          <a:custGeom>
            <a:avLst/>
            <a:gdLst/>
            <a:ahLst/>
            <a:cxnLst/>
            <a:rect l="l" t="t" r="r" b="b"/>
            <a:pathLst>
              <a:path w="4932951" h="6053670">
                <a:moveTo>
                  <a:pt x="0" y="0"/>
                </a:moveTo>
                <a:lnTo>
                  <a:pt x="3678393" y="0"/>
                </a:lnTo>
                <a:lnTo>
                  <a:pt x="4478865" y="0"/>
                </a:lnTo>
                <a:lnTo>
                  <a:pt x="4931853" y="0"/>
                </a:lnTo>
                <a:lnTo>
                  <a:pt x="4908487" y="137419"/>
                </a:lnTo>
                <a:lnTo>
                  <a:pt x="4886218" y="274232"/>
                </a:lnTo>
                <a:lnTo>
                  <a:pt x="4864421" y="411650"/>
                </a:lnTo>
                <a:lnTo>
                  <a:pt x="4845759" y="549673"/>
                </a:lnTo>
                <a:lnTo>
                  <a:pt x="4826941" y="687092"/>
                </a:lnTo>
                <a:lnTo>
                  <a:pt x="4809377" y="825115"/>
                </a:lnTo>
                <a:lnTo>
                  <a:pt x="4794322" y="961323"/>
                </a:lnTo>
                <a:lnTo>
                  <a:pt x="4780052" y="1099347"/>
                </a:lnTo>
                <a:lnTo>
                  <a:pt x="4767035" y="1236765"/>
                </a:lnTo>
                <a:lnTo>
                  <a:pt x="4755744" y="1371761"/>
                </a:lnTo>
                <a:lnTo>
                  <a:pt x="4744453" y="1508574"/>
                </a:lnTo>
                <a:lnTo>
                  <a:pt x="4735044" y="1643572"/>
                </a:lnTo>
                <a:lnTo>
                  <a:pt x="4727674" y="1778568"/>
                </a:lnTo>
                <a:lnTo>
                  <a:pt x="4719990" y="1912960"/>
                </a:lnTo>
                <a:lnTo>
                  <a:pt x="4713560" y="2046141"/>
                </a:lnTo>
                <a:lnTo>
                  <a:pt x="4709012" y="2178111"/>
                </a:lnTo>
                <a:lnTo>
                  <a:pt x="4705092" y="2310081"/>
                </a:lnTo>
                <a:lnTo>
                  <a:pt x="4701328" y="2440840"/>
                </a:lnTo>
                <a:lnTo>
                  <a:pt x="4699603" y="2569783"/>
                </a:lnTo>
                <a:lnTo>
                  <a:pt x="4697721" y="2698726"/>
                </a:lnTo>
                <a:lnTo>
                  <a:pt x="4696780" y="2825853"/>
                </a:lnTo>
                <a:lnTo>
                  <a:pt x="4697721" y="2951770"/>
                </a:lnTo>
                <a:lnTo>
                  <a:pt x="4697721" y="3076475"/>
                </a:lnTo>
                <a:lnTo>
                  <a:pt x="4699603" y="3199970"/>
                </a:lnTo>
                <a:lnTo>
                  <a:pt x="4702426" y="3321043"/>
                </a:lnTo>
                <a:lnTo>
                  <a:pt x="4705092" y="3440906"/>
                </a:lnTo>
                <a:lnTo>
                  <a:pt x="4708071" y="3558347"/>
                </a:lnTo>
                <a:lnTo>
                  <a:pt x="4712619" y="3675183"/>
                </a:lnTo>
                <a:lnTo>
                  <a:pt x="4717480" y="3790203"/>
                </a:lnTo>
                <a:lnTo>
                  <a:pt x="4721871" y="3902801"/>
                </a:lnTo>
                <a:lnTo>
                  <a:pt x="4734260" y="4122549"/>
                </a:lnTo>
                <a:lnTo>
                  <a:pt x="4747433" y="4333217"/>
                </a:lnTo>
                <a:lnTo>
                  <a:pt x="4761233" y="4535409"/>
                </a:lnTo>
                <a:lnTo>
                  <a:pt x="4776445" y="4726705"/>
                </a:lnTo>
                <a:lnTo>
                  <a:pt x="4792283" y="4909526"/>
                </a:lnTo>
                <a:lnTo>
                  <a:pt x="4809377" y="5079029"/>
                </a:lnTo>
                <a:lnTo>
                  <a:pt x="4826157" y="5238240"/>
                </a:lnTo>
                <a:lnTo>
                  <a:pt x="4842936" y="5384739"/>
                </a:lnTo>
                <a:lnTo>
                  <a:pt x="4858775" y="5519131"/>
                </a:lnTo>
                <a:lnTo>
                  <a:pt x="4873830" y="5638388"/>
                </a:lnTo>
                <a:lnTo>
                  <a:pt x="4888100" y="5746143"/>
                </a:lnTo>
                <a:lnTo>
                  <a:pt x="4900019" y="5836948"/>
                </a:lnTo>
                <a:lnTo>
                  <a:pt x="4911310" y="5913225"/>
                </a:lnTo>
                <a:lnTo>
                  <a:pt x="4927462" y="6017953"/>
                </a:lnTo>
                <a:lnTo>
                  <a:pt x="4932951" y="6053670"/>
                </a:lnTo>
                <a:lnTo>
                  <a:pt x="4478865" y="6053670"/>
                </a:lnTo>
                <a:lnTo>
                  <a:pt x="3683097" y="6053670"/>
                </a:lnTo>
                <a:lnTo>
                  <a:pt x="0" y="6053670"/>
                </a:lnTo>
                <a:close/>
              </a:path>
            </a:pathLst>
          </a:custGeom>
        </p:spPr>
      </p:pic>
      <p:sp>
        <p:nvSpPr>
          <p:cNvPr id="6" name="Title 5">
            <a:extLst>
              <a:ext uri="{FF2B5EF4-FFF2-40B4-BE49-F238E27FC236}">
                <a16:creationId xmlns:a16="http://schemas.microsoft.com/office/drawing/2014/main" id="{DD38BF9F-A7FD-0707-C259-56209A2CF2E2}"/>
              </a:ext>
            </a:extLst>
          </p:cNvPr>
          <p:cNvSpPr>
            <a:spLocks noGrp="1"/>
          </p:cNvSpPr>
          <p:nvPr>
            <p:ph type="title"/>
          </p:nvPr>
        </p:nvSpPr>
        <p:spPr>
          <a:xfrm>
            <a:off x="5642810" y="541222"/>
            <a:ext cx="5748002" cy="5775556"/>
          </a:xfrm>
        </p:spPr>
        <p:txBody>
          <a:bodyPr vert="horz" lIns="91440" tIns="45720" rIns="91440" bIns="45720" rtlCol="0" anchor="t">
            <a:normAutofit fontScale="90000"/>
          </a:bodyPr>
          <a:lstStyle/>
          <a:p>
            <a:r>
              <a:rPr lang="en-US" sz="3200" dirty="0"/>
              <a:t>Apply me? How?</a:t>
            </a:r>
            <a:br>
              <a:rPr lang="en-US" sz="3200" dirty="0"/>
            </a:br>
            <a:br>
              <a:rPr lang="en-US" sz="3200" dirty="0"/>
            </a:br>
            <a:r>
              <a:rPr lang="en-US" sz="3200" dirty="0"/>
              <a:t>1) Do I understand I am called?</a:t>
            </a:r>
            <a:br>
              <a:rPr lang="en-US" sz="3200" dirty="0"/>
            </a:br>
            <a:r>
              <a:rPr lang="en-US" sz="3200" dirty="0"/>
              <a:t>2) Do I understand I am responsible to steward His salvation?</a:t>
            </a:r>
            <a:br>
              <a:rPr lang="en-US" sz="3200" dirty="0"/>
            </a:br>
            <a:r>
              <a:rPr lang="en-US" sz="3200" dirty="0"/>
              <a:t>3) Do I speak the truth in love?</a:t>
            </a:r>
            <a:br>
              <a:rPr lang="en-US" sz="3200" dirty="0"/>
            </a:br>
            <a:r>
              <a:rPr lang="en-US" sz="3200" dirty="0"/>
              <a:t>4) Do I understand He gave me a gift to use here at BDA and more?</a:t>
            </a:r>
            <a:br>
              <a:rPr lang="en-US" sz="3200" dirty="0"/>
            </a:br>
            <a:r>
              <a:rPr lang="en-US" sz="3200" dirty="0"/>
              <a:t>5) Do I know what my service gift is?</a:t>
            </a:r>
            <a:br>
              <a:rPr lang="en-US" sz="3200" dirty="0"/>
            </a:br>
            <a:br>
              <a:rPr lang="en-US" sz="3200" dirty="0"/>
            </a:br>
            <a:endParaRPr lang="en-US" sz="3200" dirty="0"/>
          </a:p>
        </p:txBody>
      </p:sp>
      <p:sp>
        <p:nvSpPr>
          <p:cNvPr id="23" name="Rectangle 22">
            <a:extLst>
              <a:ext uri="{FF2B5EF4-FFF2-40B4-BE49-F238E27FC236}">
                <a16:creationId xmlns:a16="http://schemas.microsoft.com/office/drawing/2014/main" id="{B9B8A17F-DC3A-4D9A-AA53-9BFB894CD7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65241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CAADD9-EF63-49C8-1418-434ED7815B2E}"/>
              </a:ext>
            </a:extLst>
          </p:cNvPr>
          <p:cNvSpPr>
            <a:spLocks noGrp="1"/>
          </p:cNvSpPr>
          <p:nvPr>
            <p:ph type="ctrTitle"/>
          </p:nvPr>
        </p:nvSpPr>
        <p:spPr>
          <a:xfrm>
            <a:off x="759097" y="562187"/>
            <a:ext cx="10464799" cy="5668796"/>
          </a:xfrm>
        </p:spPr>
        <p:txBody>
          <a:bodyPr anchor="t"/>
          <a:lstStyle/>
          <a:p>
            <a:r>
              <a:rPr lang="en-US" sz="2800" dirty="0"/>
              <a:t>Review:</a:t>
            </a:r>
            <a:br>
              <a:rPr lang="en-US" sz="2800" dirty="0"/>
            </a:br>
            <a:r>
              <a:rPr lang="en-US" sz="2800" u="sng" dirty="0"/>
              <a:t>Chapter 1</a:t>
            </a:r>
            <a:r>
              <a:rPr lang="en-US" sz="2800" dirty="0"/>
              <a:t>:  The mystery of Christ = God predestined salvation for all who would accept Jesus as their Savior. Salvation’s plan is not only for the Jewish people</a:t>
            </a:r>
            <a:br>
              <a:rPr lang="en-US" sz="2800" dirty="0"/>
            </a:br>
            <a:br>
              <a:rPr lang="en-US" sz="2800" dirty="0"/>
            </a:br>
            <a:r>
              <a:rPr lang="en-US" sz="2800" u="sng" dirty="0"/>
              <a:t>Chapter 2</a:t>
            </a:r>
            <a:r>
              <a:rPr lang="en-US" sz="2800" dirty="0"/>
              <a:t>:  Because salvation is for all who would obey Jesus, He is creating One Body – destroying all racial, philosophical, etc. things that separate us from the Father and separate us from each other. He is uniting His creation</a:t>
            </a:r>
            <a:br>
              <a:rPr lang="en-US" sz="2800" dirty="0"/>
            </a:br>
            <a:br>
              <a:rPr lang="en-US" sz="2800" dirty="0"/>
            </a:br>
            <a:r>
              <a:rPr lang="en-US" sz="2800" u="sng" dirty="0"/>
              <a:t>Chapter 3</a:t>
            </a:r>
            <a:r>
              <a:rPr lang="en-US" sz="2800" dirty="0"/>
              <a:t>:  His desire is for those who believe and obey Him are stewards of this message. We are rooted and established in Him and can boldly enter His presence</a:t>
            </a:r>
          </a:p>
        </p:txBody>
      </p:sp>
    </p:spTree>
    <p:extLst>
      <p:ext uri="{BB962C8B-B14F-4D97-AF65-F5344CB8AC3E}">
        <p14:creationId xmlns:p14="http://schemas.microsoft.com/office/powerpoint/2010/main" val="15278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D66747-B921-CFCF-E60D-298158307255}"/>
              </a:ext>
            </a:extLst>
          </p:cNvPr>
          <p:cNvSpPr>
            <a:spLocks noGrp="1"/>
          </p:cNvSpPr>
          <p:nvPr>
            <p:ph type="ctrTitle"/>
          </p:nvPr>
        </p:nvSpPr>
        <p:spPr>
          <a:xfrm>
            <a:off x="643467" y="626533"/>
            <a:ext cx="10871200" cy="5604934"/>
          </a:xfrm>
        </p:spPr>
        <p:txBody>
          <a:bodyPr anchor="t"/>
          <a:lstStyle/>
          <a:p>
            <a:r>
              <a:rPr lang="en-US" sz="2800" dirty="0"/>
              <a:t>Chapter 4		The Challenge</a:t>
            </a:r>
            <a:br>
              <a:rPr lang="en-US" sz="2800" dirty="0"/>
            </a:br>
            <a:br>
              <a:rPr lang="en-US" sz="2800" dirty="0"/>
            </a:br>
            <a:r>
              <a:rPr lang="en-US" sz="2800" dirty="0"/>
              <a:t>v1  “Live a life worth of the calling you received…”</a:t>
            </a:r>
            <a:br>
              <a:rPr lang="en-US" sz="2800" dirty="0"/>
            </a:br>
            <a:r>
              <a:rPr lang="en-US" sz="2800" dirty="0"/>
              <a:t>			*Called out of sin</a:t>
            </a:r>
            <a:br>
              <a:rPr lang="en-US" sz="2800" dirty="0"/>
            </a:br>
            <a:r>
              <a:rPr lang="en-US" sz="2800" dirty="0"/>
              <a:t>			*Called into a relationship with God</a:t>
            </a:r>
            <a:br>
              <a:rPr lang="en-US" sz="2800" dirty="0"/>
            </a:br>
            <a:r>
              <a:rPr lang="en-US" sz="2800" dirty="0"/>
              <a:t>			*Called to share (steward) this call/relationship</a:t>
            </a:r>
            <a:br>
              <a:rPr lang="en-US" sz="2800" dirty="0"/>
            </a:br>
            <a:br>
              <a:rPr lang="en-US" sz="2800" dirty="0"/>
            </a:br>
            <a:r>
              <a:rPr lang="en-US" sz="2800" dirty="0"/>
              <a:t>How?!?</a:t>
            </a:r>
            <a:br>
              <a:rPr lang="en-US" sz="2800" dirty="0"/>
            </a:br>
            <a:r>
              <a:rPr lang="en-US" sz="2800" dirty="0"/>
              <a:t>V2  Be completely humble and gentle; be patient – putting up with each other in love</a:t>
            </a:r>
            <a:br>
              <a:rPr lang="en-US" sz="2800" dirty="0"/>
            </a:br>
            <a:br>
              <a:rPr lang="en-US" sz="2800" dirty="0"/>
            </a:br>
            <a:r>
              <a:rPr lang="en-US" sz="2800" dirty="0"/>
              <a:t>v3  Make every effort to keep unity of the Spirit through the bond of peace</a:t>
            </a:r>
          </a:p>
        </p:txBody>
      </p:sp>
    </p:spTree>
    <p:extLst>
      <p:ext uri="{BB962C8B-B14F-4D97-AF65-F5344CB8AC3E}">
        <p14:creationId xmlns:p14="http://schemas.microsoft.com/office/powerpoint/2010/main" val="264987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512514-A71E-5BD5-F592-7EAA376620C7}"/>
              </a:ext>
            </a:extLst>
          </p:cNvPr>
          <p:cNvSpPr>
            <a:spLocks noGrp="1"/>
          </p:cNvSpPr>
          <p:nvPr>
            <p:ph type="ctrTitle"/>
          </p:nvPr>
        </p:nvSpPr>
        <p:spPr>
          <a:xfrm>
            <a:off x="770710" y="600891"/>
            <a:ext cx="10633164" cy="5760720"/>
          </a:xfrm>
        </p:spPr>
        <p:txBody>
          <a:bodyPr anchor="t"/>
          <a:lstStyle/>
          <a:p>
            <a:r>
              <a:rPr lang="en-US" sz="2800" b="1" dirty="0"/>
              <a:t>Practice:</a:t>
            </a:r>
            <a:br>
              <a:rPr lang="en-US" sz="2800" b="1" dirty="0"/>
            </a:br>
            <a:br>
              <a:rPr lang="en-US" sz="2800" b="1" dirty="0"/>
            </a:br>
            <a:r>
              <a:rPr lang="en-US" sz="2800" u="sng" dirty="0"/>
              <a:t>Ephesians 4: 15</a:t>
            </a:r>
            <a:r>
              <a:rPr lang="en-US" sz="2800" dirty="0"/>
              <a:t>, “Speaking the truth in love, you will grow to become in every respect the mature body of Christ…”</a:t>
            </a:r>
            <a:br>
              <a:rPr lang="en-US" sz="2800" dirty="0"/>
            </a:br>
            <a:br>
              <a:rPr lang="en-US" sz="2800" dirty="0"/>
            </a:br>
            <a:r>
              <a:rPr lang="en-US" sz="2800" u="sng" dirty="0"/>
              <a:t>Matthew 18: 15 – 17</a:t>
            </a:r>
            <a:r>
              <a:rPr lang="en-US" sz="2800" dirty="0"/>
              <a:t>, “If your brother or sister sins, go and point out their fault, just between the two of you. If they listen to you, you have won them over. But if they will not listen, take one or two others along, so that ‘every matter may be established by the testimony of two or three witnesses.’ If they still refuse to listen, tell it to the church; and if they refuse to listen even to the church, treat them as you would a pagan…”</a:t>
            </a:r>
          </a:p>
        </p:txBody>
      </p:sp>
    </p:spTree>
    <p:extLst>
      <p:ext uri="{BB962C8B-B14F-4D97-AF65-F5344CB8AC3E}">
        <p14:creationId xmlns:p14="http://schemas.microsoft.com/office/powerpoint/2010/main" val="3068457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A74FDC-51E9-0B84-010B-94AA992AFABC}"/>
              </a:ext>
            </a:extLst>
          </p:cNvPr>
          <p:cNvSpPr>
            <a:spLocks noGrp="1"/>
          </p:cNvSpPr>
          <p:nvPr>
            <p:ph type="ctrTitle"/>
          </p:nvPr>
        </p:nvSpPr>
        <p:spPr>
          <a:xfrm>
            <a:off x="643467" y="609600"/>
            <a:ext cx="10905066" cy="5604933"/>
          </a:xfrm>
        </p:spPr>
        <p:txBody>
          <a:bodyPr anchor="t"/>
          <a:lstStyle/>
          <a:p>
            <a:r>
              <a:rPr lang="en-US" sz="2800" dirty="0"/>
              <a:t>Why bother? Their problem…</a:t>
            </a:r>
            <a:br>
              <a:rPr lang="en-US" sz="2800" dirty="0"/>
            </a:br>
            <a:br>
              <a:rPr lang="en-US" sz="2800" dirty="0"/>
            </a:br>
            <a:r>
              <a:rPr lang="en-US" sz="2800" b="1" dirty="0"/>
              <a:t>Because</a:t>
            </a:r>
            <a:r>
              <a:rPr lang="en-US" sz="2800" dirty="0"/>
              <a:t>:</a:t>
            </a:r>
            <a:br>
              <a:rPr lang="en-US" sz="2800" dirty="0"/>
            </a:br>
            <a:br>
              <a:rPr lang="en-US" sz="2800" dirty="0"/>
            </a:br>
            <a:r>
              <a:rPr lang="en-US" sz="2800" dirty="0"/>
              <a:t>v4, There is One Body, One faith, and One Spirit! We are called to this One Hope…</a:t>
            </a:r>
            <a:br>
              <a:rPr lang="en-US" sz="2800" dirty="0"/>
            </a:br>
            <a:br>
              <a:rPr lang="en-US" sz="2800" dirty="0"/>
            </a:br>
            <a:r>
              <a:rPr lang="en-US" sz="2800" dirty="0"/>
              <a:t>v5, Again, One Lord, One faith, One baptism (in the name of the Father, Son, and Holy Spirit – Matt 28)</a:t>
            </a:r>
            <a:br>
              <a:rPr lang="en-US" sz="2800" dirty="0"/>
            </a:br>
            <a:br>
              <a:rPr lang="en-US" sz="2800" dirty="0"/>
            </a:br>
            <a:r>
              <a:rPr lang="en-US" sz="2800" dirty="0"/>
              <a:t>v6, One God, and One Father of all – He is overall, through all and in all (Eternal, Omnipotent, Omniscient, Omnipresent)</a:t>
            </a:r>
          </a:p>
        </p:txBody>
      </p:sp>
    </p:spTree>
    <p:extLst>
      <p:ext uri="{BB962C8B-B14F-4D97-AF65-F5344CB8AC3E}">
        <p14:creationId xmlns:p14="http://schemas.microsoft.com/office/powerpoint/2010/main" val="3191668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CC6A0A-5D03-7CE6-5E06-D06EC84FC596}"/>
              </a:ext>
            </a:extLst>
          </p:cNvPr>
          <p:cNvSpPr>
            <a:spLocks noGrp="1"/>
          </p:cNvSpPr>
          <p:nvPr>
            <p:ph type="ctrTitle"/>
          </p:nvPr>
        </p:nvSpPr>
        <p:spPr>
          <a:xfrm>
            <a:off x="518402" y="791996"/>
            <a:ext cx="11155196" cy="5556554"/>
          </a:xfrm>
        </p:spPr>
        <p:txBody>
          <a:bodyPr anchor="t"/>
          <a:lstStyle/>
          <a:p>
            <a:r>
              <a:rPr lang="en-US" sz="2600" dirty="0"/>
              <a:t>V7 It is Jesus Who has given each of GRACE </a:t>
            </a:r>
            <a:br>
              <a:rPr lang="en-US" sz="2600" dirty="0"/>
            </a:br>
            <a:br>
              <a:rPr lang="en-US" sz="2600" dirty="0"/>
            </a:br>
            <a:r>
              <a:rPr lang="en-US" sz="2600" dirty="0"/>
              <a:t>Paul uses Psalms 68 to give example of Jesus conquering the enemy of our soul:</a:t>
            </a:r>
            <a:br>
              <a:rPr lang="en-US" sz="2600" dirty="0"/>
            </a:br>
            <a:br>
              <a:rPr lang="en-US" sz="2600" dirty="0"/>
            </a:br>
            <a:r>
              <a:rPr lang="en-US" sz="2600" dirty="0"/>
              <a:t>v8 – 10, “When He ascended on high, he took many captives and gave gifts to his people. What does ‘he ascends mean except…he also descended to the… earthly regions? He (Jesus) Who descended is the One Who ascended … to fill the whole universe.”</a:t>
            </a:r>
            <a:br>
              <a:rPr lang="en-US" sz="2600" dirty="0"/>
            </a:br>
            <a:br>
              <a:rPr lang="en-US" sz="2600" dirty="0"/>
            </a:br>
            <a:r>
              <a:rPr lang="en-US" sz="2600" dirty="0"/>
              <a:t>Psalms 68 tells the story of the Ark of the Covenant being returned to Mt. Zion in 2 Samuel 6 – in the celebration of victory over the enemy gifts were given to the citizens at the parade</a:t>
            </a:r>
          </a:p>
        </p:txBody>
      </p:sp>
    </p:spTree>
    <p:extLst>
      <p:ext uri="{BB962C8B-B14F-4D97-AF65-F5344CB8AC3E}">
        <p14:creationId xmlns:p14="http://schemas.microsoft.com/office/powerpoint/2010/main" val="3098759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4DFC78-043F-A842-B464-2A7F12EE1F52}"/>
              </a:ext>
            </a:extLst>
          </p:cNvPr>
          <p:cNvSpPr>
            <a:spLocks noGrp="1"/>
          </p:cNvSpPr>
          <p:nvPr>
            <p:ph type="ctrTitle"/>
          </p:nvPr>
        </p:nvSpPr>
        <p:spPr>
          <a:xfrm>
            <a:off x="640080" y="757646"/>
            <a:ext cx="10789919" cy="5394960"/>
          </a:xfrm>
        </p:spPr>
        <p:txBody>
          <a:bodyPr anchor="t"/>
          <a:lstStyle/>
          <a:p>
            <a:r>
              <a:rPr lang="en-US" sz="2800" dirty="0"/>
              <a:t>V11, Jesus (the Conqueror) gave gifts to His citizens – you who are His followers! These gifts are</a:t>
            </a:r>
            <a:r>
              <a:rPr lang="en-US" sz="2800" dirty="0">
                <a:sym typeface="Wingdings" pitchFamily="2" charset="2"/>
              </a:rPr>
              <a:t> (not only these – more in Romans 12):</a:t>
            </a:r>
            <a:br>
              <a:rPr lang="en-US" sz="2800" dirty="0">
                <a:sym typeface="Wingdings" pitchFamily="2" charset="2"/>
              </a:rPr>
            </a:br>
            <a:br>
              <a:rPr lang="en-US" sz="2800" dirty="0">
                <a:sym typeface="Wingdings" pitchFamily="2" charset="2"/>
              </a:rPr>
            </a:br>
            <a:r>
              <a:rPr lang="en-US" sz="2800" u="sng" dirty="0">
                <a:sym typeface="Wingdings" pitchFamily="2" charset="2"/>
              </a:rPr>
              <a:t>A/apostles</a:t>
            </a:r>
            <a:r>
              <a:rPr lang="en-US" sz="2800" dirty="0">
                <a:sym typeface="Wingdings" pitchFamily="2" charset="2"/>
              </a:rPr>
              <a:t>: Missionaries, those who are sent to bring the gospel to other countries, ethnic, or language groups (not your native people) </a:t>
            </a:r>
            <a:r>
              <a:rPr lang="en-US" sz="2800" dirty="0"/>
              <a:t> </a:t>
            </a:r>
            <a:br>
              <a:rPr lang="en-US" sz="2800" dirty="0"/>
            </a:br>
            <a:br>
              <a:rPr lang="en-US" sz="2800" dirty="0"/>
            </a:br>
            <a:r>
              <a:rPr lang="en-US" sz="2800" u="sng" dirty="0"/>
              <a:t>P/prophets</a:t>
            </a:r>
            <a:r>
              <a:rPr lang="en-US" sz="2800" dirty="0"/>
              <a:t>: Those whom God uses to speak to people and who speaks to God representing the people</a:t>
            </a:r>
            <a:br>
              <a:rPr lang="en-US" sz="2800" dirty="0"/>
            </a:br>
            <a:br>
              <a:rPr lang="en-US" sz="2800" dirty="0"/>
            </a:br>
            <a:r>
              <a:rPr lang="en-US" sz="2800" u="sng" dirty="0"/>
              <a:t>E/evangelists</a:t>
            </a:r>
            <a:r>
              <a:rPr lang="en-US" sz="2800" dirty="0"/>
              <a:t>: Those who have a natural ability to win souls</a:t>
            </a:r>
          </a:p>
        </p:txBody>
      </p:sp>
    </p:spTree>
    <p:extLst>
      <p:ext uri="{BB962C8B-B14F-4D97-AF65-F5344CB8AC3E}">
        <p14:creationId xmlns:p14="http://schemas.microsoft.com/office/powerpoint/2010/main" val="335518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4D3A49-E3A1-388E-B3B1-B23F7857EF0D}"/>
              </a:ext>
            </a:extLst>
          </p:cNvPr>
          <p:cNvSpPr>
            <a:spLocks noGrp="1"/>
          </p:cNvSpPr>
          <p:nvPr>
            <p:ph type="ctrTitle"/>
          </p:nvPr>
        </p:nvSpPr>
        <p:spPr>
          <a:xfrm>
            <a:off x="483325" y="496387"/>
            <a:ext cx="11181806" cy="5839099"/>
          </a:xfrm>
        </p:spPr>
        <p:txBody>
          <a:bodyPr anchor="t"/>
          <a:lstStyle/>
          <a:p>
            <a:r>
              <a:rPr lang="en-US" sz="1800" dirty="0"/>
              <a:t>Gifts continued</a:t>
            </a:r>
            <a:br>
              <a:rPr lang="en-US" sz="1800" dirty="0"/>
            </a:br>
            <a:br>
              <a:rPr lang="en-US" sz="2800" dirty="0"/>
            </a:br>
            <a:r>
              <a:rPr lang="en-US" sz="2800" u="sng" dirty="0"/>
              <a:t>P/pastors</a:t>
            </a:r>
            <a:r>
              <a:rPr lang="en-US" sz="2800" dirty="0"/>
              <a:t>: Those who disciple/feed His sheep. From the word “pasture”- the ground where sheep eat</a:t>
            </a:r>
            <a:br>
              <a:rPr lang="en-US" sz="2800" dirty="0"/>
            </a:br>
            <a:br>
              <a:rPr lang="en-US" sz="2800" dirty="0"/>
            </a:br>
            <a:r>
              <a:rPr lang="en-US" sz="2800" u="sng" dirty="0"/>
              <a:t>T/teachers</a:t>
            </a:r>
            <a:r>
              <a:rPr lang="en-US" sz="2800" dirty="0"/>
              <a:t>: Those who are skilled with explaining stuff for others to understand and learn</a:t>
            </a:r>
            <a:br>
              <a:rPr lang="en-US" sz="2800" dirty="0"/>
            </a:br>
            <a:br>
              <a:rPr lang="en-US" sz="2800" dirty="0"/>
            </a:br>
            <a:r>
              <a:rPr lang="en-US" sz="2800" b="1" dirty="0"/>
              <a:t>Misunderstandings</a:t>
            </a:r>
            <a:r>
              <a:rPr lang="en-US" sz="2800" dirty="0"/>
              <a:t>:</a:t>
            </a:r>
            <a:br>
              <a:rPr lang="en-US" sz="2800" dirty="0"/>
            </a:br>
            <a:r>
              <a:rPr lang="en-US" sz="2800" dirty="0"/>
              <a:t>*5 or 4 fold (part) gifts? - depend on how you define the role of a pastor or teacher… Pastor-teacher or Pastor and Teacher?</a:t>
            </a:r>
            <a:br>
              <a:rPr lang="en-US" sz="2800" dirty="0"/>
            </a:br>
            <a:br>
              <a:rPr lang="en-US" sz="2800" dirty="0"/>
            </a:br>
            <a:r>
              <a:rPr lang="en-US" sz="2800" dirty="0"/>
              <a:t>*Ever church must have all 5 positions or not healthy church – WRONG teaching!</a:t>
            </a:r>
            <a:endParaRPr lang="en-US" sz="1800" dirty="0"/>
          </a:p>
        </p:txBody>
      </p:sp>
    </p:spTree>
    <p:extLst>
      <p:ext uri="{BB962C8B-B14F-4D97-AF65-F5344CB8AC3E}">
        <p14:creationId xmlns:p14="http://schemas.microsoft.com/office/powerpoint/2010/main" val="2551006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ED8296-3FC7-9A1C-6097-D34B48785C59}"/>
              </a:ext>
            </a:extLst>
          </p:cNvPr>
          <p:cNvSpPr>
            <a:spLocks noGrp="1"/>
          </p:cNvSpPr>
          <p:nvPr>
            <p:ph type="ctrTitle"/>
          </p:nvPr>
        </p:nvSpPr>
        <p:spPr>
          <a:xfrm>
            <a:off x="653142" y="600890"/>
            <a:ext cx="10959737" cy="5617029"/>
          </a:xfrm>
        </p:spPr>
        <p:txBody>
          <a:bodyPr anchor="t"/>
          <a:lstStyle/>
          <a:p>
            <a:r>
              <a:rPr lang="en-US" sz="2800" dirty="0"/>
              <a:t>What is the purpose of these gifts?</a:t>
            </a:r>
            <a:br>
              <a:rPr lang="en-US" sz="2800" dirty="0"/>
            </a:br>
            <a:br>
              <a:rPr lang="en-US" sz="2800" dirty="0"/>
            </a:br>
            <a:r>
              <a:rPr lang="en-US" sz="2800" dirty="0"/>
              <a:t>V12, “to </a:t>
            </a:r>
            <a:r>
              <a:rPr lang="en-US" sz="2800" u="sng" dirty="0"/>
              <a:t>equip</a:t>
            </a:r>
            <a:r>
              <a:rPr lang="en-US" sz="2800" dirty="0"/>
              <a:t> His people for the </a:t>
            </a:r>
            <a:r>
              <a:rPr lang="en-US" sz="2800" u="sng" dirty="0"/>
              <a:t>works of service</a:t>
            </a:r>
            <a:r>
              <a:rPr lang="en-US" sz="2800" dirty="0"/>
              <a:t>” – remember “the stewardship of this salvation” so the Body of Christ may be built up</a:t>
            </a:r>
            <a:br>
              <a:rPr lang="en-US" sz="2800" dirty="0"/>
            </a:br>
            <a:br>
              <a:rPr lang="en-US" sz="2800" dirty="0"/>
            </a:br>
            <a:r>
              <a:rPr lang="en-US" sz="2800" dirty="0"/>
              <a:t>v13, “until we </a:t>
            </a:r>
            <a:r>
              <a:rPr lang="en-US" sz="2800" u="sng" dirty="0"/>
              <a:t>all reach the unity</a:t>
            </a:r>
            <a:r>
              <a:rPr lang="en-US" sz="2800" dirty="0"/>
              <a:t> in the faith and knowledge of the Son of God…</a:t>
            </a:r>
            <a:br>
              <a:rPr lang="en-US" sz="2800" dirty="0"/>
            </a:br>
            <a:r>
              <a:rPr lang="en-US" sz="2800" dirty="0"/>
              <a:t>	And </a:t>
            </a:r>
            <a:r>
              <a:rPr lang="en-US" sz="2800" u="sng" dirty="0"/>
              <a:t>become mature</a:t>
            </a:r>
            <a:r>
              <a:rPr lang="en-US" sz="2800" dirty="0"/>
              <a:t> in the </a:t>
            </a:r>
            <a:r>
              <a:rPr lang="en-US" sz="2800" u="sng" dirty="0"/>
              <a:t>whole fullness of Christ</a:t>
            </a:r>
            <a:r>
              <a:rPr lang="en-US" sz="2800" dirty="0"/>
              <a:t>…”</a:t>
            </a:r>
            <a:br>
              <a:rPr lang="en-US" sz="2800" dirty="0"/>
            </a:br>
            <a:br>
              <a:rPr lang="en-US" sz="2800" dirty="0"/>
            </a:br>
            <a:r>
              <a:rPr lang="en-US" sz="2800" dirty="0"/>
              <a:t>v14, </a:t>
            </a:r>
            <a:r>
              <a:rPr lang="en-US" sz="2800" u="sng" dirty="0"/>
              <a:t>No longer infants</a:t>
            </a:r>
            <a:r>
              <a:rPr lang="en-US" sz="2800" dirty="0"/>
              <a:t>; tossed back and forth by waves of false teaching by cunning crafty deceitful scheming people…</a:t>
            </a:r>
          </a:p>
        </p:txBody>
      </p:sp>
    </p:spTree>
    <p:extLst>
      <p:ext uri="{BB962C8B-B14F-4D97-AF65-F5344CB8AC3E}">
        <p14:creationId xmlns:p14="http://schemas.microsoft.com/office/powerpoint/2010/main" val="733965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102</TotalTime>
  <Words>1033</Words>
  <Application>Microsoft Macintosh PowerPoint</Application>
  <PresentationFormat>Widescreen</PresentationFormat>
  <Paragraphs>12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 Boardroom</vt:lpstr>
      <vt:lpstr>Walk Worthy!</vt:lpstr>
      <vt:lpstr>Review: Chapter 1:  The mystery of Christ = God predestined salvation for all who would accept Jesus as their Savior. Salvation’s plan is not only for the Jewish people  Chapter 2:  Because salvation is for all who would obey Jesus, He is creating One Body – destroying all racial, philosophical, etc. things that separate us from the Father and separate us from each other. He is uniting His creation  Chapter 3:  His desire is for those who believe and obey Him are stewards of this message. We are rooted and established in Him and can boldly enter His presence</vt:lpstr>
      <vt:lpstr>Chapter 4  The Challenge  v1  “Live a life worth of the calling you received…”    *Called out of sin    *Called into a relationship with God    *Called to share (steward) this call/relationship  How?!? V2  Be completely humble and gentle; be patient – putting up with each other in love  v3  Make every effort to keep unity of the Spirit through the bond of peace</vt:lpstr>
      <vt:lpstr>Practice:  Ephesians 4: 15, “Speaking the truth in love, you will grow to become in every respect the mature body of Christ…”  Matthew 18: 15 – 17, “If your brother or sister sins, go and point out their fault, just between the two of you. If they listen to you, you have won them over. But if they will not listen, take one or two others along, so that ‘every matter may be established by the testimony of two or three witnesses.’ If they still refuse to listen, tell it to the church; and if they refuse to listen even to the church, treat them as you would a pagan…”</vt:lpstr>
      <vt:lpstr>Why bother? Their problem…  Because:  v4, There is One Body, One faith, and One Spirit! We are called to this One Hope…  v5, Again, One Lord, One faith, One baptism (in the name of the Father, Son, and Holy Spirit – Matt 28)  v6, One God, and One Father of all – He is overall, through all and in all (Eternal, Omnipotent, Omniscient, Omnipresent)</vt:lpstr>
      <vt:lpstr>V7 It is Jesus Who has given each of GRACE   Paul uses Psalms 68 to give example of Jesus conquering the enemy of our soul:  v8 – 10, “When He ascended on high, he took many captives and gave gifts to his people. What does ‘he ascends mean except…he also descended to the… earthly regions? He (Jesus) Who descended is the One Who ascended … to fill the whole universe.”  Psalms 68 tells the story of the Ark of the Covenant being returned to Mt. Zion in 2 Samuel 6 – in the celebration of victory over the enemy gifts were given to the citizens at the parade</vt:lpstr>
      <vt:lpstr>V11, Jesus (the Conqueror) gave gifts to His citizens – you who are His followers! These gifts are (not only these – more in Romans 12):  A/apostles: Missionaries, those who are sent to bring the gospel to other countries, ethnic, or language groups (not your native people)    P/prophets: Those whom God uses to speak to people and who speaks to God representing the people  E/evangelists: Those who have a natural ability to win souls</vt:lpstr>
      <vt:lpstr>Gifts continued  P/pastors: Those who disciple/feed His sheep. From the word “pasture”- the ground where sheep eat  T/teachers: Those who are skilled with explaining stuff for others to understand and learn  Misunderstandings: *5 or 4 fold (part) gifts? - depend on how you define the role of a pastor or teacher… Pastor-teacher or Pastor and Teacher?  *Ever church must have all 5 positions or not healthy church – WRONG teaching!</vt:lpstr>
      <vt:lpstr>What is the purpose of these gifts?  V12, “to equip His people for the works of service” – remember “the stewardship of this salvation” so the Body of Christ may be built up  v13, “until we all reach the unity in the faith and knowledge of the Son of God…  And become mature in the whole fullness of Christ…”  v14, No longer infants; tossed back and forth by waves of false teaching by cunning crafty deceitful scheming people…</vt:lpstr>
      <vt:lpstr>V15, …“Speaking the truth in love in all things, we will grow-up into (become more like) Him – Who is the Head – Christ  v16, Because of Jesus – the Whole Body is joined and held together by every supporting ligament, the Body grows and builds itself up in love – AS EACH PART DOES ITS PART/WORK   Bringing us back to verse 1, “walk worthy”! </vt:lpstr>
      <vt:lpstr>Apply me? How?  1) Do I understand I am called? 2) Do I understand I am responsible to steward His salvation? 3) Do I speak the truth in love? 4) Do I understand He gave me a gift to use here at BDA and more? 5) Do I know what my service gift 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2024-10-17T18:20:52Z</dcterms:created>
  <dcterms:modified xsi:type="dcterms:W3CDTF">2024-10-17T20:03:02Z</dcterms:modified>
</cp:coreProperties>
</file>