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90"/>
  </p:normalViewPr>
  <p:slideViewPr>
    <p:cSldViewPr snapToGrid="0">
      <p:cViewPr>
        <p:scale>
          <a:sx n="101" d="100"/>
          <a:sy n="101" d="100"/>
        </p:scale>
        <p:origin x="46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23AA84-BC3B-46D1-9894-E597B336D66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DB3A753-D638-4F9A-9D28-25A405B793A7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Follow Jesus! Be a fragrant offering and sacrifice</a:t>
          </a:r>
        </a:p>
      </dgm:t>
    </dgm:pt>
    <dgm:pt modelId="{F08A34EA-5FD4-4D38-8C18-39357FBD99FD}" type="parTrans" cxnId="{3CE8F9C3-50F2-40C8-B48A-88CE6BA6F6F8}">
      <dgm:prSet/>
      <dgm:spPr/>
      <dgm:t>
        <a:bodyPr/>
        <a:lstStyle/>
        <a:p>
          <a:endParaRPr lang="en-US"/>
        </a:p>
      </dgm:t>
    </dgm:pt>
    <dgm:pt modelId="{6910E969-546D-4C34-BC57-24EDD6CF4C0D}" type="sibTrans" cxnId="{3CE8F9C3-50F2-40C8-B48A-88CE6BA6F6F8}">
      <dgm:prSet/>
      <dgm:spPr/>
      <dgm:t>
        <a:bodyPr/>
        <a:lstStyle/>
        <a:p>
          <a:endParaRPr lang="en-US"/>
        </a:p>
      </dgm:t>
    </dgm:pt>
    <dgm:pt modelId="{40674BB6-9777-4D9A-8B1D-A9DC42D88187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Not a hint of immorality seen in you</a:t>
          </a:r>
        </a:p>
      </dgm:t>
    </dgm:pt>
    <dgm:pt modelId="{DA9BE2A1-C6D5-498C-9B13-8DE72DDEF5BA}" type="parTrans" cxnId="{DCA05E70-BE7F-4873-A811-1AB54E75F4EE}">
      <dgm:prSet/>
      <dgm:spPr/>
      <dgm:t>
        <a:bodyPr/>
        <a:lstStyle/>
        <a:p>
          <a:endParaRPr lang="en-US"/>
        </a:p>
      </dgm:t>
    </dgm:pt>
    <dgm:pt modelId="{A75CA99F-F839-4835-B62A-A7E7F745773C}" type="sibTrans" cxnId="{DCA05E70-BE7F-4873-A811-1AB54E75F4EE}">
      <dgm:prSet/>
      <dgm:spPr/>
      <dgm:t>
        <a:bodyPr/>
        <a:lstStyle/>
        <a:p>
          <a:endParaRPr lang="en-US"/>
        </a:p>
      </dgm:t>
    </dgm:pt>
    <dgm:pt modelId="{DAB3081C-96C0-4620-88A6-5249DD34178B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No impurity, no greed, no swearing, no dirty talk, no mean joking – poking fun against</a:t>
          </a:r>
        </a:p>
      </dgm:t>
    </dgm:pt>
    <dgm:pt modelId="{01FDBF19-4C03-45F2-92B1-A199A6F5EE9F}" type="parTrans" cxnId="{D3FD5836-16D0-4F1F-9F65-AAED6F7630FB}">
      <dgm:prSet/>
      <dgm:spPr/>
      <dgm:t>
        <a:bodyPr/>
        <a:lstStyle/>
        <a:p>
          <a:endParaRPr lang="en-US"/>
        </a:p>
      </dgm:t>
    </dgm:pt>
    <dgm:pt modelId="{076FA2FE-3607-4F31-A10B-E46D33C43DBF}" type="sibTrans" cxnId="{D3FD5836-16D0-4F1F-9F65-AAED6F7630FB}">
      <dgm:prSet/>
      <dgm:spPr/>
      <dgm:t>
        <a:bodyPr/>
        <a:lstStyle/>
        <a:p>
          <a:endParaRPr lang="en-US"/>
        </a:p>
      </dgm:t>
    </dgm:pt>
    <dgm:pt modelId="{87DE99F6-39BF-4342-A344-60A177389A69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These behaviors equal worshipping idols!</a:t>
          </a:r>
        </a:p>
      </dgm:t>
    </dgm:pt>
    <dgm:pt modelId="{824DC789-5F5A-4E98-9D04-E936E865578B}" type="parTrans" cxnId="{213CA82E-3B95-4EB7-97AF-BB98FE91FCF0}">
      <dgm:prSet/>
      <dgm:spPr/>
      <dgm:t>
        <a:bodyPr/>
        <a:lstStyle/>
        <a:p>
          <a:endParaRPr lang="en-US"/>
        </a:p>
      </dgm:t>
    </dgm:pt>
    <dgm:pt modelId="{E950F714-D263-4B84-84A2-007EF751DD87}" type="sibTrans" cxnId="{213CA82E-3B95-4EB7-97AF-BB98FE91FCF0}">
      <dgm:prSet/>
      <dgm:spPr/>
      <dgm:t>
        <a:bodyPr/>
        <a:lstStyle/>
        <a:p>
          <a:endParaRPr lang="en-US"/>
        </a:p>
      </dgm:t>
    </dgm:pt>
    <dgm:pt modelId="{F991E5F0-D467-024E-82E8-C217A0041041}" type="pres">
      <dgm:prSet presAssocID="{BA23AA84-BC3B-46D1-9894-E597B336D66E}" presName="linear" presStyleCnt="0">
        <dgm:presLayoutVars>
          <dgm:animLvl val="lvl"/>
          <dgm:resizeHandles val="exact"/>
        </dgm:presLayoutVars>
      </dgm:prSet>
      <dgm:spPr/>
    </dgm:pt>
    <dgm:pt modelId="{4E3197DB-DBA0-3149-9763-FB91333A9AB2}" type="pres">
      <dgm:prSet presAssocID="{FDB3A753-D638-4F9A-9D28-25A405B793A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5F61B14-8411-B74A-9611-DB30C32DBDD9}" type="pres">
      <dgm:prSet presAssocID="{6910E969-546D-4C34-BC57-24EDD6CF4C0D}" presName="spacer" presStyleCnt="0"/>
      <dgm:spPr/>
    </dgm:pt>
    <dgm:pt modelId="{D425A273-FABA-D14C-9214-E6F329C7DDF9}" type="pres">
      <dgm:prSet presAssocID="{40674BB6-9777-4D9A-8B1D-A9DC42D8818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4EC1D1C-6B7D-8448-A819-5B5E0E324F29}" type="pres">
      <dgm:prSet presAssocID="{A75CA99F-F839-4835-B62A-A7E7F745773C}" presName="spacer" presStyleCnt="0"/>
      <dgm:spPr/>
    </dgm:pt>
    <dgm:pt modelId="{61F1CCEF-557F-D648-B0B2-AEF2E9C68B9B}" type="pres">
      <dgm:prSet presAssocID="{DAB3081C-96C0-4620-88A6-5249DD34178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8BED24A-E72A-AC47-8BCD-486F04412E25}" type="pres">
      <dgm:prSet presAssocID="{076FA2FE-3607-4F31-A10B-E46D33C43DBF}" presName="spacer" presStyleCnt="0"/>
      <dgm:spPr/>
    </dgm:pt>
    <dgm:pt modelId="{47601E8C-D840-0E4E-80BC-726867F67711}" type="pres">
      <dgm:prSet presAssocID="{87DE99F6-39BF-4342-A344-60A177389A6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13CA82E-3B95-4EB7-97AF-BB98FE91FCF0}" srcId="{BA23AA84-BC3B-46D1-9894-E597B336D66E}" destId="{87DE99F6-39BF-4342-A344-60A177389A69}" srcOrd="3" destOrd="0" parTransId="{824DC789-5F5A-4E98-9D04-E936E865578B}" sibTransId="{E950F714-D263-4B84-84A2-007EF751DD87}"/>
    <dgm:cxn modelId="{D8944032-25C3-F445-9F3B-CE754FECBDEF}" type="presOf" srcId="{40674BB6-9777-4D9A-8B1D-A9DC42D88187}" destId="{D425A273-FABA-D14C-9214-E6F329C7DDF9}" srcOrd="0" destOrd="0" presId="urn:microsoft.com/office/officeart/2005/8/layout/vList2"/>
    <dgm:cxn modelId="{D3FD5836-16D0-4F1F-9F65-AAED6F7630FB}" srcId="{BA23AA84-BC3B-46D1-9894-E597B336D66E}" destId="{DAB3081C-96C0-4620-88A6-5249DD34178B}" srcOrd="2" destOrd="0" parTransId="{01FDBF19-4C03-45F2-92B1-A199A6F5EE9F}" sibTransId="{076FA2FE-3607-4F31-A10B-E46D33C43DBF}"/>
    <dgm:cxn modelId="{2DEC8D5C-99FC-7E4D-A970-941437B13233}" type="presOf" srcId="{87DE99F6-39BF-4342-A344-60A177389A69}" destId="{47601E8C-D840-0E4E-80BC-726867F67711}" srcOrd="0" destOrd="0" presId="urn:microsoft.com/office/officeart/2005/8/layout/vList2"/>
    <dgm:cxn modelId="{DCA05E70-BE7F-4873-A811-1AB54E75F4EE}" srcId="{BA23AA84-BC3B-46D1-9894-E597B336D66E}" destId="{40674BB6-9777-4D9A-8B1D-A9DC42D88187}" srcOrd="1" destOrd="0" parTransId="{DA9BE2A1-C6D5-498C-9B13-8DE72DDEF5BA}" sibTransId="{A75CA99F-F839-4835-B62A-A7E7F745773C}"/>
    <dgm:cxn modelId="{D1210286-C076-1E44-9B16-CF3585E842B5}" type="presOf" srcId="{BA23AA84-BC3B-46D1-9894-E597B336D66E}" destId="{F991E5F0-D467-024E-82E8-C217A0041041}" srcOrd="0" destOrd="0" presId="urn:microsoft.com/office/officeart/2005/8/layout/vList2"/>
    <dgm:cxn modelId="{E93BF089-DB33-7747-BD87-5BB11ED66309}" type="presOf" srcId="{DAB3081C-96C0-4620-88A6-5249DD34178B}" destId="{61F1CCEF-557F-D648-B0B2-AEF2E9C68B9B}" srcOrd="0" destOrd="0" presId="urn:microsoft.com/office/officeart/2005/8/layout/vList2"/>
    <dgm:cxn modelId="{B6CE0C9D-4FC3-AE49-8B23-6932852F434C}" type="presOf" srcId="{FDB3A753-D638-4F9A-9D28-25A405B793A7}" destId="{4E3197DB-DBA0-3149-9763-FB91333A9AB2}" srcOrd="0" destOrd="0" presId="urn:microsoft.com/office/officeart/2005/8/layout/vList2"/>
    <dgm:cxn modelId="{3CE8F9C3-50F2-40C8-B48A-88CE6BA6F6F8}" srcId="{BA23AA84-BC3B-46D1-9894-E597B336D66E}" destId="{FDB3A753-D638-4F9A-9D28-25A405B793A7}" srcOrd="0" destOrd="0" parTransId="{F08A34EA-5FD4-4D38-8C18-39357FBD99FD}" sibTransId="{6910E969-546D-4C34-BC57-24EDD6CF4C0D}"/>
    <dgm:cxn modelId="{700DD554-84C8-DF4E-91DC-21C6CA952408}" type="presParOf" srcId="{F991E5F0-D467-024E-82E8-C217A0041041}" destId="{4E3197DB-DBA0-3149-9763-FB91333A9AB2}" srcOrd="0" destOrd="0" presId="urn:microsoft.com/office/officeart/2005/8/layout/vList2"/>
    <dgm:cxn modelId="{4A6B00B2-792A-2E49-B394-CF9CC297C697}" type="presParOf" srcId="{F991E5F0-D467-024E-82E8-C217A0041041}" destId="{85F61B14-8411-B74A-9611-DB30C32DBDD9}" srcOrd="1" destOrd="0" presId="urn:microsoft.com/office/officeart/2005/8/layout/vList2"/>
    <dgm:cxn modelId="{E306042D-B256-F342-B15A-9FC807208784}" type="presParOf" srcId="{F991E5F0-D467-024E-82E8-C217A0041041}" destId="{D425A273-FABA-D14C-9214-E6F329C7DDF9}" srcOrd="2" destOrd="0" presId="urn:microsoft.com/office/officeart/2005/8/layout/vList2"/>
    <dgm:cxn modelId="{168B92D5-611B-C846-859F-751B7266E658}" type="presParOf" srcId="{F991E5F0-D467-024E-82E8-C217A0041041}" destId="{94EC1D1C-6B7D-8448-A819-5B5E0E324F29}" srcOrd="3" destOrd="0" presId="urn:microsoft.com/office/officeart/2005/8/layout/vList2"/>
    <dgm:cxn modelId="{9FC125FF-C5E6-7048-98FD-377A89B2198F}" type="presParOf" srcId="{F991E5F0-D467-024E-82E8-C217A0041041}" destId="{61F1CCEF-557F-D648-B0B2-AEF2E9C68B9B}" srcOrd="4" destOrd="0" presId="urn:microsoft.com/office/officeart/2005/8/layout/vList2"/>
    <dgm:cxn modelId="{165DEA20-E986-8240-B88D-5C701CCF9837}" type="presParOf" srcId="{F991E5F0-D467-024E-82E8-C217A0041041}" destId="{98BED24A-E72A-AC47-8BCD-486F04412E25}" srcOrd="5" destOrd="0" presId="urn:microsoft.com/office/officeart/2005/8/layout/vList2"/>
    <dgm:cxn modelId="{E247FFFC-8762-D04E-AB50-4254FF4FF7A8}" type="presParOf" srcId="{F991E5F0-D467-024E-82E8-C217A0041041}" destId="{47601E8C-D840-0E4E-80BC-726867F6771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3197DB-DBA0-3149-9763-FB91333A9AB2}">
      <dsp:nvSpPr>
        <dsp:cNvPr id="0" name=""/>
        <dsp:cNvSpPr/>
      </dsp:nvSpPr>
      <dsp:spPr>
        <a:xfrm>
          <a:off x="0" y="54910"/>
          <a:ext cx="8049296" cy="950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Follow Jesus! Be a fragrant offering and sacrifice</a:t>
          </a:r>
        </a:p>
      </dsp:txBody>
      <dsp:txXfrm>
        <a:off x="46406" y="101316"/>
        <a:ext cx="7956484" cy="857813"/>
      </dsp:txXfrm>
    </dsp:sp>
    <dsp:sp modelId="{D425A273-FABA-D14C-9214-E6F329C7DDF9}">
      <dsp:nvSpPr>
        <dsp:cNvPr id="0" name=""/>
        <dsp:cNvSpPr/>
      </dsp:nvSpPr>
      <dsp:spPr>
        <a:xfrm>
          <a:off x="0" y="1077535"/>
          <a:ext cx="8049296" cy="950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Not a hint of immorality seen in you</a:t>
          </a:r>
        </a:p>
      </dsp:txBody>
      <dsp:txXfrm>
        <a:off x="46406" y="1123941"/>
        <a:ext cx="7956484" cy="857813"/>
      </dsp:txXfrm>
    </dsp:sp>
    <dsp:sp modelId="{61F1CCEF-557F-D648-B0B2-AEF2E9C68B9B}">
      <dsp:nvSpPr>
        <dsp:cNvPr id="0" name=""/>
        <dsp:cNvSpPr/>
      </dsp:nvSpPr>
      <dsp:spPr>
        <a:xfrm>
          <a:off x="0" y="2100160"/>
          <a:ext cx="8049296" cy="950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No impurity, no greed, no swearing, no dirty talk, no mean joking – poking fun against</a:t>
          </a:r>
        </a:p>
      </dsp:txBody>
      <dsp:txXfrm>
        <a:off x="46406" y="2146566"/>
        <a:ext cx="7956484" cy="857813"/>
      </dsp:txXfrm>
    </dsp:sp>
    <dsp:sp modelId="{47601E8C-D840-0E4E-80BC-726867F67711}">
      <dsp:nvSpPr>
        <dsp:cNvPr id="0" name=""/>
        <dsp:cNvSpPr/>
      </dsp:nvSpPr>
      <dsp:spPr>
        <a:xfrm>
          <a:off x="0" y="3122785"/>
          <a:ext cx="8049296" cy="950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These behaviors equal worshipping idols!</a:t>
          </a:r>
        </a:p>
      </dsp:txBody>
      <dsp:txXfrm>
        <a:off x="46406" y="3169191"/>
        <a:ext cx="7956484" cy="8578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/>
              <a:t>11/1/24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/>
              <a:t>11/1/24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/>
              <a:t>11/1/24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/>
              <a:t>11/1/24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/>
              <a:t>11/1/24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/>
              <a:t>11/1/24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/>
              <a:t>11/1/24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/>
              <a:t>11/1/24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/>
              <a:t>11/1/24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/>
              <a:t>11/1/24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/>
              <a:t>11/1/24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/>
              <a:t>11/1/24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/>
              <a:t>11/1/24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/>
              <a:t>11/1/24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/>
              <a:t>11/1/24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/>
              <a:t>11/1/24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/>
              <a:t>11/1/24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/>
              <a:t>11/1/24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9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6D3E543-BA33-4032-9109-5319CFC6E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FE5D011-1EA2-47A4-9FF2-F24B648C7B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07"/>
            <a:ext cx="12192000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1C0974B-9596-486D-A3E1-C514881CA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0CFD553-8190-49A5-9B73-4E52075A1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688333"/>
            <a:ext cx="6400800" cy="18570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C847CE57-4E8E-44ED-8880-7121DD7E6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162908"/>
            <a:ext cx="6411743" cy="253218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AF4A72-0F34-163C-8BB4-012D3D65F5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403231"/>
            <a:ext cx="5192940" cy="2133600"/>
          </a:xfrm>
        </p:spPr>
        <p:txBody>
          <a:bodyPr anchor="b">
            <a:normAutofit/>
          </a:bodyPr>
          <a:lstStyle/>
          <a:p>
            <a:r>
              <a:rPr lang="en-US" dirty="0"/>
              <a:t>Paul Becomes Personal!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6270BD-7D0F-8B76-15DF-BB2608A8F7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3" y="4831173"/>
            <a:ext cx="5192940" cy="1117687"/>
          </a:xfrm>
        </p:spPr>
        <p:txBody>
          <a:bodyPr>
            <a:normAutofit/>
          </a:bodyPr>
          <a:lstStyle/>
          <a:p>
            <a:r>
              <a:rPr lang="en-US" sz="3200" dirty="0"/>
              <a:t>Ephesians 5: 1 – 6: 9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E5DA429-7B11-42AB-B0D2-6A26BA9CB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31608" y="488844"/>
            <a:ext cx="2687741" cy="350683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76200" dist="63500" dir="5040000" algn="t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EAFF8FD-6C40-4AAF-A821-6BF662704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86569" y="488844"/>
            <a:ext cx="2220800" cy="24416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E944E3A2-9CEB-4AC5-BC4E-8CA6E0D4F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34479" y="4164748"/>
            <a:ext cx="2684871" cy="21721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512AA75-CE2F-405F-9BDC-DDA374F8C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86569" y="3108997"/>
            <a:ext cx="2220800" cy="3219666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76200" dist="63500" dir="5040000" algn="t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yellow face with teeth&#10;&#10;Description automatically generated">
            <a:extLst>
              <a:ext uri="{FF2B5EF4-FFF2-40B4-BE49-F238E27FC236}">
                <a16:creationId xmlns:a16="http://schemas.microsoft.com/office/drawing/2014/main" id="{1F893B78-4123-B4D2-4C0B-920CAC9162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1795" y="1329596"/>
            <a:ext cx="1887366" cy="18873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B066AD2-D534-E2EB-BB54-32E703BF05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6569" y="3653199"/>
            <a:ext cx="2220800" cy="244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971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65A3F-B3D7-EDB2-2C2C-E9C010C0E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Me, Work, and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46701-0B1B-1C24-444C-C79BD0FE2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500" y="2082872"/>
            <a:ext cx="11658600" cy="46862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u="sng" dirty="0"/>
              <a:t>Slaves/Employees</a:t>
            </a:r>
            <a:r>
              <a:rPr lang="en-US" sz="2800" dirty="0"/>
              <a:t>: Respect and fear (be conscience of their authority) with a sincere (honest) heart – have the same attitude as you do to Christ </a:t>
            </a:r>
          </a:p>
          <a:p>
            <a:pPr marL="0" indent="0">
              <a:buNone/>
            </a:pPr>
            <a:r>
              <a:rPr lang="en-US" sz="2800" dirty="0"/>
              <a:t>Obey (follow orders/requests/duties) not just when the boss is watching - not just to win favor – BUT as if you are working for Christ</a:t>
            </a:r>
          </a:p>
          <a:p>
            <a:pPr marL="0" indent="0">
              <a:buNone/>
            </a:pPr>
            <a:r>
              <a:rPr lang="en-US" sz="2800" dirty="0"/>
              <a:t>Serve wholeheartedly – as if you are serving the Lord not people</a:t>
            </a:r>
          </a:p>
          <a:p>
            <a:pPr marL="0" indent="0">
              <a:buNone/>
            </a:pPr>
            <a:r>
              <a:rPr lang="en-US" sz="2800" dirty="0"/>
              <a:t>The Lord will bless you!</a:t>
            </a:r>
          </a:p>
          <a:p>
            <a:pPr marL="0" indent="0">
              <a:buNone/>
            </a:pPr>
            <a:r>
              <a:rPr lang="en-US" sz="2800" u="sng" dirty="0"/>
              <a:t>Masters/Employers (boss</a:t>
            </a:r>
            <a:r>
              <a:rPr lang="en-US" sz="2800" dirty="0"/>
              <a:t>): Treat your employees as brothers and sisters</a:t>
            </a:r>
          </a:p>
          <a:p>
            <a:pPr marL="0" indent="0">
              <a:buNone/>
            </a:pPr>
            <a:r>
              <a:rPr lang="en-US" sz="2800" dirty="0"/>
              <a:t>Do not threaten/oppress them – Remember you both have the same </a:t>
            </a:r>
            <a:r>
              <a:rPr lang="en-US" sz="2800" b="1" dirty="0"/>
              <a:t>Master</a:t>
            </a:r>
            <a:r>
              <a:rPr lang="en-US" sz="2800" dirty="0"/>
              <a:t> (God) and there is no favoritism with God.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B2595A-C1EF-809F-D57A-C8BB57082056}"/>
              </a:ext>
            </a:extLst>
          </p:cNvPr>
          <p:cNvSpPr txBox="1"/>
          <p:nvPr/>
        </p:nvSpPr>
        <p:spPr>
          <a:xfrm>
            <a:off x="10655300" y="880059"/>
            <a:ext cx="1447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Eph 6: 5 - 9</a:t>
            </a:r>
          </a:p>
        </p:txBody>
      </p:sp>
    </p:spTree>
    <p:extLst>
      <p:ext uri="{BB962C8B-B14F-4D97-AF65-F5344CB8AC3E}">
        <p14:creationId xmlns:p14="http://schemas.microsoft.com/office/powerpoint/2010/main" val="723747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8ABA5E-0E74-FD77-DC90-AFFAFC5BBB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AFC8971-5ECA-9DE3-6557-C14C50B0D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22" y="804824"/>
            <a:ext cx="9613861" cy="1080938"/>
          </a:xfrm>
        </p:spPr>
        <p:txBody>
          <a:bodyPr/>
          <a:lstStyle/>
          <a:p>
            <a:r>
              <a:rPr lang="en-US" dirty="0"/>
              <a:t>Paul becomes personal!</a:t>
            </a:r>
          </a:p>
        </p:txBody>
      </p:sp>
      <p:sp>
        <p:nvSpPr>
          <p:cNvPr id="5" name="Donut 4">
            <a:extLst>
              <a:ext uri="{FF2B5EF4-FFF2-40B4-BE49-F238E27FC236}">
                <a16:creationId xmlns:a16="http://schemas.microsoft.com/office/drawing/2014/main" id="{11996E40-B822-FFBF-A2EC-245E1A14C8B9}"/>
              </a:ext>
            </a:extLst>
          </p:cNvPr>
          <p:cNvSpPr/>
          <p:nvPr/>
        </p:nvSpPr>
        <p:spPr>
          <a:xfrm>
            <a:off x="3193961" y="2910625"/>
            <a:ext cx="3786388" cy="3194147"/>
          </a:xfrm>
          <a:prstGeom prst="don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onut 5">
            <a:extLst>
              <a:ext uri="{FF2B5EF4-FFF2-40B4-BE49-F238E27FC236}">
                <a16:creationId xmlns:a16="http://schemas.microsoft.com/office/drawing/2014/main" id="{170C3FB2-123F-A1EF-74C7-4C18D08CC872}"/>
              </a:ext>
            </a:extLst>
          </p:cNvPr>
          <p:cNvSpPr/>
          <p:nvPr/>
        </p:nvSpPr>
        <p:spPr>
          <a:xfrm>
            <a:off x="2627291" y="2336872"/>
            <a:ext cx="4906850" cy="4244231"/>
          </a:xfrm>
          <a:prstGeom prst="donut">
            <a:avLst>
              <a:gd name="adj" fmla="val 13936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79D68A-B14C-637B-E6BA-0572F284D536}"/>
              </a:ext>
            </a:extLst>
          </p:cNvPr>
          <p:cNvSpPr txBox="1"/>
          <p:nvPr/>
        </p:nvSpPr>
        <p:spPr>
          <a:xfrm>
            <a:off x="4192073" y="4172754"/>
            <a:ext cx="17901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Me and God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33D3C0-1058-328B-EB0E-47FB15E9D5DA}"/>
              </a:ext>
            </a:extLst>
          </p:cNvPr>
          <p:cNvSpPr txBox="1"/>
          <p:nvPr/>
        </p:nvSpPr>
        <p:spPr>
          <a:xfrm>
            <a:off x="3715555" y="3194843"/>
            <a:ext cx="2730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Me and Family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4D465E-C0BE-7CD9-0E71-BB74745710E8}"/>
              </a:ext>
            </a:extLst>
          </p:cNvPr>
          <p:cNvSpPr txBox="1"/>
          <p:nvPr/>
        </p:nvSpPr>
        <p:spPr>
          <a:xfrm>
            <a:off x="3828244" y="2504300"/>
            <a:ext cx="251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Me and Work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2E5B79-9052-C3CD-DED0-957092E30AA9}"/>
              </a:ext>
            </a:extLst>
          </p:cNvPr>
          <p:cNvSpPr txBox="1"/>
          <p:nvPr/>
        </p:nvSpPr>
        <p:spPr>
          <a:xfrm>
            <a:off x="4031087" y="5962918"/>
            <a:ext cx="2414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And Others…</a:t>
            </a:r>
          </a:p>
        </p:txBody>
      </p:sp>
      <p:sp>
        <p:nvSpPr>
          <p:cNvPr id="13" name="Down Arrow 12">
            <a:extLst>
              <a:ext uri="{FF2B5EF4-FFF2-40B4-BE49-F238E27FC236}">
                <a16:creationId xmlns:a16="http://schemas.microsoft.com/office/drawing/2014/main" id="{A03169A2-AA53-D93B-14D4-9059C7E549AD}"/>
              </a:ext>
            </a:extLst>
          </p:cNvPr>
          <p:cNvSpPr/>
          <p:nvPr/>
        </p:nvSpPr>
        <p:spPr>
          <a:xfrm rot="16200000">
            <a:off x="5982236" y="4430332"/>
            <a:ext cx="463640" cy="303297"/>
          </a:xfrm>
          <a:prstGeom prst="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Down Arrow 13">
            <a:extLst>
              <a:ext uri="{FF2B5EF4-FFF2-40B4-BE49-F238E27FC236}">
                <a16:creationId xmlns:a16="http://schemas.microsoft.com/office/drawing/2014/main" id="{68D525C5-885D-10D7-1107-A1608D4CEE34}"/>
              </a:ext>
            </a:extLst>
          </p:cNvPr>
          <p:cNvSpPr/>
          <p:nvPr/>
        </p:nvSpPr>
        <p:spPr>
          <a:xfrm rot="16200000">
            <a:off x="6730338" y="4498158"/>
            <a:ext cx="463640" cy="303297"/>
          </a:xfrm>
          <a:prstGeom prst="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Down Arrow 14">
            <a:extLst>
              <a:ext uri="{FF2B5EF4-FFF2-40B4-BE49-F238E27FC236}">
                <a16:creationId xmlns:a16="http://schemas.microsoft.com/office/drawing/2014/main" id="{12DE211F-A6FF-0910-A198-7FC7409C2D1A}"/>
              </a:ext>
            </a:extLst>
          </p:cNvPr>
          <p:cNvSpPr/>
          <p:nvPr/>
        </p:nvSpPr>
        <p:spPr>
          <a:xfrm rot="5400000">
            <a:off x="3718532" y="4457022"/>
            <a:ext cx="463640" cy="303297"/>
          </a:xfrm>
          <a:prstGeom prst="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Down Arrow 15">
            <a:extLst>
              <a:ext uri="{FF2B5EF4-FFF2-40B4-BE49-F238E27FC236}">
                <a16:creationId xmlns:a16="http://schemas.microsoft.com/office/drawing/2014/main" id="{A0902A83-6B3B-BA7E-2088-A2AFFE26CE72}"/>
              </a:ext>
            </a:extLst>
          </p:cNvPr>
          <p:cNvSpPr/>
          <p:nvPr/>
        </p:nvSpPr>
        <p:spPr>
          <a:xfrm rot="5400000">
            <a:off x="2980252" y="4457021"/>
            <a:ext cx="463640" cy="303297"/>
          </a:xfrm>
          <a:prstGeom prst="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E274BB-FB0B-0585-E889-2DC94800E9F4}"/>
              </a:ext>
            </a:extLst>
          </p:cNvPr>
          <p:cNvSpPr txBox="1"/>
          <p:nvPr/>
        </p:nvSpPr>
        <p:spPr>
          <a:xfrm>
            <a:off x="10323283" y="804824"/>
            <a:ext cx="21100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Eph 5: 1 to 6: 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5ADFEB-AD49-9B3B-396A-1FC562FEF6F5}"/>
              </a:ext>
            </a:extLst>
          </p:cNvPr>
          <p:cNvSpPr txBox="1"/>
          <p:nvPr/>
        </p:nvSpPr>
        <p:spPr>
          <a:xfrm rot="672293">
            <a:off x="8078154" y="3630535"/>
            <a:ext cx="3606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What area/s do I need to work 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517416-8EB4-16D8-3F3D-88F7411EEA60}"/>
              </a:ext>
            </a:extLst>
          </p:cNvPr>
          <p:cNvSpPr txBox="1"/>
          <p:nvPr/>
        </p:nvSpPr>
        <p:spPr>
          <a:xfrm rot="20527601">
            <a:off x="229475" y="3226775"/>
            <a:ext cx="282305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How are my relationships with Jesus, Family, &amp; Work and Others?</a:t>
            </a:r>
          </a:p>
        </p:txBody>
      </p:sp>
    </p:spTree>
    <p:extLst>
      <p:ext uri="{BB962C8B-B14F-4D97-AF65-F5344CB8AC3E}">
        <p14:creationId xmlns:p14="http://schemas.microsoft.com/office/powerpoint/2010/main" val="7227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422903-06D7-E2B8-479B-8D93FF0FF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Last Week: Ephesians 4: 17 - 32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1A39FE-2B1A-2EA2-CD60-9C95FFBB4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4949" y="2076994"/>
            <a:ext cx="3197554" cy="765465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Growing to match maturity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42E0604-412C-CC9D-5D27-AF99F16AEA35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4949" y="3022673"/>
            <a:ext cx="3325075" cy="353488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7276757-7402-CCD1-8B26-4A78425B2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81709" y="2171595"/>
            <a:ext cx="3063240" cy="57626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Don’t be a CINO!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1B8E1AC-0085-1523-6C88-223BD0C14314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353488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7A9F48F-F6BD-D82D-3385-1F219036EC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24155" y="2125205"/>
            <a:ext cx="3070025" cy="57626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Frog?!? Me???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0BFAE21-66A5-75AE-001A-2E7A922EC69D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487387" cy="365502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1" name="Picture 10" descr="A child and child standing next to a ruler&#10;&#10;Description automatically generated">
            <a:extLst>
              <a:ext uri="{FF2B5EF4-FFF2-40B4-BE49-F238E27FC236}">
                <a16:creationId xmlns:a16="http://schemas.microsoft.com/office/drawing/2014/main" id="{0B5EED6A-D85D-C220-0D26-F935BD499A4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2199"/>
          <a:stretch/>
        </p:blipFill>
        <p:spPr>
          <a:xfrm>
            <a:off x="404949" y="2902530"/>
            <a:ext cx="3325075" cy="377516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95E0F36-E48F-8F27-288F-5456EFA0CAF2}"/>
              </a:ext>
            </a:extLst>
          </p:cNvPr>
          <p:cNvSpPr txBox="1"/>
          <p:nvPr/>
        </p:nvSpPr>
        <p:spPr>
          <a:xfrm rot="16200000">
            <a:off x="1100297" y="3254511"/>
            <a:ext cx="833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Jesus</a:t>
            </a:r>
          </a:p>
        </p:txBody>
      </p:sp>
      <p:pic>
        <p:nvPicPr>
          <p:cNvPr id="13" name="Content Placeholder 3" descr="A chimpanzee giving a thumbs up&#10;&#10;Description automatically generated">
            <a:extLst>
              <a:ext uri="{FF2B5EF4-FFF2-40B4-BE49-F238E27FC236}">
                <a16:creationId xmlns:a16="http://schemas.microsoft.com/office/drawing/2014/main" id="{965E621A-49A4-507F-3E0C-BB5EFD8DE2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5470" y="2902530"/>
            <a:ext cx="3100176" cy="3775165"/>
          </a:xfrm>
          <a:prstGeom prst="rect">
            <a:avLst/>
          </a:prstGeom>
        </p:spPr>
      </p:pic>
      <p:pic>
        <p:nvPicPr>
          <p:cNvPr id="14" name="Picture 13" descr="A cartoon frog in a pot&#10;&#10;Description automatically generated">
            <a:extLst>
              <a:ext uri="{FF2B5EF4-FFF2-40B4-BE49-F238E27FC236}">
                <a16:creationId xmlns:a16="http://schemas.microsoft.com/office/drawing/2014/main" id="{0C597924-AF36-9F24-4C7D-DF89F6F0DE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4156" y="2902530"/>
            <a:ext cx="3635710" cy="377516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DE8CF5D-87D5-3D28-4B55-8196373B58FE}"/>
              </a:ext>
            </a:extLst>
          </p:cNvPr>
          <p:cNvSpPr txBox="1"/>
          <p:nvPr/>
        </p:nvSpPr>
        <p:spPr>
          <a:xfrm>
            <a:off x="5055326" y="5917474"/>
            <a:ext cx="1889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Christian In Name Only</a:t>
            </a:r>
          </a:p>
        </p:txBody>
      </p:sp>
    </p:spTree>
    <p:extLst>
      <p:ext uri="{BB962C8B-B14F-4D97-AF65-F5344CB8AC3E}">
        <p14:creationId xmlns:p14="http://schemas.microsoft.com/office/powerpoint/2010/main" val="4106363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307A73C9-F57E-19B8-74C5-DC782A345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22" y="804824"/>
            <a:ext cx="9613861" cy="1080938"/>
          </a:xfrm>
        </p:spPr>
        <p:txBody>
          <a:bodyPr/>
          <a:lstStyle/>
          <a:p>
            <a:r>
              <a:rPr lang="en-US" dirty="0"/>
              <a:t>Paul becomes personal!</a:t>
            </a:r>
          </a:p>
        </p:txBody>
      </p:sp>
      <p:sp>
        <p:nvSpPr>
          <p:cNvPr id="5" name="Donut 4">
            <a:extLst>
              <a:ext uri="{FF2B5EF4-FFF2-40B4-BE49-F238E27FC236}">
                <a16:creationId xmlns:a16="http://schemas.microsoft.com/office/drawing/2014/main" id="{485EB1B0-3F76-A27C-E372-6AF4F8391FA3}"/>
              </a:ext>
            </a:extLst>
          </p:cNvPr>
          <p:cNvSpPr/>
          <p:nvPr/>
        </p:nvSpPr>
        <p:spPr>
          <a:xfrm>
            <a:off x="3193961" y="2910625"/>
            <a:ext cx="3786388" cy="3194147"/>
          </a:xfrm>
          <a:prstGeom prst="don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onut 5">
            <a:extLst>
              <a:ext uri="{FF2B5EF4-FFF2-40B4-BE49-F238E27FC236}">
                <a16:creationId xmlns:a16="http://schemas.microsoft.com/office/drawing/2014/main" id="{FEDDA706-B601-4B56-A397-26B9FB35EF31}"/>
              </a:ext>
            </a:extLst>
          </p:cNvPr>
          <p:cNvSpPr/>
          <p:nvPr/>
        </p:nvSpPr>
        <p:spPr>
          <a:xfrm>
            <a:off x="2627291" y="2336872"/>
            <a:ext cx="4906850" cy="4244231"/>
          </a:xfrm>
          <a:prstGeom prst="donut">
            <a:avLst>
              <a:gd name="adj" fmla="val 13936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705949-F8B0-F42F-1EAA-CC8D82F4229B}"/>
              </a:ext>
            </a:extLst>
          </p:cNvPr>
          <p:cNvSpPr txBox="1"/>
          <p:nvPr/>
        </p:nvSpPr>
        <p:spPr>
          <a:xfrm>
            <a:off x="4192073" y="4172754"/>
            <a:ext cx="17901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Me and God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A5414C-3AC1-281D-4400-20629536A61F}"/>
              </a:ext>
            </a:extLst>
          </p:cNvPr>
          <p:cNvSpPr txBox="1"/>
          <p:nvPr/>
        </p:nvSpPr>
        <p:spPr>
          <a:xfrm>
            <a:off x="3715555" y="3194843"/>
            <a:ext cx="2730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Me and Family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491ADD-9098-0143-A45B-36D34604CBE3}"/>
              </a:ext>
            </a:extLst>
          </p:cNvPr>
          <p:cNvSpPr txBox="1"/>
          <p:nvPr/>
        </p:nvSpPr>
        <p:spPr>
          <a:xfrm>
            <a:off x="3828244" y="2504300"/>
            <a:ext cx="251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Me and Work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16F993-A48B-58E5-007A-C8BA0697E904}"/>
              </a:ext>
            </a:extLst>
          </p:cNvPr>
          <p:cNvSpPr txBox="1"/>
          <p:nvPr/>
        </p:nvSpPr>
        <p:spPr>
          <a:xfrm>
            <a:off x="4031087" y="5962918"/>
            <a:ext cx="2414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And Others…</a:t>
            </a:r>
          </a:p>
        </p:txBody>
      </p:sp>
      <p:sp>
        <p:nvSpPr>
          <p:cNvPr id="13" name="Down Arrow 12">
            <a:extLst>
              <a:ext uri="{FF2B5EF4-FFF2-40B4-BE49-F238E27FC236}">
                <a16:creationId xmlns:a16="http://schemas.microsoft.com/office/drawing/2014/main" id="{98BDC3C7-6F5C-E8CB-62AA-E153534D4D5F}"/>
              </a:ext>
            </a:extLst>
          </p:cNvPr>
          <p:cNvSpPr/>
          <p:nvPr/>
        </p:nvSpPr>
        <p:spPr>
          <a:xfrm rot="16200000">
            <a:off x="5982236" y="4430332"/>
            <a:ext cx="463640" cy="303297"/>
          </a:xfrm>
          <a:prstGeom prst="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Down Arrow 13">
            <a:extLst>
              <a:ext uri="{FF2B5EF4-FFF2-40B4-BE49-F238E27FC236}">
                <a16:creationId xmlns:a16="http://schemas.microsoft.com/office/drawing/2014/main" id="{3577D8A3-6BB9-4638-CDC3-3F798A117F3C}"/>
              </a:ext>
            </a:extLst>
          </p:cNvPr>
          <p:cNvSpPr/>
          <p:nvPr/>
        </p:nvSpPr>
        <p:spPr>
          <a:xfrm rot="16200000">
            <a:off x="6730338" y="4498158"/>
            <a:ext cx="463640" cy="303297"/>
          </a:xfrm>
          <a:prstGeom prst="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Down Arrow 14">
            <a:extLst>
              <a:ext uri="{FF2B5EF4-FFF2-40B4-BE49-F238E27FC236}">
                <a16:creationId xmlns:a16="http://schemas.microsoft.com/office/drawing/2014/main" id="{04428CF9-385D-899C-7134-BBD1CF01CA78}"/>
              </a:ext>
            </a:extLst>
          </p:cNvPr>
          <p:cNvSpPr/>
          <p:nvPr/>
        </p:nvSpPr>
        <p:spPr>
          <a:xfrm rot="5400000">
            <a:off x="3718532" y="4457022"/>
            <a:ext cx="463640" cy="303297"/>
          </a:xfrm>
          <a:prstGeom prst="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Down Arrow 15">
            <a:extLst>
              <a:ext uri="{FF2B5EF4-FFF2-40B4-BE49-F238E27FC236}">
                <a16:creationId xmlns:a16="http://schemas.microsoft.com/office/drawing/2014/main" id="{0B67D66C-09DE-0E9B-C328-338644BB2A74}"/>
              </a:ext>
            </a:extLst>
          </p:cNvPr>
          <p:cNvSpPr/>
          <p:nvPr/>
        </p:nvSpPr>
        <p:spPr>
          <a:xfrm rot="5400000">
            <a:off x="2980252" y="4457021"/>
            <a:ext cx="463640" cy="303297"/>
          </a:xfrm>
          <a:prstGeom prst="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965897-858C-BEF6-7716-927A12C9A811}"/>
              </a:ext>
            </a:extLst>
          </p:cNvPr>
          <p:cNvSpPr txBox="1"/>
          <p:nvPr/>
        </p:nvSpPr>
        <p:spPr>
          <a:xfrm>
            <a:off x="8152327" y="5872766"/>
            <a:ext cx="37091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Eph 5: 1 to 6: 9</a:t>
            </a:r>
          </a:p>
        </p:txBody>
      </p:sp>
    </p:spTree>
    <p:extLst>
      <p:ext uri="{BB962C8B-B14F-4D97-AF65-F5344CB8AC3E}">
        <p14:creationId xmlns:p14="http://schemas.microsoft.com/office/powerpoint/2010/main" val="2362076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C4908-E77A-6276-7959-FABC273C1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 and God – our relationship</a:t>
            </a:r>
          </a:p>
        </p:txBody>
      </p:sp>
      <p:graphicFrame>
        <p:nvGraphicFramePr>
          <p:cNvPr id="14" name="Content Placeholder 6">
            <a:extLst>
              <a:ext uri="{FF2B5EF4-FFF2-40B4-BE49-F238E27FC236}">
                <a16:creationId xmlns:a16="http://schemas.microsoft.com/office/drawing/2014/main" id="{68CA09EC-02BE-69CC-A6AB-20EE499B67F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33535898"/>
              </p:ext>
            </p:extLst>
          </p:nvPr>
        </p:nvGraphicFramePr>
        <p:xfrm>
          <a:off x="257577" y="2336872"/>
          <a:ext cx="8049296" cy="4128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71CAE6DA-C0C0-82F0-7309-EDAE4478709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7"/>
          <a:srcRect l="12925"/>
          <a:stretch/>
        </p:blipFill>
        <p:spPr>
          <a:xfrm>
            <a:off x="8538693" y="2336871"/>
            <a:ext cx="3296992" cy="4128321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2FAB1-55E7-7F33-7F5D-E2A8AD9A76D3}"/>
              </a:ext>
            </a:extLst>
          </p:cNvPr>
          <p:cNvSpPr txBox="1"/>
          <p:nvPr/>
        </p:nvSpPr>
        <p:spPr>
          <a:xfrm>
            <a:off x="10483403" y="880059"/>
            <a:ext cx="1592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Eph 5:1 - 20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CF3E52E-60AA-3E03-0049-07B7D09B0407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l="24999" r="24483"/>
          <a:stretch/>
        </p:blipFill>
        <p:spPr>
          <a:xfrm rot="868709">
            <a:off x="6873382" y="5474592"/>
            <a:ext cx="1032934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660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2E2AE2F-22F5-E0AF-0DE4-118AFBD63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 and God – our relationship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F1EDB8-D5F6-9B45-BF27-A2D9FC5CF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50" y="2324100"/>
            <a:ext cx="11239499" cy="43688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These behaviors are not right for God’s house!</a:t>
            </a:r>
          </a:p>
          <a:p>
            <a:r>
              <a:rPr lang="en-US" sz="2800" dirty="0"/>
              <a:t>These behaviors belong to the dark heart (which God will punish) – you are now a child of the Light!</a:t>
            </a:r>
          </a:p>
          <a:p>
            <a:r>
              <a:rPr lang="en-US" sz="2800" dirty="0"/>
              <a:t>People of the Light are good, do right, and truthful (liars no place in heaven – Rev 21: 8)</a:t>
            </a:r>
          </a:p>
          <a:p>
            <a:r>
              <a:rPr lang="en-US" sz="2800" dirty="0"/>
              <a:t>Find out what pleases the Lord</a:t>
            </a:r>
          </a:p>
          <a:p>
            <a:r>
              <a:rPr lang="en-US" sz="2800" dirty="0"/>
              <a:t>Paul says, “Wake up…” – he quotes an early Christian song</a:t>
            </a:r>
          </a:p>
          <a:p>
            <a:r>
              <a:rPr lang="en-US" sz="2800" dirty="0"/>
              <a:t>Don’t indulge in debauchery – too much playing with sensual pleasures…feeding wrong thoughts and actions</a:t>
            </a:r>
          </a:p>
          <a:p>
            <a:pPr algn="ctr"/>
            <a:r>
              <a:rPr lang="en-US" sz="2800" dirty="0"/>
              <a:t>Be careful how you live!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183C8A-BD7E-1364-D12A-DA29E1D7F4D4}"/>
              </a:ext>
            </a:extLst>
          </p:cNvPr>
          <p:cNvSpPr txBox="1"/>
          <p:nvPr/>
        </p:nvSpPr>
        <p:spPr>
          <a:xfrm>
            <a:off x="10515600" y="848027"/>
            <a:ext cx="1676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Eph 5:1 - 20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07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F074496-9873-6B5A-C74F-DBE371FFF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 and God – our relationship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28BF53-F1C0-77C7-48BA-AA4F64E9C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900" y="2336872"/>
            <a:ext cx="11645899" cy="4216327"/>
          </a:xfrm>
        </p:spPr>
        <p:txBody>
          <a:bodyPr>
            <a:normAutofit/>
          </a:bodyPr>
          <a:lstStyle/>
          <a:p>
            <a:r>
              <a:rPr lang="en-US" sz="3200" dirty="0"/>
              <a:t>Be filled with the Holy Spirit</a:t>
            </a:r>
          </a:p>
          <a:p>
            <a:endParaRPr lang="en-US" sz="3200" dirty="0"/>
          </a:p>
          <a:p>
            <a:r>
              <a:rPr lang="en-US" sz="3200" dirty="0"/>
              <a:t>Speaking to each other in psalms, hymns, songs from the Spirit. Sing and make music from your heart to the Lord</a:t>
            </a:r>
          </a:p>
          <a:p>
            <a:endParaRPr lang="en-US" sz="3200" dirty="0"/>
          </a:p>
          <a:p>
            <a:r>
              <a:rPr lang="en-US" sz="3200" dirty="0"/>
              <a:t>Always giving thanks to God the Father for everything, in the name of our Lord Jesus Christ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DCE38A-EE7B-60BF-C567-51CD09A9B6E2}"/>
              </a:ext>
            </a:extLst>
          </p:cNvPr>
          <p:cNvSpPr txBox="1"/>
          <p:nvPr/>
        </p:nvSpPr>
        <p:spPr>
          <a:xfrm>
            <a:off x="10668000" y="854413"/>
            <a:ext cx="14351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Eph 5:1 - 20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813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8D8D4-6350-3572-3AF3-25D226267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 and My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7D9B-AC22-C90A-8E9A-B71D40A12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850" y="2298700"/>
            <a:ext cx="11290300" cy="40053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V21 Submit to each other in reverence to Christ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V22-24 Wives, submit yourselves to your own husbands as 	you submit to God</a:t>
            </a:r>
          </a:p>
          <a:p>
            <a:pPr marL="0" indent="0">
              <a:buNone/>
            </a:pPr>
            <a:r>
              <a:rPr lang="en-US" sz="3200" dirty="0"/>
              <a:t>	The husband is the head (source of life) of the wife as 	Christ is the head (source of life) of the Church. Wives 	submit to their husbands in everything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6547BB-E1E8-2854-5D94-A371A3B686A9}"/>
              </a:ext>
            </a:extLst>
          </p:cNvPr>
          <p:cNvSpPr txBox="1"/>
          <p:nvPr/>
        </p:nvSpPr>
        <p:spPr>
          <a:xfrm>
            <a:off x="10668000" y="816643"/>
            <a:ext cx="152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Eph 5: 21 - 6: 4</a:t>
            </a:r>
          </a:p>
        </p:txBody>
      </p:sp>
    </p:spTree>
    <p:extLst>
      <p:ext uri="{BB962C8B-B14F-4D97-AF65-F5344CB8AC3E}">
        <p14:creationId xmlns:p14="http://schemas.microsoft.com/office/powerpoint/2010/main" val="2162631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8D36D-2E38-05F5-A831-5E9437B6F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 and My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6B5A6-9D32-A85A-3C42-8F1BDBFEF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01" y="2159072"/>
            <a:ext cx="11557000" cy="4584628"/>
          </a:xfrm>
        </p:spPr>
        <p:txBody>
          <a:bodyPr>
            <a:normAutofit/>
          </a:bodyPr>
          <a:lstStyle/>
          <a:p>
            <a:r>
              <a:rPr lang="en-US" sz="2800" dirty="0"/>
              <a:t>V25	- 33 Husbands love your wives just as Christ loved the Church and gave Himself for her (Jesus died for us/the Church)</a:t>
            </a:r>
          </a:p>
          <a:p>
            <a:endParaRPr lang="en-US" sz="2800" dirty="0"/>
          </a:p>
          <a:p>
            <a:r>
              <a:rPr lang="en-US" sz="2800" dirty="0"/>
              <a:t>A husband’s love cleanses her and makes her holy – It is the husband’s love that gives her courage to let go of the infirmities/insecurities she holds onto as her identity</a:t>
            </a:r>
          </a:p>
          <a:p>
            <a:r>
              <a:rPr lang="en-US" sz="2800" dirty="0"/>
              <a:t>His love creates a safe place for her to become radiant – holy and without blame</a:t>
            </a:r>
          </a:p>
          <a:p>
            <a:r>
              <a:rPr lang="en-US" sz="2800" dirty="0"/>
              <a:t>He should love her as much as he loves himself – problem = what do when he does not love himself? If he holds infirmities against self?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A8F0AC-54DA-FB3F-DA21-DE8FB443ADAD}"/>
              </a:ext>
            </a:extLst>
          </p:cNvPr>
          <p:cNvSpPr txBox="1"/>
          <p:nvPr/>
        </p:nvSpPr>
        <p:spPr>
          <a:xfrm>
            <a:off x="10617200" y="753228"/>
            <a:ext cx="15748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Eph 5: 21 - 6: 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5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F890E-EE1F-09FC-4312-1FBC71A5F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 and My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3F4A1-2479-3599-A8E4-4BCE3A997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2336872"/>
            <a:ext cx="11709399" cy="4394127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V32 Remember: the two (husband and wife) become one flesh!</a:t>
            </a:r>
          </a:p>
          <a:p>
            <a:r>
              <a:rPr lang="en-US" sz="3200" dirty="0"/>
              <a:t>V33 Husbands love your wives and wives respect your husbands!</a:t>
            </a:r>
          </a:p>
          <a:p>
            <a:endParaRPr lang="en-US" sz="3200" dirty="0"/>
          </a:p>
          <a:p>
            <a:r>
              <a:rPr lang="en-US" sz="3200" dirty="0"/>
              <a:t>6:1 </a:t>
            </a:r>
            <a:r>
              <a:rPr lang="en-US" sz="3200" u="sng" dirty="0"/>
              <a:t>Children</a:t>
            </a:r>
            <a:r>
              <a:rPr lang="en-US" sz="3200" dirty="0"/>
              <a:t> obey your parents – this is the first Commandment (#5) that comes with a promise: “so that all may go well with you and that you may enjoy long life on earth.”</a:t>
            </a:r>
          </a:p>
          <a:p>
            <a:r>
              <a:rPr lang="en-US" sz="3200" dirty="0"/>
              <a:t>6:4	Fathers – Do not </a:t>
            </a:r>
            <a:r>
              <a:rPr lang="en-US" sz="3200" u="sng" dirty="0"/>
              <a:t>exasperate</a:t>
            </a:r>
            <a:r>
              <a:rPr lang="en-US" sz="3200" dirty="0"/>
              <a:t> your children! Raise them by training and instructing them in the Lord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D67C13-9DA8-8F2C-D784-CAA235A566D8}"/>
              </a:ext>
            </a:extLst>
          </p:cNvPr>
          <p:cNvSpPr txBox="1"/>
          <p:nvPr/>
        </p:nvSpPr>
        <p:spPr>
          <a:xfrm>
            <a:off x="10655300" y="753228"/>
            <a:ext cx="15367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Eph 5: 21 - 6: 4</a:t>
            </a:r>
          </a:p>
        </p:txBody>
      </p:sp>
    </p:spTree>
    <p:extLst>
      <p:ext uri="{BB962C8B-B14F-4D97-AF65-F5344CB8AC3E}">
        <p14:creationId xmlns:p14="http://schemas.microsoft.com/office/powerpoint/2010/main" val="321566033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143</TotalTime>
  <Words>749</Words>
  <Application>Microsoft Macintosh PowerPoint</Application>
  <PresentationFormat>Widescreen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Berlin</vt:lpstr>
      <vt:lpstr>Paul Becomes Personal!</vt:lpstr>
      <vt:lpstr>Last Week: Ephesians 4: 17 - 32</vt:lpstr>
      <vt:lpstr>Paul becomes personal!</vt:lpstr>
      <vt:lpstr>Me and God – our relationship</vt:lpstr>
      <vt:lpstr>Me and God – our relationship</vt:lpstr>
      <vt:lpstr>Me and God – our relationship</vt:lpstr>
      <vt:lpstr>Me and My Family</vt:lpstr>
      <vt:lpstr>Me and My Family</vt:lpstr>
      <vt:lpstr>Me and My Family</vt:lpstr>
      <vt:lpstr>Me, Work, and Others</vt:lpstr>
      <vt:lpstr>Paul becomes personal!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JoAnn Smith</dc:creator>
  <cp:lastModifiedBy>JoAnn Smith</cp:lastModifiedBy>
  <cp:revision>3</cp:revision>
  <dcterms:created xsi:type="dcterms:W3CDTF">2024-11-01T17:46:05Z</dcterms:created>
  <dcterms:modified xsi:type="dcterms:W3CDTF">2024-11-01T22:55:01Z</dcterms:modified>
</cp:coreProperties>
</file>