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64" r:id="rId5"/>
    <p:sldId id="265" r:id="rId6"/>
    <p:sldId id="266" r:id="rId7"/>
    <p:sldId id="267" r:id="rId8"/>
    <p:sldId id="272" r:id="rId9"/>
    <p:sldId id="268" r:id="rId10"/>
    <p:sldId id="269" r:id="rId11"/>
    <p:sldId id="270" r:id="rId12"/>
    <p:sldId id="273"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590"/>
  </p:normalViewPr>
  <p:slideViewPr>
    <p:cSldViewPr snapToGrid="0">
      <p:cViewPr varScale="1">
        <p:scale>
          <a:sx n="99" d="100"/>
          <a:sy n="99"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11/7/24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11/7/24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B6D2B-D091-CA88-B1F8-C5AA6BF5CD37}"/>
              </a:ext>
            </a:extLst>
          </p:cNvPr>
          <p:cNvSpPr>
            <a:spLocks noGrp="1"/>
          </p:cNvSpPr>
          <p:nvPr>
            <p:ph type="ctrTitle"/>
          </p:nvPr>
        </p:nvSpPr>
        <p:spPr>
          <a:xfrm>
            <a:off x="877327" y="413535"/>
            <a:ext cx="3587348" cy="928163"/>
          </a:xfrm>
        </p:spPr>
        <p:txBody>
          <a:bodyPr>
            <a:normAutofit/>
          </a:bodyPr>
          <a:lstStyle/>
          <a:p>
            <a:r>
              <a:rPr lang="en-US" sz="4000" dirty="0"/>
              <a:t>Stand firm!</a:t>
            </a:r>
          </a:p>
        </p:txBody>
      </p:sp>
      <p:sp>
        <p:nvSpPr>
          <p:cNvPr id="3" name="Subtitle 2">
            <a:extLst>
              <a:ext uri="{FF2B5EF4-FFF2-40B4-BE49-F238E27FC236}">
                <a16:creationId xmlns:a16="http://schemas.microsoft.com/office/drawing/2014/main" id="{843D729C-4EDA-3295-42BA-41B8937E57B3}"/>
              </a:ext>
            </a:extLst>
          </p:cNvPr>
          <p:cNvSpPr>
            <a:spLocks noGrp="1"/>
          </p:cNvSpPr>
          <p:nvPr>
            <p:ph type="subTitle" idx="1"/>
          </p:nvPr>
        </p:nvSpPr>
        <p:spPr>
          <a:xfrm>
            <a:off x="4464675" y="6043364"/>
            <a:ext cx="7197726" cy="401101"/>
          </a:xfrm>
        </p:spPr>
        <p:txBody>
          <a:bodyPr>
            <a:noAutofit/>
          </a:bodyPr>
          <a:lstStyle/>
          <a:p>
            <a:r>
              <a:rPr lang="en-US" sz="3200" dirty="0"/>
              <a:t>Ephesians 6: 10 - 24</a:t>
            </a:r>
          </a:p>
        </p:txBody>
      </p:sp>
      <p:sp>
        <p:nvSpPr>
          <p:cNvPr id="222" name="Rounded Rectangle 11">
            <a:extLst>
              <a:ext uri="{FF2B5EF4-FFF2-40B4-BE49-F238E27FC236}">
                <a16:creationId xmlns:a16="http://schemas.microsoft.com/office/drawing/2014/main" id="{F4B6DC0A-748F-44E1-B2CB-BBD84EB417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5924" y="614085"/>
            <a:ext cx="10360152" cy="3794760"/>
          </a:xfrm>
          <a:prstGeom prst="roundRect">
            <a:avLst>
              <a:gd name="adj" fmla="val 5319"/>
            </a:avLst>
          </a:prstGeom>
          <a:noFill/>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42B2A441-B546-683E-5868-81251715BE68}"/>
              </a:ext>
            </a:extLst>
          </p:cNvPr>
          <p:cNvPicPr>
            <a:picLocks noChangeAspect="1"/>
          </p:cNvPicPr>
          <p:nvPr/>
        </p:nvPicPr>
        <p:blipFill>
          <a:blip r:embed="rId3"/>
          <a:srcRect t="17628" r="-1" b="18669"/>
          <a:stretch/>
        </p:blipFill>
        <p:spPr>
          <a:xfrm rot="21387169">
            <a:off x="518797" y="2740311"/>
            <a:ext cx="5020733" cy="3738166"/>
          </a:xfrm>
          <a:custGeom>
            <a:avLst/>
            <a:gdLst/>
            <a:ahLst/>
            <a:cxnLst/>
            <a:rect l="l" t="t" r="r" b="b"/>
            <a:pathLst>
              <a:path w="3955139" h="3738166">
                <a:moveTo>
                  <a:pt x="163732" y="0"/>
                </a:moveTo>
                <a:lnTo>
                  <a:pt x="3955139" y="0"/>
                </a:lnTo>
                <a:lnTo>
                  <a:pt x="3955139" y="3738166"/>
                </a:lnTo>
                <a:lnTo>
                  <a:pt x="163732" y="3738166"/>
                </a:lnTo>
                <a:cubicBezTo>
                  <a:pt x="73305" y="3738166"/>
                  <a:pt x="0" y="3664861"/>
                  <a:pt x="0" y="3574434"/>
                </a:cubicBezTo>
                <a:lnTo>
                  <a:pt x="0" y="163732"/>
                </a:lnTo>
                <a:cubicBezTo>
                  <a:pt x="0" y="73305"/>
                  <a:pt x="73305" y="0"/>
                  <a:pt x="163732" y="0"/>
                </a:cubicBezTo>
                <a:close/>
              </a:path>
            </a:pathLst>
          </a:custGeom>
          <a:ln w="50800" cap="sq" cmpd="dbl">
            <a:noFill/>
            <a:miter lim="800000"/>
          </a:ln>
          <a:effectLst/>
        </p:spPr>
      </p:pic>
      <p:pic>
        <p:nvPicPr>
          <p:cNvPr id="4" name="Picture 3">
            <a:extLst>
              <a:ext uri="{FF2B5EF4-FFF2-40B4-BE49-F238E27FC236}">
                <a16:creationId xmlns:a16="http://schemas.microsoft.com/office/drawing/2014/main" id="{150E4887-CA93-B005-1553-B139407A2B25}"/>
              </a:ext>
            </a:extLst>
          </p:cNvPr>
          <p:cNvPicPr>
            <a:picLocks noChangeAspect="1"/>
          </p:cNvPicPr>
          <p:nvPr/>
        </p:nvPicPr>
        <p:blipFill>
          <a:blip r:embed="rId4"/>
          <a:srcRect t="20178" r="-1" b="21336"/>
          <a:stretch/>
        </p:blipFill>
        <p:spPr>
          <a:xfrm rot="21305641">
            <a:off x="6458755" y="634410"/>
            <a:ext cx="5325532" cy="3738166"/>
          </a:xfrm>
          <a:custGeom>
            <a:avLst/>
            <a:gdLst/>
            <a:ahLst/>
            <a:cxnLst/>
            <a:rect l="l" t="t" r="r" b="b"/>
            <a:pathLst>
              <a:path w="6391656" h="3738166">
                <a:moveTo>
                  <a:pt x="0" y="0"/>
                </a:moveTo>
                <a:lnTo>
                  <a:pt x="6227924" y="0"/>
                </a:lnTo>
                <a:cubicBezTo>
                  <a:pt x="6318351" y="0"/>
                  <a:pt x="6391656" y="73305"/>
                  <a:pt x="6391656" y="163732"/>
                </a:cubicBezTo>
                <a:lnTo>
                  <a:pt x="6391656" y="3574434"/>
                </a:lnTo>
                <a:cubicBezTo>
                  <a:pt x="6391656" y="3664861"/>
                  <a:pt x="6318351" y="3738166"/>
                  <a:pt x="6227924" y="3738166"/>
                </a:cubicBezTo>
                <a:lnTo>
                  <a:pt x="0" y="3738166"/>
                </a:lnTo>
                <a:close/>
              </a:path>
            </a:pathLst>
          </a:custGeom>
          <a:ln w="50800" cap="sq" cmpd="dbl">
            <a:noFill/>
            <a:miter lim="800000"/>
          </a:ln>
          <a:effectLst/>
        </p:spPr>
      </p:pic>
      <p:cxnSp>
        <p:nvCxnSpPr>
          <p:cNvPr id="224" name="Straight Connector 223">
            <a:extLst>
              <a:ext uri="{FF2B5EF4-FFF2-40B4-BE49-F238E27FC236}">
                <a16:creationId xmlns:a16="http://schemas.microsoft.com/office/drawing/2014/main" id="{4BD64721-E642-4B8F-8923-92FBCB455EB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87471" y="614085"/>
            <a:ext cx="0" cy="3794760"/>
          </a:xfrm>
          <a:prstGeom prst="line">
            <a:avLst/>
          </a:prstGeom>
          <a:noFill/>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194059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A53ED3FC-3BE8-4F1F-BEF1-74B1C721718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a:extLst>
              <a:ext uri="{FF2B5EF4-FFF2-40B4-BE49-F238E27FC236}">
                <a16:creationId xmlns:a16="http://schemas.microsoft.com/office/drawing/2014/main" id="{C70AD36C-A7B5-4DEF-4E44-C98315010AFD}"/>
              </a:ext>
            </a:extLst>
          </p:cNvPr>
          <p:cNvSpPr>
            <a:spLocks noGrp="1"/>
          </p:cNvSpPr>
          <p:nvPr>
            <p:ph type="title"/>
          </p:nvPr>
        </p:nvSpPr>
        <p:spPr>
          <a:xfrm>
            <a:off x="146050" y="306586"/>
            <a:ext cx="6496051" cy="976114"/>
          </a:xfrm>
        </p:spPr>
        <p:txBody>
          <a:bodyPr vert="horz" lIns="91440" tIns="45720" rIns="91440" bIns="45720" rtlCol="0" anchor="b">
            <a:normAutofit/>
          </a:bodyPr>
          <a:lstStyle/>
          <a:p>
            <a:pPr algn="ctr"/>
            <a:r>
              <a:rPr lang="en-US" dirty="0"/>
              <a:t>Sword of the Spirit</a:t>
            </a:r>
          </a:p>
        </p:txBody>
      </p:sp>
      <p:sp>
        <p:nvSpPr>
          <p:cNvPr id="4" name="Content Placeholder 3">
            <a:extLst>
              <a:ext uri="{FF2B5EF4-FFF2-40B4-BE49-F238E27FC236}">
                <a16:creationId xmlns:a16="http://schemas.microsoft.com/office/drawing/2014/main" id="{04B30BFD-13DD-8F0B-C635-8BC3A9B5485D}"/>
              </a:ext>
            </a:extLst>
          </p:cNvPr>
          <p:cNvSpPr>
            <a:spLocks noGrp="1"/>
          </p:cNvSpPr>
          <p:nvPr>
            <p:ph sz="half" idx="2"/>
          </p:nvPr>
        </p:nvSpPr>
        <p:spPr>
          <a:xfrm>
            <a:off x="288925" y="1877814"/>
            <a:ext cx="5995965" cy="4673600"/>
          </a:xfrm>
        </p:spPr>
        <p:txBody>
          <a:bodyPr vert="horz" lIns="91440" tIns="45720" rIns="91440" bIns="45720" rtlCol="0" anchor="t">
            <a:normAutofit/>
          </a:bodyPr>
          <a:lstStyle/>
          <a:p>
            <a:r>
              <a:rPr lang="en-US" sz="3200" dirty="0"/>
              <a:t>Not a dagger (knife) – not to jab or stab with</a:t>
            </a:r>
          </a:p>
          <a:p>
            <a:r>
              <a:rPr lang="en-US" sz="3200" dirty="0"/>
              <a:t>A brutal weapon designed to kill the enemy and his attacks – not to wound/hurt – but to destroy!</a:t>
            </a:r>
          </a:p>
          <a:p>
            <a:r>
              <a:rPr lang="en-US" sz="3200" dirty="0"/>
              <a:t>Our offensive weapon</a:t>
            </a:r>
          </a:p>
          <a:p>
            <a:r>
              <a:rPr lang="en-US" sz="3200" dirty="0"/>
              <a:t>It is the Word of God that defeats the enemy</a:t>
            </a:r>
          </a:p>
          <a:p>
            <a:endParaRPr lang="en-US" sz="3200" dirty="0"/>
          </a:p>
        </p:txBody>
      </p:sp>
      <p:pic>
        <p:nvPicPr>
          <p:cNvPr id="8" name="Content Placeholder 7" descr="A sword with a crown and text&#10;&#10;Description automatically generated">
            <a:extLst>
              <a:ext uri="{FF2B5EF4-FFF2-40B4-BE49-F238E27FC236}">
                <a16:creationId xmlns:a16="http://schemas.microsoft.com/office/drawing/2014/main" id="{36977FE4-7D0E-0D63-CBA0-924D5F3191E9}"/>
              </a:ext>
            </a:extLst>
          </p:cNvPr>
          <p:cNvPicPr>
            <a:picLocks noGrp="1" noChangeAspect="1"/>
          </p:cNvPicPr>
          <p:nvPr>
            <p:ph sz="half" idx="1"/>
          </p:nvPr>
        </p:nvPicPr>
        <p:blipFill>
          <a:blip r:embed="rId4"/>
          <a:stretch>
            <a:fillRect/>
          </a:stretch>
        </p:blipFill>
        <p:spPr>
          <a:xfrm>
            <a:off x="6284890" y="177800"/>
            <a:ext cx="5761060" cy="6477000"/>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288025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80E6DE92-52EA-CB30-1BC5-006ADB3E6EFA}"/>
              </a:ext>
            </a:extLst>
          </p:cNvPr>
          <p:cNvSpPr>
            <a:spLocks noGrp="1"/>
          </p:cNvSpPr>
          <p:nvPr>
            <p:ph idx="1"/>
          </p:nvPr>
        </p:nvSpPr>
        <p:spPr>
          <a:xfrm>
            <a:off x="577850" y="751447"/>
            <a:ext cx="11036299" cy="5147077"/>
          </a:xfrm>
        </p:spPr>
        <p:txBody>
          <a:bodyPr anchor="t">
            <a:normAutofit/>
          </a:bodyPr>
          <a:lstStyle/>
          <a:p>
            <a:pPr algn="ctr"/>
            <a:r>
              <a:rPr lang="en-US" sz="3200" b="1" baseline="30000" dirty="0"/>
              <a:t>V11    “</a:t>
            </a:r>
            <a:r>
              <a:rPr lang="en-US" sz="3200" dirty="0"/>
              <a:t>Put on all of God’s armor so that you will be able to stand firm against all strategies of the devil.”</a:t>
            </a:r>
          </a:p>
          <a:p>
            <a:pPr algn="ctr"/>
            <a:endParaRPr lang="en-US" sz="3200" dirty="0"/>
          </a:p>
          <a:p>
            <a:pPr algn="ctr"/>
            <a:r>
              <a:rPr lang="en-US" sz="3200" dirty="0"/>
              <a:t>This is a command – not a suggestion!</a:t>
            </a:r>
          </a:p>
          <a:p>
            <a:pPr algn="ctr"/>
            <a:endParaRPr lang="en-US" sz="3200" dirty="0"/>
          </a:p>
          <a:p>
            <a:pPr marL="0" indent="0" algn="ctr">
              <a:buNone/>
            </a:pPr>
            <a:r>
              <a:rPr lang="en-US" sz="3200" dirty="0"/>
              <a:t>Put on the armor of God!</a:t>
            </a:r>
          </a:p>
          <a:p>
            <a:pPr marL="0" indent="0" algn="ctr">
              <a:buNone/>
            </a:pPr>
            <a:r>
              <a:rPr lang="en-US" sz="3200" dirty="0"/>
              <a:t>Worship Him with songs and verses of praise!</a:t>
            </a:r>
          </a:p>
        </p:txBody>
      </p:sp>
    </p:spTree>
    <p:extLst>
      <p:ext uri="{BB962C8B-B14F-4D97-AF65-F5344CB8AC3E}">
        <p14:creationId xmlns:p14="http://schemas.microsoft.com/office/powerpoint/2010/main" val="3299254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F6A9299-1D12-47E2-9DD4-03342553C4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a:extLst>
              <a:ext uri="{FF2B5EF4-FFF2-40B4-BE49-F238E27FC236}">
                <a16:creationId xmlns:a16="http://schemas.microsoft.com/office/drawing/2014/main" id="{AE450F45-A11C-2DB4-C519-87734C275236}"/>
              </a:ext>
            </a:extLst>
          </p:cNvPr>
          <p:cNvSpPr>
            <a:spLocks noGrp="1"/>
          </p:cNvSpPr>
          <p:nvPr>
            <p:ph type="title"/>
          </p:nvPr>
        </p:nvSpPr>
        <p:spPr>
          <a:xfrm>
            <a:off x="685802" y="210355"/>
            <a:ext cx="5219699" cy="1456267"/>
          </a:xfrm>
        </p:spPr>
        <p:txBody>
          <a:bodyPr vert="horz" lIns="91440" tIns="45720" rIns="91440" bIns="45720" rtlCol="0" anchor="ctr">
            <a:normAutofit/>
          </a:bodyPr>
          <a:lstStyle/>
          <a:p>
            <a:r>
              <a:rPr lang="en-US" dirty="0"/>
              <a:t>Paul’s final greetings to believers in Ephesus:</a:t>
            </a:r>
          </a:p>
        </p:txBody>
      </p:sp>
      <p:sp>
        <p:nvSpPr>
          <p:cNvPr id="4" name="Content Placeholder 3">
            <a:extLst>
              <a:ext uri="{FF2B5EF4-FFF2-40B4-BE49-F238E27FC236}">
                <a16:creationId xmlns:a16="http://schemas.microsoft.com/office/drawing/2014/main" id="{71517F49-A2C6-0325-F91A-255A548CD015}"/>
              </a:ext>
            </a:extLst>
          </p:cNvPr>
          <p:cNvSpPr>
            <a:spLocks noGrp="1"/>
          </p:cNvSpPr>
          <p:nvPr>
            <p:ph sz="half" idx="2"/>
          </p:nvPr>
        </p:nvSpPr>
        <p:spPr>
          <a:xfrm>
            <a:off x="180304" y="1876977"/>
            <a:ext cx="5725197" cy="4875846"/>
          </a:xfrm>
        </p:spPr>
        <p:txBody>
          <a:bodyPr vert="horz" lIns="91440" tIns="45720" rIns="91440" bIns="45720" rtlCol="0" anchor="t">
            <a:normAutofit/>
          </a:bodyPr>
          <a:lstStyle/>
          <a:p>
            <a:pPr marL="0" indent="0">
              <a:buNone/>
            </a:pPr>
            <a:r>
              <a:rPr lang="en-US" sz="2800" dirty="0"/>
              <a:t>V19 – 24</a:t>
            </a:r>
          </a:p>
          <a:p>
            <a:r>
              <a:rPr lang="en-US" sz="2800" dirty="0"/>
              <a:t>Pray for me – preach fearlessly the mysteries of Christ</a:t>
            </a:r>
          </a:p>
          <a:p>
            <a:r>
              <a:rPr lang="en-US" sz="2800" dirty="0"/>
              <a:t>I am an Ambassador in chains</a:t>
            </a:r>
          </a:p>
          <a:p>
            <a:r>
              <a:rPr lang="en-US" sz="2800" dirty="0"/>
              <a:t>Sending Tychicus to assure you, I, Paul am doing well – be encouraged</a:t>
            </a:r>
          </a:p>
          <a:p>
            <a:r>
              <a:rPr lang="en-US" sz="2800" dirty="0"/>
              <a:t>Love each other with faith</a:t>
            </a:r>
          </a:p>
          <a:p>
            <a:r>
              <a:rPr lang="en-US" sz="2800" dirty="0"/>
              <a:t>Grace to you who love Him with an undying love!</a:t>
            </a:r>
          </a:p>
          <a:p>
            <a:pPr marL="0" indent="0">
              <a:buNone/>
            </a:pPr>
            <a:endParaRPr lang="en-US" sz="2800" dirty="0"/>
          </a:p>
        </p:txBody>
      </p:sp>
      <p:pic>
        <p:nvPicPr>
          <p:cNvPr id="5" name="Content Placeholder 4" descr="A person with a beard and a red robe holding his hands together&#10;&#10;Description automatically generated">
            <a:extLst>
              <a:ext uri="{FF2B5EF4-FFF2-40B4-BE49-F238E27FC236}">
                <a16:creationId xmlns:a16="http://schemas.microsoft.com/office/drawing/2014/main" id="{F91F67AC-25F6-972B-A6D3-BA1EEB9E3921}"/>
              </a:ext>
            </a:extLst>
          </p:cNvPr>
          <p:cNvPicPr>
            <a:picLocks noGrp="1" noChangeAspect="1"/>
          </p:cNvPicPr>
          <p:nvPr>
            <p:ph sz="half" idx="1"/>
          </p:nvPr>
        </p:nvPicPr>
        <p:blipFill>
          <a:blip r:embed="rId4"/>
          <a:srcRect l="19302" r="22601" b="2"/>
          <a:stretch/>
        </p:blipFill>
        <p:spPr>
          <a:xfrm>
            <a:off x="6198830" y="639097"/>
            <a:ext cx="5447070" cy="5250425"/>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058819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B61A43-F88F-BB85-D706-9DB1B403E283}"/>
              </a:ext>
            </a:extLst>
          </p:cNvPr>
          <p:cNvSpPr>
            <a:spLocks noGrp="1"/>
          </p:cNvSpPr>
          <p:nvPr>
            <p:ph idx="1"/>
          </p:nvPr>
        </p:nvSpPr>
        <p:spPr>
          <a:xfrm>
            <a:off x="5325534" y="2002665"/>
            <a:ext cx="6282266" cy="2418187"/>
          </a:xfrm>
        </p:spPr>
        <p:txBody>
          <a:bodyPr>
            <a:normAutofit/>
          </a:bodyPr>
          <a:lstStyle/>
          <a:p>
            <a:pPr marL="0" indent="0" algn="ctr">
              <a:buNone/>
            </a:pPr>
            <a:r>
              <a:rPr lang="en-US" sz="4000" dirty="0"/>
              <a:t>“…greater is He Who is in you than he who is in the world.”  I John 4: 4</a:t>
            </a:r>
          </a:p>
        </p:txBody>
      </p:sp>
      <p:pic>
        <p:nvPicPr>
          <p:cNvPr id="4" name="Picture 3" descr="A snake on a foot&#10;&#10;Description automatically generated">
            <a:extLst>
              <a:ext uri="{FF2B5EF4-FFF2-40B4-BE49-F238E27FC236}">
                <a16:creationId xmlns:a16="http://schemas.microsoft.com/office/drawing/2014/main" id="{11F41509-8EDE-54F1-01E3-8946D7317F09}"/>
              </a:ext>
            </a:extLst>
          </p:cNvPr>
          <p:cNvPicPr>
            <a:picLocks noChangeAspect="1"/>
          </p:cNvPicPr>
          <p:nvPr/>
        </p:nvPicPr>
        <p:blipFill>
          <a:blip r:embed="rId3"/>
          <a:stretch>
            <a:fillRect/>
          </a:stretch>
        </p:blipFill>
        <p:spPr>
          <a:xfrm>
            <a:off x="584200" y="889000"/>
            <a:ext cx="4470400" cy="5080000"/>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
        <p:nvSpPr>
          <p:cNvPr id="2" name="TextBox 1">
            <a:extLst>
              <a:ext uri="{FF2B5EF4-FFF2-40B4-BE49-F238E27FC236}">
                <a16:creationId xmlns:a16="http://schemas.microsoft.com/office/drawing/2014/main" id="{B434A702-9B55-2A9B-37BB-7BACA347420B}"/>
              </a:ext>
            </a:extLst>
          </p:cNvPr>
          <p:cNvSpPr txBox="1"/>
          <p:nvPr/>
        </p:nvSpPr>
        <p:spPr>
          <a:xfrm>
            <a:off x="5962918" y="4855335"/>
            <a:ext cx="4868214" cy="1200329"/>
          </a:xfrm>
          <a:prstGeom prst="rect">
            <a:avLst/>
          </a:prstGeom>
          <a:noFill/>
        </p:spPr>
        <p:txBody>
          <a:bodyPr wrap="square" rtlCol="0">
            <a:spAutoFit/>
          </a:bodyPr>
          <a:lstStyle/>
          <a:p>
            <a:pPr algn="ctr"/>
            <a:r>
              <a:rPr lang="en-US" sz="3600" dirty="0"/>
              <a:t>Put on ALL the Armor of God!</a:t>
            </a:r>
          </a:p>
        </p:txBody>
      </p:sp>
      <p:sp>
        <p:nvSpPr>
          <p:cNvPr id="5" name="TextBox 4">
            <a:extLst>
              <a:ext uri="{FF2B5EF4-FFF2-40B4-BE49-F238E27FC236}">
                <a16:creationId xmlns:a16="http://schemas.microsoft.com/office/drawing/2014/main" id="{41E809A4-AC94-20A8-B635-1ADB7921BAD6}"/>
              </a:ext>
            </a:extLst>
          </p:cNvPr>
          <p:cNvSpPr txBox="1"/>
          <p:nvPr/>
        </p:nvSpPr>
        <p:spPr>
          <a:xfrm>
            <a:off x="5325534" y="553792"/>
            <a:ext cx="6282266" cy="646331"/>
          </a:xfrm>
          <a:prstGeom prst="rect">
            <a:avLst/>
          </a:prstGeom>
          <a:noFill/>
        </p:spPr>
        <p:txBody>
          <a:bodyPr wrap="square" rtlCol="0">
            <a:spAutoFit/>
          </a:bodyPr>
          <a:lstStyle/>
          <a:p>
            <a:pPr algn="ctr"/>
            <a:r>
              <a:rPr lang="en-US" sz="3600" dirty="0"/>
              <a:t>Remember!</a:t>
            </a:r>
          </a:p>
        </p:txBody>
      </p:sp>
    </p:spTree>
    <p:extLst>
      <p:ext uri="{BB962C8B-B14F-4D97-AF65-F5344CB8AC3E}">
        <p14:creationId xmlns:p14="http://schemas.microsoft.com/office/powerpoint/2010/main" val="8740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927" y="269965"/>
            <a:ext cx="10131425" cy="1456267"/>
          </a:xfrm>
        </p:spPr>
        <p:txBody>
          <a:bodyPr>
            <a:normAutofit/>
          </a:bodyPr>
          <a:lstStyle/>
          <a:p>
            <a:pPr algn="ctr"/>
            <a:r>
              <a:rPr lang="en-US" dirty="0"/>
              <a:t>Put on the Whole Armor of God</a:t>
            </a:r>
            <a:br>
              <a:rPr lang="en-US" dirty="0"/>
            </a:br>
            <a:r>
              <a:rPr lang="en-US" dirty="0"/>
              <a:t>Ephesians 6: 10 - 18</a:t>
            </a:r>
          </a:p>
        </p:txBody>
      </p:sp>
      <p:sp>
        <p:nvSpPr>
          <p:cNvPr id="3" name="Content Placeholder 2"/>
          <p:cNvSpPr>
            <a:spLocks noGrp="1"/>
          </p:cNvSpPr>
          <p:nvPr>
            <p:ph idx="1"/>
          </p:nvPr>
        </p:nvSpPr>
        <p:spPr>
          <a:xfrm>
            <a:off x="263434" y="2026679"/>
            <a:ext cx="11665132" cy="4700694"/>
          </a:xfrm>
        </p:spPr>
        <p:txBody>
          <a:bodyPr anchor="t">
            <a:normAutofit/>
          </a:bodyPr>
          <a:lstStyle/>
          <a:p>
            <a:pPr marL="0" indent="0">
              <a:buNone/>
            </a:pPr>
            <a:r>
              <a:rPr lang="en-US" sz="3200" b="1" baseline="30000" dirty="0"/>
              <a:t>10 </a:t>
            </a:r>
            <a:r>
              <a:rPr lang="en-US" sz="3200" dirty="0"/>
              <a:t>A final word: Be strong in the Lord and in his mighty power.</a:t>
            </a:r>
            <a:r>
              <a:rPr lang="en-US" sz="3200" b="1" baseline="30000" dirty="0"/>
              <a:t>11 </a:t>
            </a:r>
            <a:r>
              <a:rPr lang="en-US" sz="3200" dirty="0"/>
              <a:t>Put on all of God’s armor so that you will be able to stand firm against all strategies of the devil. </a:t>
            </a:r>
            <a:r>
              <a:rPr lang="en-US" sz="3200" b="1" baseline="30000" dirty="0"/>
              <a:t>12 </a:t>
            </a:r>
            <a:r>
              <a:rPr lang="en-US" sz="3200" b="1" dirty="0"/>
              <a:t>For we are not fighting against flesh-and-blood enemies</a:t>
            </a:r>
            <a:r>
              <a:rPr lang="en-US" sz="3200" dirty="0"/>
              <a:t>, but against evil rulers and authorities of the unseen world, against mighty powers in this dark world, and against evil spirits in the heavenly places.</a:t>
            </a:r>
          </a:p>
          <a:p>
            <a:pPr marL="0" indent="0">
              <a:buNone/>
            </a:pPr>
            <a:r>
              <a:rPr lang="en-US" sz="3200" b="1" baseline="30000" dirty="0"/>
              <a:t>13 </a:t>
            </a:r>
            <a:r>
              <a:rPr lang="en-US" sz="3200" dirty="0"/>
              <a:t>Therefore, put on every piece of God’s armor so you will be able to resist the enemy in the time of evil. Then after the battle you will still be standing firm.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5B6AF6-220F-7FB4-5D58-6E55885FFAC4}"/>
              </a:ext>
            </a:extLst>
          </p:cNvPr>
          <p:cNvSpPr>
            <a:spLocks noGrp="1"/>
          </p:cNvSpPr>
          <p:nvPr>
            <p:ph idx="1"/>
          </p:nvPr>
        </p:nvSpPr>
        <p:spPr>
          <a:xfrm>
            <a:off x="567146" y="470264"/>
            <a:ext cx="11057708" cy="6100354"/>
          </a:xfrm>
        </p:spPr>
        <p:txBody>
          <a:bodyPr anchor="t">
            <a:normAutofit lnSpcReduction="10000"/>
          </a:bodyPr>
          <a:lstStyle/>
          <a:p>
            <a:pPr marL="0" indent="0" algn="l">
              <a:buNone/>
            </a:pPr>
            <a:r>
              <a:rPr lang="en-US" sz="3600" b="1" i="0" u="none" strike="noStrike" baseline="30000" dirty="0">
                <a:effectLst/>
                <a:latin typeface="system-ui"/>
              </a:rPr>
              <a:t>14 </a:t>
            </a:r>
            <a:r>
              <a:rPr lang="en-US" sz="3600" b="0" i="0" u="none" strike="noStrike" dirty="0">
                <a:effectLst/>
                <a:latin typeface="system-ui"/>
              </a:rPr>
              <a:t>Stand your ground, putting on the belt of truth and the body armor (breastplate) of God’s righteousness. </a:t>
            </a:r>
            <a:r>
              <a:rPr lang="en-US" sz="3600" b="1" i="0" u="none" strike="noStrike" baseline="30000" dirty="0">
                <a:effectLst/>
                <a:latin typeface="system-ui"/>
              </a:rPr>
              <a:t>15 </a:t>
            </a:r>
            <a:r>
              <a:rPr lang="en-US" sz="3600" b="0" i="0" u="none" strike="noStrike" dirty="0">
                <a:effectLst/>
                <a:latin typeface="system-ui"/>
              </a:rPr>
              <a:t>For shoes, put on the peace that comes from the Good News so that you will be fully prepared. </a:t>
            </a:r>
            <a:r>
              <a:rPr lang="en-US" sz="3600" b="1" i="0" u="none" strike="noStrike" baseline="30000" dirty="0">
                <a:effectLst/>
                <a:latin typeface="system-ui"/>
              </a:rPr>
              <a:t>16 </a:t>
            </a:r>
            <a:r>
              <a:rPr lang="en-US" sz="3600" b="0" i="0" u="none" strike="noStrike" dirty="0">
                <a:effectLst/>
                <a:latin typeface="system-ui"/>
              </a:rPr>
              <a:t>In addition to all of these, hold up the shield of faith to stop the fiery arrows of the devil. </a:t>
            </a:r>
            <a:r>
              <a:rPr lang="en-US" sz="3600" b="1" i="0" u="none" strike="noStrike" baseline="30000" dirty="0">
                <a:effectLst/>
                <a:latin typeface="system-ui"/>
              </a:rPr>
              <a:t>17 </a:t>
            </a:r>
            <a:r>
              <a:rPr lang="en-US" sz="3600" b="0" i="0" u="none" strike="noStrike" dirty="0">
                <a:effectLst/>
                <a:latin typeface="system-ui"/>
              </a:rPr>
              <a:t>Put on salvation as your helmet, and take the sword of the Spirit, which is the word of God.</a:t>
            </a:r>
          </a:p>
          <a:p>
            <a:pPr marL="0" indent="0" algn="l">
              <a:buNone/>
            </a:pPr>
            <a:endParaRPr lang="en-US" sz="3600" b="0" i="0" u="none" strike="noStrike" dirty="0">
              <a:effectLst/>
              <a:latin typeface="system-ui"/>
            </a:endParaRPr>
          </a:p>
          <a:p>
            <a:pPr marL="0" indent="0" algn="l">
              <a:buNone/>
            </a:pPr>
            <a:r>
              <a:rPr lang="en-US" sz="3600" b="1" i="0" u="none" strike="noStrike" baseline="30000" dirty="0">
                <a:effectLst/>
                <a:latin typeface="system-ui"/>
              </a:rPr>
              <a:t>18 </a:t>
            </a:r>
            <a:r>
              <a:rPr lang="en-US" sz="3600" b="0" i="0" u="none" strike="noStrike" dirty="0">
                <a:effectLst/>
                <a:latin typeface="system-ui"/>
              </a:rPr>
              <a:t>Pray in the Spirit at all times and on every occasion. Stay alert and be persistent in your prayers for all believers everywhere.</a:t>
            </a:r>
          </a:p>
          <a:p>
            <a:pPr marL="0" indent="0">
              <a:buNone/>
            </a:pPr>
            <a:endParaRPr lang="en-US" dirty="0"/>
          </a:p>
        </p:txBody>
      </p:sp>
    </p:spTree>
    <p:extLst>
      <p:ext uri="{BB962C8B-B14F-4D97-AF65-F5344CB8AC3E}">
        <p14:creationId xmlns:p14="http://schemas.microsoft.com/office/powerpoint/2010/main" val="1674167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53ED3FC-3BE8-4F1F-BEF1-74B1C721718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4" name="Title 3">
            <a:extLst>
              <a:ext uri="{FF2B5EF4-FFF2-40B4-BE49-F238E27FC236}">
                <a16:creationId xmlns:a16="http://schemas.microsoft.com/office/drawing/2014/main" id="{38E2615C-C5CB-5A9E-EEF7-7ABBB34771D4}"/>
              </a:ext>
            </a:extLst>
          </p:cNvPr>
          <p:cNvSpPr>
            <a:spLocks noGrp="1"/>
          </p:cNvSpPr>
          <p:nvPr>
            <p:ph type="title"/>
          </p:nvPr>
        </p:nvSpPr>
        <p:spPr>
          <a:xfrm>
            <a:off x="4955458" y="319549"/>
            <a:ext cx="6593075" cy="662584"/>
          </a:xfrm>
        </p:spPr>
        <p:txBody>
          <a:bodyPr vert="horz" lIns="91440" tIns="45720" rIns="91440" bIns="45720" rtlCol="0" anchor="t">
            <a:normAutofit/>
          </a:bodyPr>
          <a:lstStyle/>
          <a:p>
            <a:pPr algn="ctr"/>
            <a:r>
              <a:rPr lang="en-US" sz="3200" dirty="0"/>
              <a:t>Belt of truth:</a:t>
            </a:r>
          </a:p>
        </p:txBody>
      </p:sp>
      <p:pic>
        <p:nvPicPr>
          <p:cNvPr id="7" name="Content Placeholder 6">
            <a:extLst>
              <a:ext uri="{FF2B5EF4-FFF2-40B4-BE49-F238E27FC236}">
                <a16:creationId xmlns:a16="http://schemas.microsoft.com/office/drawing/2014/main" id="{AB3DE6C9-FD06-66B9-B9B5-4FBC93C7C331}"/>
              </a:ext>
            </a:extLst>
          </p:cNvPr>
          <p:cNvPicPr>
            <a:picLocks noGrp="1" noChangeAspect="1"/>
          </p:cNvPicPr>
          <p:nvPr>
            <p:ph sz="half" idx="1"/>
          </p:nvPr>
        </p:nvPicPr>
        <p:blipFill>
          <a:blip r:embed="rId4"/>
          <a:srcRect l="17368" r="8147"/>
          <a:stretch/>
        </p:blipFill>
        <p:spPr>
          <a:xfrm>
            <a:off x="406400" y="287867"/>
            <a:ext cx="3908767" cy="6299199"/>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
        <p:nvSpPr>
          <p:cNvPr id="6" name="Content Placeholder 5">
            <a:extLst>
              <a:ext uri="{FF2B5EF4-FFF2-40B4-BE49-F238E27FC236}">
                <a16:creationId xmlns:a16="http://schemas.microsoft.com/office/drawing/2014/main" id="{D0D43BB7-4953-6B37-F359-97ED60C5EF30}"/>
              </a:ext>
            </a:extLst>
          </p:cNvPr>
          <p:cNvSpPr>
            <a:spLocks noGrp="1"/>
          </p:cNvSpPr>
          <p:nvPr>
            <p:ph sz="half" idx="2"/>
          </p:nvPr>
        </p:nvSpPr>
        <p:spPr>
          <a:xfrm>
            <a:off x="4721568" y="1134534"/>
            <a:ext cx="7191032" cy="5304366"/>
          </a:xfrm>
        </p:spPr>
        <p:txBody>
          <a:bodyPr vert="horz" lIns="91440" tIns="45720" rIns="91440" bIns="45720" rtlCol="0" anchor="t">
            <a:normAutofit lnSpcReduction="10000"/>
          </a:bodyPr>
          <a:lstStyle/>
          <a:p>
            <a:r>
              <a:rPr lang="en-US" sz="3600" dirty="0"/>
              <a:t>Tied in several places on the waist – no matter how the soldier moves – the belt stays on and stabilizes the soldier.</a:t>
            </a:r>
          </a:p>
          <a:p>
            <a:r>
              <a:rPr lang="en-US" sz="3600" dirty="0"/>
              <a:t>Has places for pouches for food, for weapons and for rope.</a:t>
            </a:r>
          </a:p>
          <a:p>
            <a:endParaRPr lang="en-US" sz="3600" dirty="0"/>
          </a:p>
          <a:p>
            <a:r>
              <a:rPr lang="en-US" sz="3600" dirty="0"/>
              <a:t>Keeping your life tied in truth – a life of integrity honors the Lord!</a:t>
            </a:r>
          </a:p>
          <a:p>
            <a:endParaRPr lang="en-US" sz="2800" dirty="0"/>
          </a:p>
        </p:txBody>
      </p:sp>
    </p:spTree>
    <p:extLst>
      <p:ext uri="{BB962C8B-B14F-4D97-AF65-F5344CB8AC3E}">
        <p14:creationId xmlns:p14="http://schemas.microsoft.com/office/powerpoint/2010/main" val="754833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F6A9299-1D12-47E2-9DD4-03342553C4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a:extLst>
              <a:ext uri="{FF2B5EF4-FFF2-40B4-BE49-F238E27FC236}">
                <a16:creationId xmlns:a16="http://schemas.microsoft.com/office/drawing/2014/main" id="{E0FBAEF3-511C-43D8-EFE8-52D796E12F6F}"/>
              </a:ext>
            </a:extLst>
          </p:cNvPr>
          <p:cNvSpPr>
            <a:spLocks noGrp="1"/>
          </p:cNvSpPr>
          <p:nvPr>
            <p:ph type="title"/>
          </p:nvPr>
        </p:nvSpPr>
        <p:spPr>
          <a:xfrm>
            <a:off x="132378" y="190500"/>
            <a:ext cx="6477000" cy="1155699"/>
          </a:xfrm>
        </p:spPr>
        <p:txBody>
          <a:bodyPr vert="horz" lIns="91440" tIns="45720" rIns="91440" bIns="45720" rtlCol="0" anchor="ctr">
            <a:noAutofit/>
          </a:bodyPr>
          <a:lstStyle/>
          <a:p>
            <a:r>
              <a:rPr lang="en-US" dirty="0"/>
              <a:t>Breastplate of Righteousness</a:t>
            </a:r>
          </a:p>
        </p:txBody>
      </p:sp>
      <p:sp>
        <p:nvSpPr>
          <p:cNvPr id="4" name="Content Placeholder 3">
            <a:extLst>
              <a:ext uri="{FF2B5EF4-FFF2-40B4-BE49-F238E27FC236}">
                <a16:creationId xmlns:a16="http://schemas.microsoft.com/office/drawing/2014/main" id="{F9A9B32F-ACB1-5493-C218-92E3CD2595FB}"/>
              </a:ext>
            </a:extLst>
          </p:cNvPr>
          <p:cNvSpPr>
            <a:spLocks noGrp="1"/>
          </p:cNvSpPr>
          <p:nvPr>
            <p:ph sz="half" idx="2"/>
          </p:nvPr>
        </p:nvSpPr>
        <p:spPr>
          <a:xfrm>
            <a:off x="458431" y="1346199"/>
            <a:ext cx="5904269" cy="5321301"/>
          </a:xfrm>
        </p:spPr>
        <p:txBody>
          <a:bodyPr vert="horz" lIns="91440" tIns="45720" rIns="91440" bIns="45720" rtlCol="0" anchor="t">
            <a:normAutofit/>
          </a:bodyPr>
          <a:lstStyle/>
          <a:p>
            <a:r>
              <a:rPr lang="en-US" sz="3200" dirty="0"/>
              <a:t>Protects the heart</a:t>
            </a:r>
          </a:p>
          <a:p>
            <a:r>
              <a:rPr lang="en-US" sz="3200" dirty="0"/>
              <a:t>Righteousness = doing what is right</a:t>
            </a:r>
          </a:p>
          <a:p>
            <a:r>
              <a:rPr lang="en-US" sz="3200" dirty="0"/>
              <a:t>“The belt of truth comes before righteousness because there can’t be righteousness without truth. Truth is the standard and righteousness reveals how to work that standard out.” (Evans 2011, 68)</a:t>
            </a:r>
          </a:p>
        </p:txBody>
      </p:sp>
      <p:pic>
        <p:nvPicPr>
          <p:cNvPr id="5" name="Content Placeholder 4" descr="A metal armor with red and white fabric&#10;&#10;Description automatically generated with medium confidence">
            <a:extLst>
              <a:ext uri="{FF2B5EF4-FFF2-40B4-BE49-F238E27FC236}">
                <a16:creationId xmlns:a16="http://schemas.microsoft.com/office/drawing/2014/main" id="{3EA0B2AD-FE77-7098-C8D2-2F8771287A0B}"/>
              </a:ext>
            </a:extLst>
          </p:cNvPr>
          <p:cNvPicPr>
            <a:picLocks noGrp="1" noChangeAspect="1"/>
          </p:cNvPicPr>
          <p:nvPr>
            <p:ph sz="half" idx="1"/>
          </p:nvPr>
        </p:nvPicPr>
        <p:blipFill>
          <a:blip r:embed="rId4"/>
          <a:srcRect l="2316" r="1510" b="2"/>
          <a:stretch/>
        </p:blipFill>
        <p:spPr>
          <a:xfrm>
            <a:off x="6741755" y="190500"/>
            <a:ext cx="5447070" cy="6553200"/>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406181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F6A9299-1D12-47E2-9DD4-03342553C4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a:extLst>
              <a:ext uri="{FF2B5EF4-FFF2-40B4-BE49-F238E27FC236}">
                <a16:creationId xmlns:a16="http://schemas.microsoft.com/office/drawing/2014/main" id="{4F5CAC7F-7D4E-B4BA-3CE2-6180CDE0A015}"/>
              </a:ext>
            </a:extLst>
          </p:cNvPr>
          <p:cNvSpPr>
            <a:spLocks noGrp="1"/>
          </p:cNvSpPr>
          <p:nvPr>
            <p:ph type="title"/>
          </p:nvPr>
        </p:nvSpPr>
        <p:spPr>
          <a:xfrm>
            <a:off x="6400800" y="266700"/>
            <a:ext cx="5651500" cy="1460501"/>
          </a:xfrm>
        </p:spPr>
        <p:txBody>
          <a:bodyPr vert="horz" lIns="91440" tIns="45720" rIns="91440" bIns="45720" rtlCol="0" anchor="ctr">
            <a:normAutofit fontScale="90000"/>
          </a:bodyPr>
          <a:lstStyle/>
          <a:p>
            <a:r>
              <a:rPr lang="en-US" dirty="0"/>
              <a:t>Shoes – Readiness – Peace that comes from the gospel </a:t>
            </a:r>
          </a:p>
        </p:txBody>
      </p:sp>
      <p:pic>
        <p:nvPicPr>
          <p:cNvPr id="5" name="Content Placeholder 4" descr="A pair of brown sandals on a stump&#10;&#10;Description automatically generated">
            <a:extLst>
              <a:ext uri="{FF2B5EF4-FFF2-40B4-BE49-F238E27FC236}">
                <a16:creationId xmlns:a16="http://schemas.microsoft.com/office/drawing/2014/main" id="{712488E2-B9FB-4C92-CD6C-F62D608A7DCC}"/>
              </a:ext>
            </a:extLst>
          </p:cNvPr>
          <p:cNvPicPr>
            <a:picLocks noGrp="1" noChangeAspect="1"/>
          </p:cNvPicPr>
          <p:nvPr>
            <p:ph sz="half" idx="1"/>
          </p:nvPr>
        </p:nvPicPr>
        <p:blipFill>
          <a:blip r:embed="rId4"/>
          <a:srcRect r="11111"/>
          <a:stretch/>
        </p:blipFill>
        <p:spPr>
          <a:xfrm>
            <a:off x="20" y="975"/>
            <a:ext cx="6095980" cy="6858000"/>
          </a:xfrm>
          <a:prstGeom prst="rect">
            <a:avLst/>
          </a:prstGeom>
        </p:spPr>
      </p:pic>
      <p:sp>
        <p:nvSpPr>
          <p:cNvPr id="4" name="Content Placeholder 3">
            <a:extLst>
              <a:ext uri="{FF2B5EF4-FFF2-40B4-BE49-F238E27FC236}">
                <a16:creationId xmlns:a16="http://schemas.microsoft.com/office/drawing/2014/main" id="{4AE8F5D2-6602-78FB-26FB-89C6CCD5A538}"/>
              </a:ext>
            </a:extLst>
          </p:cNvPr>
          <p:cNvSpPr>
            <a:spLocks noGrp="1"/>
          </p:cNvSpPr>
          <p:nvPr>
            <p:ph sz="half" idx="2"/>
          </p:nvPr>
        </p:nvSpPr>
        <p:spPr>
          <a:xfrm>
            <a:off x="6400800" y="1841501"/>
            <a:ext cx="5537200" cy="4749800"/>
          </a:xfrm>
        </p:spPr>
        <p:txBody>
          <a:bodyPr vert="horz" lIns="91440" tIns="45720" rIns="91440" bIns="45720" rtlCol="0" anchor="t">
            <a:normAutofit/>
          </a:bodyPr>
          <a:lstStyle/>
          <a:p>
            <a:pPr marL="0" indent="0">
              <a:buNone/>
            </a:pPr>
            <a:r>
              <a:rPr lang="en-US" sz="3200" dirty="0"/>
              <a:t>A peace that comes from a knowledge of the gospel that we are saved in Christ and have nothing to fear, from our knowledge that we have our identity in Christ, and able to walk blameless before God because we pursue righteousness </a:t>
            </a:r>
          </a:p>
        </p:txBody>
      </p:sp>
    </p:spTree>
    <p:extLst>
      <p:ext uri="{BB962C8B-B14F-4D97-AF65-F5344CB8AC3E}">
        <p14:creationId xmlns:p14="http://schemas.microsoft.com/office/powerpoint/2010/main" val="2220446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E3FC1144-BD64-4C61-ACB8-497711C416C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a:extLst>
              <a:ext uri="{FF2B5EF4-FFF2-40B4-BE49-F238E27FC236}">
                <a16:creationId xmlns:a16="http://schemas.microsoft.com/office/drawing/2014/main" id="{AB6A6733-FDA2-BADC-5D9E-2E5B5891EBD0}"/>
              </a:ext>
            </a:extLst>
          </p:cNvPr>
          <p:cNvSpPr>
            <a:spLocks noGrp="1"/>
          </p:cNvSpPr>
          <p:nvPr>
            <p:ph type="title"/>
          </p:nvPr>
        </p:nvSpPr>
        <p:spPr>
          <a:xfrm>
            <a:off x="321973" y="346011"/>
            <a:ext cx="6143423" cy="1115690"/>
          </a:xfrm>
        </p:spPr>
        <p:txBody>
          <a:bodyPr vert="horz" lIns="91440" tIns="45720" rIns="91440" bIns="45720" rtlCol="0" anchor="ctr">
            <a:normAutofit/>
          </a:bodyPr>
          <a:lstStyle/>
          <a:p>
            <a:r>
              <a:rPr lang="en-US" dirty="0"/>
              <a:t>Shield of faith</a:t>
            </a:r>
          </a:p>
        </p:txBody>
      </p:sp>
      <p:sp>
        <p:nvSpPr>
          <p:cNvPr id="4" name="Content Placeholder 3">
            <a:extLst>
              <a:ext uri="{FF2B5EF4-FFF2-40B4-BE49-F238E27FC236}">
                <a16:creationId xmlns:a16="http://schemas.microsoft.com/office/drawing/2014/main" id="{13F36A35-CA69-D2B9-3047-1B12A15BCA71}"/>
              </a:ext>
            </a:extLst>
          </p:cNvPr>
          <p:cNvSpPr>
            <a:spLocks noGrp="1"/>
          </p:cNvSpPr>
          <p:nvPr>
            <p:ph sz="half" idx="2"/>
          </p:nvPr>
        </p:nvSpPr>
        <p:spPr>
          <a:xfrm>
            <a:off x="321973" y="1461701"/>
            <a:ext cx="7179938" cy="5209556"/>
          </a:xfrm>
        </p:spPr>
        <p:txBody>
          <a:bodyPr vert="horz" lIns="91440" tIns="45720" rIns="91440" bIns="45720" rtlCol="0" anchor="ctr">
            <a:normAutofit fontScale="92500" lnSpcReduction="20000"/>
          </a:bodyPr>
          <a:lstStyle/>
          <a:p>
            <a:r>
              <a:rPr lang="en-US" sz="3500" dirty="0"/>
              <a:t>Rectangular from chin to knee for the soldier to kneel or stand behind</a:t>
            </a:r>
          </a:p>
          <a:p>
            <a:r>
              <a:rPr lang="en-US" sz="3500" dirty="0"/>
              <a:t>Protects from fiery arrows from the enemy</a:t>
            </a:r>
          </a:p>
          <a:p>
            <a:r>
              <a:rPr lang="en-US" sz="3500" dirty="0"/>
              <a:t>Soldiers would group together holding their shields together to create a wall of protection</a:t>
            </a:r>
          </a:p>
          <a:p>
            <a:r>
              <a:rPr lang="en-US" sz="3500" dirty="0"/>
              <a:t>Faith in the Lord strengthens us, protects from deception and doubts, and gives us the courage to move forward</a:t>
            </a:r>
          </a:p>
          <a:p>
            <a:endParaRPr lang="en-US" dirty="0"/>
          </a:p>
        </p:txBody>
      </p:sp>
      <p:pic>
        <p:nvPicPr>
          <p:cNvPr id="3" name="Picture 2">
            <a:extLst>
              <a:ext uri="{FF2B5EF4-FFF2-40B4-BE49-F238E27FC236}">
                <a16:creationId xmlns:a16="http://schemas.microsoft.com/office/drawing/2014/main" id="{F5CBACBF-4D25-6388-6E87-55D0A3FE1489}"/>
              </a:ext>
            </a:extLst>
          </p:cNvPr>
          <p:cNvPicPr>
            <a:picLocks noChangeAspect="1"/>
          </p:cNvPicPr>
          <p:nvPr/>
        </p:nvPicPr>
        <p:blipFill>
          <a:blip r:embed="rId4"/>
          <a:srcRect l="11010" r="14031" b="-1"/>
          <a:stretch/>
        </p:blipFill>
        <p:spPr>
          <a:xfrm>
            <a:off x="7817476" y="3737980"/>
            <a:ext cx="4373623" cy="3123566"/>
          </a:xfrm>
          <a:custGeom>
            <a:avLst/>
            <a:gdLst/>
            <a:ahLst/>
            <a:cxnLst/>
            <a:rect l="l" t="t" r="r" b="b"/>
            <a:pathLst>
              <a:path w="3039855" h="2500842">
                <a:moveTo>
                  <a:pt x="1663658" y="0"/>
                </a:moveTo>
                <a:cubicBezTo>
                  <a:pt x="2180490" y="0"/>
                  <a:pt x="2642278" y="235674"/>
                  <a:pt x="2947417" y="605417"/>
                </a:cubicBezTo>
                <a:lnTo>
                  <a:pt x="3039855" y="729032"/>
                </a:lnTo>
                <a:lnTo>
                  <a:pt x="3039855" y="2500842"/>
                </a:lnTo>
                <a:lnTo>
                  <a:pt x="226952" y="2500842"/>
                </a:lnTo>
                <a:lnTo>
                  <a:pt x="155401" y="2366679"/>
                </a:lnTo>
                <a:cubicBezTo>
                  <a:pt x="55691" y="2153127"/>
                  <a:pt x="0" y="1914896"/>
                  <a:pt x="0" y="1663658"/>
                </a:cubicBezTo>
                <a:cubicBezTo>
                  <a:pt x="0" y="744845"/>
                  <a:pt x="744845" y="0"/>
                  <a:pt x="1663658" y="0"/>
                </a:cubicBezTo>
                <a:close/>
              </a:path>
            </a:pathLst>
          </a:custGeom>
        </p:spPr>
      </p:pic>
      <p:grpSp>
        <p:nvGrpSpPr>
          <p:cNvPr id="17" name="Group 16">
            <a:extLst>
              <a:ext uri="{FF2B5EF4-FFF2-40B4-BE49-F238E27FC236}">
                <a16:creationId xmlns:a16="http://schemas.microsoft.com/office/drawing/2014/main" id="{58B25CAD-A790-499A-926B-116E10915E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1267604">
            <a:off x="8565602" y="3905595"/>
            <a:ext cx="3639934" cy="3163289"/>
            <a:chOff x="5281603" y="104899"/>
            <a:chExt cx="6910397" cy="6005491"/>
          </a:xfrm>
        </p:grpSpPr>
        <p:sp>
          <p:nvSpPr>
            <p:cNvPr id="18" name="Freeform 98">
              <a:extLst>
                <a:ext uri="{FF2B5EF4-FFF2-40B4-BE49-F238E27FC236}">
                  <a16:creationId xmlns:a16="http://schemas.microsoft.com/office/drawing/2014/main" id="{76E29510-9A59-43B9-BA40-BF403A9F6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281603" y="104899"/>
              <a:ext cx="6896713" cy="6005491"/>
            </a:xfrm>
            <a:custGeom>
              <a:avLst/>
              <a:gdLst>
                <a:gd name="connsiteX0" fmla="*/ 3912717 w 6896713"/>
                <a:gd name="connsiteY0" fmla="*/ 0 h 6005491"/>
                <a:gd name="connsiteX1" fmla="*/ 6679426 w 6896713"/>
                <a:gd name="connsiteY1" fmla="*/ 1146008 h 6005491"/>
                <a:gd name="connsiteX2" fmla="*/ 6896713 w 6896713"/>
                <a:gd name="connsiteY2" fmla="*/ 1385085 h 6005491"/>
                <a:gd name="connsiteX3" fmla="*/ 6896713 w 6896713"/>
                <a:gd name="connsiteY3" fmla="*/ 1431256 h 6005491"/>
                <a:gd name="connsiteX4" fmla="*/ 6657442 w 6896713"/>
                <a:gd name="connsiteY4" fmla="*/ 1167992 h 6005491"/>
                <a:gd name="connsiteX5" fmla="*/ 3912717 w 6896713"/>
                <a:gd name="connsiteY5" fmla="*/ 31089 h 6005491"/>
                <a:gd name="connsiteX6" fmla="*/ 31089 w 6896713"/>
                <a:gd name="connsiteY6" fmla="*/ 3912717 h 6005491"/>
                <a:gd name="connsiteX7" fmla="*/ 593046 w 6896713"/>
                <a:gd name="connsiteY7" fmla="*/ 5925483 h 6005491"/>
                <a:gd name="connsiteX8" fmla="*/ 633874 w 6896713"/>
                <a:gd name="connsiteY8" fmla="*/ 5989169 h 6005491"/>
                <a:gd name="connsiteX9" fmla="*/ 607415 w 6896713"/>
                <a:gd name="connsiteY9" fmla="*/ 6005491 h 6005491"/>
                <a:gd name="connsiteX10" fmla="*/ 566458 w 6896713"/>
                <a:gd name="connsiteY10" fmla="*/ 5941603 h 6005491"/>
                <a:gd name="connsiteX11" fmla="*/ 0 w 6896713"/>
                <a:gd name="connsiteY11" fmla="*/ 3912717 h 6005491"/>
                <a:gd name="connsiteX12" fmla="*/ 3912717 w 6896713"/>
                <a:gd name="connsiteY12" fmla="*/ 0 h 6005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96713" h="6005491">
                  <a:moveTo>
                    <a:pt x="3912717" y="0"/>
                  </a:moveTo>
                  <a:cubicBezTo>
                    <a:pt x="4993184" y="0"/>
                    <a:pt x="5971363" y="437946"/>
                    <a:pt x="6679426" y="1146008"/>
                  </a:cubicBezTo>
                  <a:lnTo>
                    <a:pt x="6896713" y="1385085"/>
                  </a:lnTo>
                  <a:lnTo>
                    <a:pt x="6896713" y="1431256"/>
                  </a:lnTo>
                  <a:lnTo>
                    <a:pt x="6657442" y="1167992"/>
                  </a:lnTo>
                  <a:cubicBezTo>
                    <a:pt x="5955006" y="465555"/>
                    <a:pt x="4984599" y="31089"/>
                    <a:pt x="3912717" y="31089"/>
                  </a:cubicBezTo>
                  <a:cubicBezTo>
                    <a:pt x="1768953" y="31089"/>
                    <a:pt x="31089" y="1768953"/>
                    <a:pt x="31089" y="3912717"/>
                  </a:cubicBezTo>
                  <a:cubicBezTo>
                    <a:pt x="31089" y="4649636"/>
                    <a:pt x="236442" y="5338592"/>
                    <a:pt x="593046" y="5925483"/>
                  </a:cubicBezTo>
                  <a:lnTo>
                    <a:pt x="633874" y="5989169"/>
                  </a:lnTo>
                  <a:lnTo>
                    <a:pt x="607415" y="6005491"/>
                  </a:lnTo>
                  <a:lnTo>
                    <a:pt x="566458" y="5941603"/>
                  </a:lnTo>
                  <a:cubicBezTo>
                    <a:pt x="206998" y="5350013"/>
                    <a:pt x="0" y="4655538"/>
                    <a:pt x="0" y="3912717"/>
                  </a:cubicBezTo>
                  <a:cubicBezTo>
                    <a:pt x="0" y="1751783"/>
                    <a:pt x="1751783" y="0"/>
                    <a:pt x="3912717" y="0"/>
                  </a:cubicBezTo>
                  <a:close/>
                </a:path>
              </a:pathLst>
            </a:custGeom>
            <a:solidFill>
              <a:srgbClr val="FFFFFF">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D41DCF14-C3EC-4A84-9BCB-CE73743063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516018" y="331504"/>
              <a:ext cx="6675982" cy="5235326"/>
              <a:chOff x="5516018" y="331504"/>
              <a:chExt cx="6675982" cy="5235326"/>
            </a:xfrm>
          </p:grpSpPr>
          <p:cxnSp>
            <p:nvCxnSpPr>
              <p:cNvPr id="20" name="Straight Connector 19">
                <a:extLst>
                  <a:ext uri="{FF2B5EF4-FFF2-40B4-BE49-F238E27FC236}">
                    <a16:creationId xmlns:a16="http://schemas.microsoft.com/office/drawing/2014/main" id="{323473CE-82AD-4D8D-A232-68772F8249A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66830" y="33150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C67ADA3-E620-4348-8071-F9721E422B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20000" flipH="1">
                <a:off x="9408861" y="33832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21526D8-6171-42B9-BB1D-D4EBD07C93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40000" flipH="1">
                <a:off x="9551700" y="34763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918272C-9574-485F-8DBA-E779254B6C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60000" flipH="1">
                <a:off x="9688748" y="36808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14CAA3E-D915-4597-85D4-DF416AF5399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40000" flipH="1">
                <a:off x="9824866" y="38922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749FF6F-6DEA-46A3-A01C-82BD294181C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60000" flipH="1">
                <a:off x="9966867" y="41754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8853F97E-C428-43BB-903E-E63D7A05DE1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780000" flipH="1">
                <a:off x="10104425" y="44587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D4EE22F-D9F6-499B-8595-2CA950937EB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900000" flipH="1">
                <a:off x="10240513" y="47948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A598804-7127-47FC-8A02-C6E2FD0D7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080000" flipH="1">
                <a:off x="10373882" y="52435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2A35C24-2BAE-4314-BBF5-81A17F92E1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200000" flipH="1">
                <a:off x="10505632" y="57062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3A33BF9-E8C7-47A3-BFF6-5419153F723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320000" flipH="1">
                <a:off x="10637382" y="62134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8707F62-2F29-4FF0-A976-55E19960036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440000" flipH="1">
                <a:off x="10760965" y="69043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9DB8BF-BBA2-4465-8B80-B354B3A5BA8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620000" flipH="1">
                <a:off x="10888991" y="75509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C237BA7-462C-4ABE-B089-4C8938F821B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740000" flipH="1">
                <a:off x="11010193" y="81974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14D5F33-8377-427F-B4D1-8B783BF48EF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860000" flipH="1">
                <a:off x="11129014" y="895662"/>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8114C18-86CF-412F-81BD-4856E83CDB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980000" flipH="1">
                <a:off x="11249872" y="96809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CF1CFD5-877F-4D23-9186-ABBE6060582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160000" flipH="1">
                <a:off x="11366875" y="104808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D718FB9-83BB-4BFB-ACF6-7D0A681BB7D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280000" flipH="1">
                <a:off x="11474058" y="113152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9B007F5-E4FE-4A8F-813F-CC2740BD2E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400000" flipH="1">
                <a:off x="11583303" y="122179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41345DFB-742B-4F09-B75A-05377FD401E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520000" flipH="1">
                <a:off x="11685344" y="1321772"/>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7B4845AC-E70E-40A2-9491-05B2DBB92D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700000" flipH="1">
                <a:off x="11787704" y="141763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4111F64-514D-4447-86EB-D6654552481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820000" flipH="1">
                <a:off x="11880859" y="151793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20169F1-F2D1-4726-8423-DBB5FE07145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940000" flipH="1">
                <a:off x="11969252" y="1627437"/>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9F80247-CF53-4374-81E2-475BDD5210B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060000" flipH="1">
                <a:off x="12062016" y="173601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A5F5D72-947B-414E-8FDD-BBA2BCB95B7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2074680" y="1910249"/>
                <a:ext cx="117320" cy="82912"/>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3AECE77-F2AF-4FCA-9C0E-A3E154EF49E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2149943" y="2083594"/>
                <a:ext cx="39676" cy="21436"/>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357807F-7199-418E-A0A9-B64105ECD23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80000" flipH="1">
                <a:off x="9127990" y="33425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374400BB-9AFD-4FE0-890E-888B089C261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00000" flipH="1">
                <a:off x="8987576" y="33663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B161EE8-5F23-490A-9728-F35D68DF906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20000" flipH="1">
                <a:off x="8844859" y="35117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F4E71C7-716A-43DB-8B25-45D376E5D1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40000" flipH="1">
                <a:off x="8706904" y="36571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CC85AEA-CCD1-4DF7-8916-0F72027ED7C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720000" flipH="1">
                <a:off x="8568008" y="38789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2135A1AE-41A5-4D62-8EDA-7E2AE30EF6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840000" flipH="1">
                <a:off x="8429112" y="41006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F3CFD903-54FF-40B5-8645-48F3E463AE9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960000" flipH="1">
                <a:off x="8294968" y="44621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50B0D3E-699D-4045-9BD5-B4CF69C20B2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080000" flipH="1">
                <a:off x="8160824" y="48237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B430A3E5-50DB-4A25-A497-A9AABF4CD8A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260000" flipH="1">
                <a:off x="8027689" y="53184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1B0E32C-6B1D-4061-8FE9-49FE8F48E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380000" flipH="1">
                <a:off x="7894554" y="58132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5933DD09-EE89-4852-AAB4-7C42FEB01CF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500000" flipH="1">
                <a:off x="7761419" y="63079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11394FF-3D41-4AC3-BF43-D84C4453F97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620000" flipH="1">
                <a:off x="7636645" y="68980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8E419255-A9D6-42DD-A394-F5330A6F367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800000" flipH="1">
                <a:off x="7511871" y="75119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7B92B858-83FE-42E7-B526-734880D077C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920000" flipH="1">
                <a:off x="7387899" y="81977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1AC09C3A-8718-4FF6-89BE-385091356D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040000" flipH="1">
                <a:off x="7268530" y="89316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1ACA67A3-5C58-4B01-9A72-136D48845EF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160000" flipH="1">
                <a:off x="7152030" y="97658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C479D8B-24CE-4B25-A4B4-1D411A4502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340000" flipH="1">
                <a:off x="7041695" y="106002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BF48C75-7374-42F2-A159-526789C3430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460000" flipH="1">
                <a:off x="6931360" y="114346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D809A4AF-4DE5-4BEA-9D5A-A5236E9AF33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580000" flipH="1">
                <a:off x="6819070" y="123586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B3EF6033-DAB6-40AE-904A-9B445DBD6EF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700000" flipH="1">
                <a:off x="6721359" y="133274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6FAF6D3-9004-48E4-9A1F-BF36CEF7C76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880000" flipH="1">
                <a:off x="6617467" y="142942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45BF9CAE-C7FC-4A40-83EC-8D4FA543E00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000000" flipH="1">
                <a:off x="6520032" y="152728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C9D1F7A5-8E54-4E36-9FBB-68F82877C2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120000" flipH="1">
                <a:off x="6429579" y="164161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2E9B55B9-3B64-43D0-B20B-63D1E69CE3C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240000" flipH="1">
                <a:off x="6340532" y="175042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AD5DB75D-0B80-49D5-ABF8-FB393DC83BA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420000" flipH="1">
                <a:off x="6261757" y="186017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F3F5F929-EAAF-471A-9E35-6DCDC3566C8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540000" flipH="1">
                <a:off x="6184144" y="197961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E4C2BEB3-0299-4A25-830D-6E2DF9FDC8D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660000" flipH="1">
                <a:off x="6106531" y="209906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04E342A0-615D-466D-9404-CA8BBCEEFC3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780000" flipH="1">
                <a:off x="6043206" y="222255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6BDFFE1C-1E19-4EF4-A1B2-204A04E341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960000" flipH="1">
                <a:off x="5978913" y="234430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6731123C-8680-4E7A-AF54-969919D30C5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080000" flipH="1">
                <a:off x="5912438" y="247067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F1F0F71-5F67-496A-85EC-C8272FC6DE8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200000" flipH="1">
                <a:off x="5858875" y="2600922"/>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4EE0D13E-74B4-46D8-9CEB-993A9B02BB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320000" flipH="1">
                <a:off x="5808182" y="273404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BBC0AC4E-E40A-4D25-B178-B28024D5DB1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500000" flipH="1">
                <a:off x="5773263" y="286686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A143B7E6-35F6-4AAF-B75E-D0E3B1CC3BD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620000" flipH="1">
                <a:off x="5735963" y="300206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8DAAF768-2A67-4FCC-B682-7B14D469938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740000" flipH="1">
                <a:off x="5700105" y="313891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9A5A9193-6968-40A2-9E95-40B9A300A19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860000" flipH="1">
                <a:off x="5665939" y="327548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5F665EA-A27F-453A-9F57-4D4B9CE64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040000" flipH="1">
                <a:off x="5644476" y="341425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4F6B94B3-C73B-4B26-A066-A4A6EB69207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160000" flipH="1">
                <a:off x="5626530" y="355462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87A408-F5B1-4397-9A9F-65844D7EFBE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280000" flipH="1">
                <a:off x="5616429" y="369183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9AC2E82-FE6E-420B-9AB8-7939E196CE5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400000" flipH="1">
                <a:off x="5611319" y="383537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BAE5E1C4-5F11-44DF-9A63-A3AB706FCCB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580000" flipH="1">
                <a:off x="5608540" y="397572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3236581D-1127-4822-B364-203311850BD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700000" flipH="1">
                <a:off x="5605761" y="411607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CF6AFBC9-9C55-4BB4-8DD3-CBFB9D95967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820000" flipH="1">
                <a:off x="5624195" y="425421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3312F76C-C542-4FF1-88A9-12DED608E7B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940000" flipH="1">
                <a:off x="5642629" y="439235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AC1AEC1F-364C-4A2C-8798-18571170F73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120000" flipH="1">
                <a:off x="5654818" y="453638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4960AF63-51EE-4474-9693-18C3FFC5F54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240000" flipH="1">
                <a:off x="5684446" y="4671367"/>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1E186998-8FFC-4B8E-9664-A3EB3DA93F3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360000" flipH="1">
                <a:off x="5714074" y="480873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A00B2A7C-644E-4B02-8949-68AC413D146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480000" flipH="1">
                <a:off x="5748464" y="494847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0923CE8B-E88E-4585-A698-30BB686DFED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660000" flipH="1">
                <a:off x="5792091" y="5077607"/>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21148CFA-ECD4-4847-91CE-7E8206F840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780000" flipH="1">
                <a:off x="5847441" y="521122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DFAB4226-9991-4F5E-B43B-D873A909D2A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900000" flipH="1">
                <a:off x="5900410" y="534245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C8548911-9FE4-446D-BD3E-DC72AEF2D6D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7020000" flipH="1">
                <a:off x="5955760" y="547369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grpSp>
      </p:grpSp>
      <p:grpSp>
        <p:nvGrpSpPr>
          <p:cNvPr id="99" name="Group 98">
            <a:extLst>
              <a:ext uri="{FF2B5EF4-FFF2-40B4-BE49-F238E27FC236}">
                <a16:creationId xmlns:a16="http://schemas.microsoft.com/office/drawing/2014/main" id="{811B40AE-63DC-41CA-B0D1-EF99F055F5E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5392608">
            <a:off x="7397406" y="-618857"/>
            <a:ext cx="4915057" cy="4271437"/>
            <a:chOff x="5281603" y="104899"/>
            <a:chExt cx="6910397" cy="6005491"/>
          </a:xfrm>
        </p:grpSpPr>
        <p:sp>
          <p:nvSpPr>
            <p:cNvPr id="100" name="Freeform 17">
              <a:extLst>
                <a:ext uri="{FF2B5EF4-FFF2-40B4-BE49-F238E27FC236}">
                  <a16:creationId xmlns:a16="http://schemas.microsoft.com/office/drawing/2014/main" id="{07BB2A43-A75C-4A17-B68F-E6AB75EE03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281603" y="104899"/>
              <a:ext cx="6896713" cy="6005491"/>
            </a:xfrm>
            <a:custGeom>
              <a:avLst/>
              <a:gdLst>
                <a:gd name="connsiteX0" fmla="*/ 3912717 w 6896713"/>
                <a:gd name="connsiteY0" fmla="*/ 0 h 6005491"/>
                <a:gd name="connsiteX1" fmla="*/ 6679426 w 6896713"/>
                <a:gd name="connsiteY1" fmla="*/ 1146008 h 6005491"/>
                <a:gd name="connsiteX2" fmla="*/ 6896713 w 6896713"/>
                <a:gd name="connsiteY2" fmla="*/ 1385085 h 6005491"/>
                <a:gd name="connsiteX3" fmla="*/ 6896713 w 6896713"/>
                <a:gd name="connsiteY3" fmla="*/ 1431256 h 6005491"/>
                <a:gd name="connsiteX4" fmla="*/ 6657442 w 6896713"/>
                <a:gd name="connsiteY4" fmla="*/ 1167992 h 6005491"/>
                <a:gd name="connsiteX5" fmla="*/ 3912717 w 6896713"/>
                <a:gd name="connsiteY5" fmla="*/ 31089 h 6005491"/>
                <a:gd name="connsiteX6" fmla="*/ 31089 w 6896713"/>
                <a:gd name="connsiteY6" fmla="*/ 3912717 h 6005491"/>
                <a:gd name="connsiteX7" fmla="*/ 593046 w 6896713"/>
                <a:gd name="connsiteY7" fmla="*/ 5925483 h 6005491"/>
                <a:gd name="connsiteX8" fmla="*/ 633874 w 6896713"/>
                <a:gd name="connsiteY8" fmla="*/ 5989169 h 6005491"/>
                <a:gd name="connsiteX9" fmla="*/ 607415 w 6896713"/>
                <a:gd name="connsiteY9" fmla="*/ 6005491 h 6005491"/>
                <a:gd name="connsiteX10" fmla="*/ 566458 w 6896713"/>
                <a:gd name="connsiteY10" fmla="*/ 5941603 h 6005491"/>
                <a:gd name="connsiteX11" fmla="*/ 0 w 6896713"/>
                <a:gd name="connsiteY11" fmla="*/ 3912717 h 6005491"/>
                <a:gd name="connsiteX12" fmla="*/ 3912717 w 6896713"/>
                <a:gd name="connsiteY12" fmla="*/ 0 h 6005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96713" h="6005491">
                  <a:moveTo>
                    <a:pt x="3912717" y="0"/>
                  </a:moveTo>
                  <a:cubicBezTo>
                    <a:pt x="4993184" y="0"/>
                    <a:pt x="5971363" y="437946"/>
                    <a:pt x="6679426" y="1146008"/>
                  </a:cubicBezTo>
                  <a:lnTo>
                    <a:pt x="6896713" y="1385085"/>
                  </a:lnTo>
                  <a:lnTo>
                    <a:pt x="6896713" y="1431256"/>
                  </a:lnTo>
                  <a:lnTo>
                    <a:pt x="6657442" y="1167992"/>
                  </a:lnTo>
                  <a:cubicBezTo>
                    <a:pt x="5955006" y="465555"/>
                    <a:pt x="4984599" y="31089"/>
                    <a:pt x="3912717" y="31089"/>
                  </a:cubicBezTo>
                  <a:cubicBezTo>
                    <a:pt x="1768953" y="31089"/>
                    <a:pt x="31089" y="1768953"/>
                    <a:pt x="31089" y="3912717"/>
                  </a:cubicBezTo>
                  <a:cubicBezTo>
                    <a:pt x="31089" y="4649636"/>
                    <a:pt x="236442" y="5338592"/>
                    <a:pt x="593046" y="5925483"/>
                  </a:cubicBezTo>
                  <a:lnTo>
                    <a:pt x="633874" y="5989169"/>
                  </a:lnTo>
                  <a:lnTo>
                    <a:pt x="607415" y="6005491"/>
                  </a:lnTo>
                  <a:lnTo>
                    <a:pt x="566458" y="5941603"/>
                  </a:lnTo>
                  <a:cubicBezTo>
                    <a:pt x="206998" y="5350013"/>
                    <a:pt x="0" y="4655538"/>
                    <a:pt x="0" y="3912717"/>
                  </a:cubicBezTo>
                  <a:cubicBezTo>
                    <a:pt x="0" y="1751783"/>
                    <a:pt x="1751783" y="0"/>
                    <a:pt x="3912717" y="0"/>
                  </a:cubicBezTo>
                  <a:close/>
                </a:path>
              </a:pathLst>
            </a:custGeom>
            <a:solidFill>
              <a:srgbClr val="FFFFFF">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40A0BDF4-301A-4EE4-A77D-BD245F18EEA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516018" y="331504"/>
              <a:ext cx="6675982" cy="5235326"/>
              <a:chOff x="5516018" y="331504"/>
              <a:chExt cx="6675982" cy="5235326"/>
            </a:xfrm>
          </p:grpSpPr>
          <p:cxnSp>
            <p:nvCxnSpPr>
              <p:cNvPr id="102" name="Straight Connector 101">
                <a:extLst>
                  <a:ext uri="{FF2B5EF4-FFF2-40B4-BE49-F238E27FC236}">
                    <a16:creationId xmlns:a16="http://schemas.microsoft.com/office/drawing/2014/main" id="{C4924D57-94BA-40F5-BF53-9B23F7213F3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66830" y="33150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A14F8BCB-338A-49F5-BB9D-626C7A0CC9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20000" flipH="1">
                <a:off x="9408861" y="33832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EFC0D9E-285A-4D86-8A71-B985BA83353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40000" flipH="1">
                <a:off x="9551700" y="34763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57015B3C-B28A-40F0-B53A-91B3B9C5FA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60000" flipH="1">
                <a:off x="9688748" y="36808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1DFD7530-F83D-4D23-9B1F-F8DA8CD5AF9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40000" flipH="1">
                <a:off x="9824866" y="38922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4DC34F9A-64D4-48B5-8E5A-ED0E3392539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60000" flipH="1">
                <a:off x="9966867" y="41754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3ED77B99-47E0-4D0B-B185-7F5E1B61C0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780000" flipH="1">
                <a:off x="10104425" y="44587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EC09C835-22F6-4E14-9BBE-11DD2333460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900000" flipH="1">
                <a:off x="10240513" y="47948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02419A0-4AA5-4985-B606-94268DE4159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080000" flipH="1">
                <a:off x="10373882" y="52435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1503FA27-7544-400B-8706-FE12A9B316B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200000" flipH="1">
                <a:off x="10505632" y="57062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DD404C57-DD6C-454E-BE13-90369095B13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320000" flipH="1">
                <a:off x="10637382" y="62134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5ABEA11C-C6F5-4FAB-9F3F-384EF23D6CA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440000" flipH="1">
                <a:off x="10760965" y="69043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7CAEDBBC-2C01-496B-929B-849F1CB5349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620000" flipH="1">
                <a:off x="10888991" y="75509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2894D4ED-61CE-46A2-9092-A00B9E83772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740000" flipH="1">
                <a:off x="11010193" y="81974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1C5D0262-1B14-45D6-937F-B6D6A915DC3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860000" flipH="1">
                <a:off x="11129014" y="895662"/>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3C7684CB-4F98-4EC9-A35B-1E903CEE667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980000" flipH="1">
                <a:off x="11249872" y="96809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5C25B956-861C-47EE-9D4D-E31C24538EF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160000" flipH="1">
                <a:off x="11366875" y="104808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3DD61AAC-D277-4D2E-AB51-8DDB489040A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280000" flipH="1">
                <a:off x="11474058" y="113152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4A4BA2A9-697F-45E1-8363-5E61A4207E9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400000" flipH="1">
                <a:off x="11583303" y="122179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FD517C0E-A6EE-4A86-9F4C-434CD719151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520000" flipH="1">
                <a:off x="11685344" y="1321772"/>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98C170BA-831C-4BA4-A286-65E66E9C465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700000" flipH="1">
                <a:off x="11787704" y="141763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0EAA6EC5-E2BD-492B-9A8B-C27A76AC6C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820000" flipH="1">
                <a:off x="11880859" y="151793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8485DB25-AEEB-4180-9A14-2CEB267D4FF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940000" flipH="1">
                <a:off x="11969252" y="1627437"/>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807A4361-79A5-47AA-98FE-01640EE424C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060000" flipH="1">
                <a:off x="12062016" y="173601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F672975E-CAD3-46F3-BDA2-902C8237DC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2074680" y="1910249"/>
                <a:ext cx="117320" cy="82912"/>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15679262-AA08-4D50-AB3F-E6F9B4D1D8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2149943" y="2083594"/>
                <a:ext cx="39676" cy="21436"/>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61E32D5A-0C93-4E13-B049-914A2F1D299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80000" flipH="1">
                <a:off x="9127990" y="33425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941EC8F6-AF84-43B6-9400-F73F6FBADE5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00000" flipH="1">
                <a:off x="8987576" y="33663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E75F074A-16C0-4748-BD13-64A7C32F6A0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20000" flipH="1">
                <a:off x="8844859" y="35117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ECB3D608-CA7C-470E-9AAA-8389005F53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40000" flipH="1">
                <a:off x="8706904" y="36571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7AB4FD7D-4E8A-4455-933E-99E52E0B49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720000" flipH="1">
                <a:off x="8568008" y="38789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7416DF40-A568-431F-B63F-C32A9175B8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840000" flipH="1">
                <a:off x="8429112" y="41006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1B25E07C-A0EC-4DCF-88EC-51BB5C3FC34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960000" flipH="1">
                <a:off x="8294968" y="44621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96C7DC41-3ADA-4989-AE2A-0F8D9DFCC9E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080000" flipH="1">
                <a:off x="8160824" y="48237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6AE2AB88-5EAC-41EC-98BF-FACD6A21155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260000" flipH="1">
                <a:off x="8027689" y="53184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94E0B17E-9282-4983-AEB1-2B123998A3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380000" flipH="1">
                <a:off x="7894554" y="58132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986E83F1-9CCB-448B-89C9-F55B273BFC0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500000" flipH="1">
                <a:off x="7761419" y="63079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1621D911-2A84-468C-9244-743E3E18D73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620000" flipH="1">
                <a:off x="7636645" y="68980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B29971DC-3B38-4403-ABC9-880A06EBAC9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800000" flipH="1">
                <a:off x="7511871" y="75119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F2D65D61-4C71-4851-B377-83369B38899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920000" flipH="1">
                <a:off x="7387899" y="81977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804A736D-4A39-4E06-B7A7-2217CEB4ECE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040000" flipH="1">
                <a:off x="7268530" y="89316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33B1531E-B3AC-480D-A8CD-836E8C1788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160000" flipH="1">
                <a:off x="7152030" y="97658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CF076B49-2AA3-4C05-9E50-CFF9137184B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340000" flipH="1">
                <a:off x="7041695" y="106002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FE506FE5-22A7-42E7-BEB9-5442E791844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460000" flipH="1">
                <a:off x="6931360" y="114346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5D634CEF-DD74-4EC0-B7F4-3884BAF106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580000" flipH="1">
                <a:off x="6819070" y="123586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C4AD2728-E4B9-487D-A682-5E21DD15BB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700000" flipH="1">
                <a:off x="6721359" y="133274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C422CD3C-92C4-473C-9E31-85A594F6BE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880000" flipH="1">
                <a:off x="6617467" y="142942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71509C2B-9D23-4008-B6A1-2407688209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000000" flipH="1">
                <a:off x="6520032" y="152728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007ACD51-E44F-4AF8-8F61-F276D71343F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120000" flipH="1">
                <a:off x="6429579" y="164161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EF5BDAF9-2B69-4209-BE1F-6C5D8A1DFF7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240000" flipH="1">
                <a:off x="6340532" y="175042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9DA27782-8E1F-422F-B106-31C0E1216D5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420000" flipH="1">
                <a:off x="6261757" y="186017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8E8A221D-84EC-47C2-A895-82538581532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540000" flipH="1">
                <a:off x="6184144" y="197961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F08A0E1C-6626-4DD8-83BE-E83E2DFC84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660000" flipH="1">
                <a:off x="6106531" y="209906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7360D67F-521C-4D9A-B2B1-392386EA51E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780000" flipH="1">
                <a:off x="6043206" y="222255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F29669A1-CC36-41F4-B0F1-B720DB98942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960000" flipH="1">
                <a:off x="5978913" y="234430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7DC3ADA6-152F-4D7B-9ABD-30DC8F7A25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080000" flipH="1">
                <a:off x="5912438" y="247067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1F6CA5EE-56FA-4EF7-9EC7-BC3FB217ED9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200000" flipH="1">
                <a:off x="5858875" y="2600922"/>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703F9222-217B-48EB-8878-EC0B32E3225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320000" flipH="1">
                <a:off x="5808182" y="273404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B48B9A73-A26B-43DB-9BB2-5658871FEA2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500000" flipH="1">
                <a:off x="5773263" y="286686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EDF9DD53-6F04-4203-B61A-240676B7FDB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620000" flipH="1">
                <a:off x="5735963" y="300206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01065752-DE28-425C-8987-168FE9F5102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740000" flipH="1">
                <a:off x="5700105" y="313891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4B78A37C-B329-45F9-AF83-26D5CD82654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860000" flipH="1">
                <a:off x="5665939" y="327548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FB70B126-9812-487A-AB78-CBCB1B32D76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040000" flipH="1">
                <a:off x="5644476" y="341425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62A622F7-EC16-4F46-83B7-7A7DBCF99A2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160000" flipH="1">
                <a:off x="5626530" y="355462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5607D488-F3A1-4FF6-9C5C-B4C1E147A2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280000" flipH="1">
                <a:off x="5616429" y="369183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FDD48CAD-8E9A-434C-9F7E-6031DA9A6A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400000" flipH="1">
                <a:off x="5611319" y="383537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F70B9979-DEC4-48B9-9462-E3631AC96A9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580000" flipH="1">
                <a:off x="5608540" y="397572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ADB15ACD-534F-474C-8B1A-8F5B94AEFDC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700000" flipH="1">
                <a:off x="5605761" y="411607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8DFFE368-637C-4309-ABAC-BDCED29B6BC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820000" flipH="1">
                <a:off x="5624195" y="425421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7D3E8255-AD5A-48F8-B948-7BF97DBEE7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940000" flipH="1">
                <a:off x="5642629" y="439235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784682BD-D253-4704-BB29-6D9C7D3006A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120000" flipH="1">
                <a:off x="5654818" y="453638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34113DE4-AE89-4F45-9B12-61B04E3E78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240000" flipH="1">
                <a:off x="5684446" y="4671367"/>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8437CF76-AF2F-46BC-9579-872625F1AB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360000" flipH="1">
                <a:off x="5714074" y="480873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AF2AF364-8140-40A5-9AC8-00C03DA479C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480000" flipH="1">
                <a:off x="5748464" y="494847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AFBA166C-DB92-475D-B0D3-1F7EB2B81AB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660000" flipH="1">
                <a:off x="5792091" y="5077607"/>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583F60B4-E774-4D4F-BC7C-A171BB61743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780000" flipH="1">
                <a:off x="5847441" y="521122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EF18C06C-0984-4FAA-952A-9CBFC0F95C1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900000" flipH="1">
                <a:off x="5900410" y="534245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BDE44802-FF06-46DC-9F7E-D2A329BB29B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7020000" flipH="1">
                <a:off x="5955760" y="547369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grpSp>
      </p:grpSp>
      <p:pic>
        <p:nvPicPr>
          <p:cNvPr id="5" name="Content Placeholder 4" descr="A red shield with gold wings&#10;&#10;Description automatically generated">
            <a:extLst>
              <a:ext uri="{FF2B5EF4-FFF2-40B4-BE49-F238E27FC236}">
                <a16:creationId xmlns:a16="http://schemas.microsoft.com/office/drawing/2014/main" id="{56F9792B-2C53-CA88-62DC-4B436E829326}"/>
              </a:ext>
            </a:extLst>
          </p:cNvPr>
          <p:cNvPicPr>
            <a:picLocks noGrp="1" noChangeAspect="1"/>
          </p:cNvPicPr>
          <p:nvPr>
            <p:ph sz="half" idx="1"/>
          </p:nvPr>
        </p:nvPicPr>
        <p:blipFill>
          <a:blip r:embed="rId5"/>
          <a:srcRect t="23609" r="2" b="20194"/>
          <a:stretch/>
        </p:blipFill>
        <p:spPr>
          <a:xfrm>
            <a:off x="8055588" y="-3863"/>
            <a:ext cx="4132754" cy="3445946"/>
          </a:xfrm>
          <a:custGeom>
            <a:avLst/>
            <a:gdLst/>
            <a:ahLst/>
            <a:cxnLst/>
            <a:rect l="l" t="t" r="r" b="b"/>
            <a:pathLst>
              <a:path w="4638368" h="3867534">
                <a:moveTo>
                  <a:pt x="303228" y="0"/>
                </a:moveTo>
                <a:lnTo>
                  <a:pt x="4638368" y="0"/>
                </a:lnTo>
                <a:lnTo>
                  <a:pt x="4638368" y="2952747"/>
                </a:lnTo>
                <a:lnTo>
                  <a:pt x="4585825" y="3013864"/>
                </a:lnTo>
                <a:cubicBezTo>
                  <a:pt x="4103088" y="3538671"/>
                  <a:pt x="3410622" y="3867534"/>
                  <a:pt x="2641346" y="3867534"/>
                </a:cubicBezTo>
                <a:cubicBezTo>
                  <a:pt x="1182571" y="3867534"/>
                  <a:pt x="0" y="2684963"/>
                  <a:pt x="0" y="1226188"/>
                </a:cubicBezTo>
                <a:cubicBezTo>
                  <a:pt x="0" y="815907"/>
                  <a:pt x="93544" y="427475"/>
                  <a:pt x="260466" y="81056"/>
                </a:cubicBezTo>
                <a:close/>
              </a:path>
            </a:pathLst>
          </a:custGeom>
        </p:spPr>
      </p:pic>
    </p:spTree>
    <p:extLst>
      <p:ext uri="{BB962C8B-B14F-4D97-AF65-F5344CB8AC3E}">
        <p14:creationId xmlns:p14="http://schemas.microsoft.com/office/powerpoint/2010/main" val="4042136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DF6A9299-1D12-47E2-9DD4-03342553C4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5" name="Title 4">
            <a:extLst>
              <a:ext uri="{FF2B5EF4-FFF2-40B4-BE49-F238E27FC236}">
                <a16:creationId xmlns:a16="http://schemas.microsoft.com/office/drawing/2014/main" id="{09F3B80A-7489-642B-1192-3BB76CBF7EFD}"/>
              </a:ext>
            </a:extLst>
          </p:cNvPr>
          <p:cNvSpPr>
            <a:spLocks noGrp="1"/>
          </p:cNvSpPr>
          <p:nvPr>
            <p:ph type="title"/>
          </p:nvPr>
        </p:nvSpPr>
        <p:spPr>
          <a:xfrm>
            <a:off x="685801" y="231820"/>
            <a:ext cx="10802154" cy="834661"/>
          </a:xfrm>
        </p:spPr>
        <p:txBody>
          <a:bodyPr vert="horz" lIns="91440" tIns="45720" rIns="91440" bIns="45720" rtlCol="0" anchor="ctr">
            <a:normAutofit fontScale="90000"/>
          </a:bodyPr>
          <a:lstStyle/>
          <a:p>
            <a:pPr algn="ctr"/>
            <a:br>
              <a:rPr lang="en-US" dirty="0"/>
            </a:br>
            <a:r>
              <a:rPr lang="en-US" dirty="0"/>
              <a:t>BDA Mom’s Monday prayer and fasting group…</a:t>
            </a:r>
          </a:p>
        </p:txBody>
      </p:sp>
      <p:sp>
        <p:nvSpPr>
          <p:cNvPr id="8" name="Content Placeholder 7">
            <a:extLst>
              <a:ext uri="{FF2B5EF4-FFF2-40B4-BE49-F238E27FC236}">
                <a16:creationId xmlns:a16="http://schemas.microsoft.com/office/drawing/2014/main" id="{B12CB3FD-9EA9-205D-FF70-540BE9090312}"/>
              </a:ext>
            </a:extLst>
          </p:cNvPr>
          <p:cNvSpPr>
            <a:spLocks noGrp="1"/>
          </p:cNvSpPr>
          <p:nvPr>
            <p:ph sz="half" idx="2"/>
          </p:nvPr>
        </p:nvSpPr>
        <p:spPr>
          <a:xfrm>
            <a:off x="249887" y="1341592"/>
            <a:ext cx="5655614" cy="5239511"/>
          </a:xfrm>
        </p:spPr>
        <p:txBody>
          <a:bodyPr vert="horz" lIns="91440" tIns="45720" rIns="91440" bIns="45720" rtlCol="0" anchor="t">
            <a:normAutofit/>
          </a:bodyPr>
          <a:lstStyle/>
          <a:p>
            <a:pPr marL="0" indent="0">
              <a:buNone/>
            </a:pPr>
            <a:r>
              <a:rPr lang="en-US" sz="3200" dirty="0"/>
              <a:t>An inspiring FYI:</a:t>
            </a:r>
          </a:p>
          <a:p>
            <a:pPr marL="0" indent="0">
              <a:buNone/>
            </a:pPr>
            <a:endParaRPr lang="en-US" sz="3200" dirty="0"/>
          </a:p>
          <a:p>
            <a:pPr marL="0" indent="0">
              <a:buNone/>
            </a:pPr>
            <a:r>
              <a:rPr lang="en-US" sz="3200" dirty="0"/>
              <a:t>This is an open invitation for our BDA moms to unite together on Mondays to fasting and pray for your children and grandchildren.</a:t>
            </a:r>
          </a:p>
          <a:p>
            <a:pPr marL="0" indent="0">
              <a:buNone/>
            </a:pPr>
            <a:endParaRPr lang="en-US" sz="3200" dirty="0"/>
          </a:p>
          <a:p>
            <a:pPr marL="0" indent="0">
              <a:buNone/>
            </a:pPr>
            <a:r>
              <a:rPr lang="en-US" sz="3200" dirty="0"/>
              <a:t>Email Pastor JoAnn: </a:t>
            </a:r>
          </a:p>
          <a:p>
            <a:pPr marL="0" indent="0">
              <a:buNone/>
            </a:pPr>
            <a:r>
              <a:rPr lang="en-US" sz="3200" dirty="0" err="1"/>
              <a:t>joanns@bcachurch.com</a:t>
            </a:r>
            <a:endParaRPr lang="en-US" sz="3200" dirty="0"/>
          </a:p>
        </p:txBody>
      </p:sp>
      <p:pic>
        <p:nvPicPr>
          <p:cNvPr id="9" name="Content Placeholder 8" descr="A close-up of hands holding baby's fingers&#10;&#10;Description automatically generated">
            <a:extLst>
              <a:ext uri="{FF2B5EF4-FFF2-40B4-BE49-F238E27FC236}">
                <a16:creationId xmlns:a16="http://schemas.microsoft.com/office/drawing/2014/main" id="{44950EA9-9AD2-7AA4-3F96-949509904BC6}"/>
              </a:ext>
            </a:extLst>
          </p:cNvPr>
          <p:cNvPicPr>
            <a:picLocks noGrp="1" noChangeAspect="1"/>
          </p:cNvPicPr>
          <p:nvPr>
            <p:ph sz="half" idx="1"/>
          </p:nvPr>
        </p:nvPicPr>
        <p:blipFill>
          <a:blip r:embed="rId4"/>
          <a:srcRect l="-1636" r="-2" b="7677"/>
          <a:stretch/>
        </p:blipFill>
        <p:spPr>
          <a:xfrm>
            <a:off x="6286502" y="1236373"/>
            <a:ext cx="5655612" cy="534473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654811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F6A9299-1D12-47E2-9DD4-03342553C4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a:extLst>
              <a:ext uri="{FF2B5EF4-FFF2-40B4-BE49-F238E27FC236}">
                <a16:creationId xmlns:a16="http://schemas.microsoft.com/office/drawing/2014/main" id="{CAAAA366-CBCC-A0D7-643E-75664E9B72BC}"/>
              </a:ext>
            </a:extLst>
          </p:cNvPr>
          <p:cNvSpPr>
            <a:spLocks noGrp="1"/>
          </p:cNvSpPr>
          <p:nvPr>
            <p:ph type="title"/>
          </p:nvPr>
        </p:nvSpPr>
        <p:spPr>
          <a:xfrm>
            <a:off x="6400800" y="147485"/>
            <a:ext cx="5147730" cy="820994"/>
          </a:xfrm>
        </p:spPr>
        <p:txBody>
          <a:bodyPr vert="horz" lIns="91440" tIns="45720" rIns="91440" bIns="45720" rtlCol="0" anchor="t">
            <a:normAutofit/>
          </a:bodyPr>
          <a:lstStyle/>
          <a:p>
            <a:pPr algn="ctr"/>
            <a:r>
              <a:rPr lang="en-US" dirty="0"/>
              <a:t>Helmet of Salvation</a:t>
            </a:r>
          </a:p>
        </p:txBody>
      </p:sp>
      <p:pic>
        <p:nvPicPr>
          <p:cNvPr id="5" name="Content Placeholder 4" descr="A helmet with red feathered crest&#10;&#10;Description automatically generated">
            <a:extLst>
              <a:ext uri="{FF2B5EF4-FFF2-40B4-BE49-F238E27FC236}">
                <a16:creationId xmlns:a16="http://schemas.microsoft.com/office/drawing/2014/main" id="{0ED7F57A-A315-278E-96FF-9CF772A33044}"/>
              </a:ext>
            </a:extLst>
          </p:cNvPr>
          <p:cNvPicPr>
            <a:picLocks noGrp="1" noChangeAspect="1"/>
          </p:cNvPicPr>
          <p:nvPr>
            <p:ph sz="half" idx="1"/>
          </p:nvPr>
        </p:nvPicPr>
        <p:blipFill>
          <a:blip r:embed="rId4"/>
          <a:srcRect r="11111"/>
          <a:stretch/>
        </p:blipFill>
        <p:spPr>
          <a:xfrm>
            <a:off x="20" y="975"/>
            <a:ext cx="6095980" cy="6858000"/>
          </a:xfrm>
          <a:prstGeom prst="rect">
            <a:avLst/>
          </a:prstGeom>
        </p:spPr>
      </p:pic>
      <p:sp>
        <p:nvSpPr>
          <p:cNvPr id="4" name="Content Placeholder 3">
            <a:extLst>
              <a:ext uri="{FF2B5EF4-FFF2-40B4-BE49-F238E27FC236}">
                <a16:creationId xmlns:a16="http://schemas.microsoft.com/office/drawing/2014/main" id="{9333787C-9DA1-7723-46F5-1EFE8C270FBB}"/>
              </a:ext>
            </a:extLst>
          </p:cNvPr>
          <p:cNvSpPr>
            <a:spLocks noGrp="1"/>
          </p:cNvSpPr>
          <p:nvPr>
            <p:ph sz="half" idx="2"/>
          </p:nvPr>
        </p:nvSpPr>
        <p:spPr>
          <a:xfrm>
            <a:off x="6400800" y="968479"/>
            <a:ext cx="5562600" cy="5470421"/>
          </a:xfrm>
        </p:spPr>
        <p:txBody>
          <a:bodyPr vert="horz" lIns="91440" tIns="45720" rIns="91440" bIns="45720" rtlCol="0" anchor="t">
            <a:normAutofit/>
          </a:bodyPr>
          <a:lstStyle/>
          <a:p>
            <a:r>
              <a:rPr lang="en-US" sz="3200" dirty="0"/>
              <a:t>Covers the head, face, and neck</a:t>
            </a:r>
          </a:p>
          <a:p>
            <a:r>
              <a:rPr lang="en-US" sz="3200" dirty="0"/>
              <a:t>Protects from fatal hits to the head – instant death hit</a:t>
            </a:r>
          </a:p>
          <a:p>
            <a:r>
              <a:rPr lang="en-US" sz="3200" dirty="0"/>
              <a:t>Helmet of Salvation – includes all that Christ has for us, we are His! Our past, present, and future is covered! </a:t>
            </a:r>
          </a:p>
          <a:p>
            <a:r>
              <a:rPr lang="en-US" sz="3200" dirty="0"/>
              <a:t>Protects our mind from deception and evil thoughts</a:t>
            </a:r>
          </a:p>
        </p:txBody>
      </p:sp>
      <p:sp>
        <p:nvSpPr>
          <p:cNvPr id="7" name="Title 1">
            <a:extLst>
              <a:ext uri="{FF2B5EF4-FFF2-40B4-BE49-F238E27FC236}">
                <a16:creationId xmlns:a16="http://schemas.microsoft.com/office/drawing/2014/main" id="{E0868F73-EF48-4894-195A-957FBA90BE7F}"/>
              </a:ext>
            </a:extLst>
          </p:cNvPr>
          <p:cNvSpPr txBox="1">
            <a:spLocks/>
          </p:cNvSpPr>
          <p:nvPr/>
        </p:nvSpPr>
        <p:spPr>
          <a:xfrm>
            <a:off x="6400800" y="147484"/>
            <a:ext cx="5147730" cy="164198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20727203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217</TotalTime>
  <Words>760</Words>
  <Application>Microsoft Macintosh PowerPoint</Application>
  <PresentationFormat>Widescreen</PresentationFormat>
  <Paragraphs>57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system-ui</vt:lpstr>
      <vt:lpstr>Celestial</vt:lpstr>
      <vt:lpstr>Stand firm!</vt:lpstr>
      <vt:lpstr>Put on the Whole Armor of God Ephesians 6: 10 - 18</vt:lpstr>
      <vt:lpstr>PowerPoint Presentation</vt:lpstr>
      <vt:lpstr>Belt of truth:</vt:lpstr>
      <vt:lpstr>Breastplate of Righteousness</vt:lpstr>
      <vt:lpstr>Shoes – Readiness – Peace that comes from the gospel </vt:lpstr>
      <vt:lpstr>Shield of faith</vt:lpstr>
      <vt:lpstr> BDA Mom’s Monday prayer and fasting group…</vt:lpstr>
      <vt:lpstr>Helmet of Salvation</vt:lpstr>
      <vt:lpstr>Sword of the Spirit</vt:lpstr>
      <vt:lpstr>PowerPoint Presentation</vt:lpstr>
      <vt:lpstr>Paul’s final greetings to believers in Ephesus: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7</cp:revision>
  <dcterms:created xsi:type="dcterms:W3CDTF">2024-09-13T22:09:22Z</dcterms:created>
  <dcterms:modified xsi:type="dcterms:W3CDTF">2024-11-07T20:13:40Z</dcterms:modified>
</cp:coreProperties>
</file>