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72"/>
  </p:normalViewPr>
  <p:slideViewPr>
    <p:cSldViewPr snapToGrid="0">
      <p:cViewPr varScale="1">
        <p:scale>
          <a:sx n="99" d="100"/>
          <a:sy n="99"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a:t>11/15/24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a:t>11/15/24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a:t>11/15/24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a:t>11/15/24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a:t>11/15/24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a:t>11/15/24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a:t>11/15/24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a:t>11/15/24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a:t>11/15/24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a:t>11/15/24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a:t>11/15/24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a:t>11/15/24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a:t>11/15/24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a:t>11/15/24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a:t>11/15/24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a:t>11/15/24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a:t>11/15/24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a:t>11/15/24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5.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6.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0F0CE-303B-4859-72AC-120BD27CCA50}"/>
              </a:ext>
            </a:extLst>
          </p:cNvPr>
          <p:cNvSpPr>
            <a:spLocks noGrp="1"/>
          </p:cNvSpPr>
          <p:nvPr>
            <p:ph type="ctrTitle"/>
          </p:nvPr>
        </p:nvSpPr>
        <p:spPr/>
        <p:txBody>
          <a:bodyPr/>
          <a:lstStyle/>
          <a:p>
            <a:r>
              <a:rPr lang="en-US" dirty="0"/>
              <a:t>Philippians</a:t>
            </a:r>
          </a:p>
        </p:txBody>
      </p:sp>
      <p:sp>
        <p:nvSpPr>
          <p:cNvPr id="3" name="Subtitle 2">
            <a:extLst>
              <a:ext uri="{FF2B5EF4-FFF2-40B4-BE49-F238E27FC236}">
                <a16:creationId xmlns:a16="http://schemas.microsoft.com/office/drawing/2014/main" id="{20FF449A-49EB-0FDE-112B-F8D784A61DA5}"/>
              </a:ext>
            </a:extLst>
          </p:cNvPr>
          <p:cNvSpPr>
            <a:spLocks noGrp="1"/>
          </p:cNvSpPr>
          <p:nvPr>
            <p:ph type="subTitle" idx="1"/>
          </p:nvPr>
        </p:nvSpPr>
        <p:spPr/>
        <p:txBody>
          <a:bodyPr>
            <a:normAutofit/>
          </a:bodyPr>
          <a:lstStyle/>
          <a:p>
            <a:r>
              <a:rPr lang="en-US" sz="3600" dirty="0"/>
              <a:t>Chapters 1 &amp; 2</a:t>
            </a:r>
          </a:p>
        </p:txBody>
      </p:sp>
    </p:spTree>
    <p:extLst>
      <p:ext uri="{BB962C8B-B14F-4D97-AF65-F5344CB8AC3E}">
        <p14:creationId xmlns:p14="http://schemas.microsoft.com/office/powerpoint/2010/main" val="2474478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F26-22C1-AC69-827D-B51B59703DC7}"/>
              </a:ext>
            </a:extLst>
          </p:cNvPr>
          <p:cNvSpPr>
            <a:spLocks noGrp="1"/>
          </p:cNvSpPr>
          <p:nvPr>
            <p:ph type="title"/>
          </p:nvPr>
        </p:nvSpPr>
        <p:spPr>
          <a:xfrm>
            <a:off x="180305" y="695459"/>
            <a:ext cx="10113878" cy="1138707"/>
          </a:xfrm>
        </p:spPr>
        <p:txBody>
          <a:bodyPr/>
          <a:lstStyle/>
          <a:p>
            <a:r>
              <a:rPr lang="en-US" dirty="0"/>
              <a:t>Kenosis = emptying Himself of the Glory of God</a:t>
            </a:r>
          </a:p>
        </p:txBody>
      </p:sp>
      <p:sp>
        <p:nvSpPr>
          <p:cNvPr id="3" name="Content Placeholder 2">
            <a:extLst>
              <a:ext uri="{FF2B5EF4-FFF2-40B4-BE49-F238E27FC236}">
                <a16:creationId xmlns:a16="http://schemas.microsoft.com/office/drawing/2014/main" id="{E771B658-C969-250F-7FB7-E41BF1499C81}"/>
              </a:ext>
            </a:extLst>
          </p:cNvPr>
          <p:cNvSpPr>
            <a:spLocks noGrp="1"/>
          </p:cNvSpPr>
          <p:nvPr>
            <p:ph idx="1"/>
          </p:nvPr>
        </p:nvSpPr>
        <p:spPr>
          <a:xfrm>
            <a:off x="437883" y="2336872"/>
            <a:ext cx="11397802" cy="4218473"/>
          </a:xfrm>
        </p:spPr>
        <p:txBody>
          <a:bodyPr>
            <a:normAutofit/>
          </a:bodyPr>
          <a:lstStyle/>
          <a:p>
            <a:r>
              <a:rPr lang="en-US" sz="2800" dirty="0"/>
              <a:t>Shechinah = divine presence and essence (made of/who He is).</a:t>
            </a:r>
          </a:p>
          <a:p>
            <a:r>
              <a:rPr lang="en-US" sz="2800" dirty="0"/>
              <a:t>John 1 says in the beginning was the Word of God and the Word became human – this is Christ Jesus – fully God and fully human</a:t>
            </a:r>
          </a:p>
          <a:p>
            <a:r>
              <a:rPr lang="en-US" sz="2800" dirty="0"/>
              <a:t>He became one of His own creations! Hebrew says with Christ all things were created</a:t>
            </a:r>
          </a:p>
          <a:p>
            <a:r>
              <a:rPr lang="en-US" sz="2800" dirty="0"/>
              <a:t>Jesus submitted Himself to death on the cross – He went from humility to humiliation (the cross)</a:t>
            </a:r>
          </a:p>
          <a:p>
            <a:r>
              <a:rPr lang="en-US" sz="2800" dirty="0"/>
              <a:t>That is why the Father has exalted Jesus and every knee will bow before Him (Rev 20) and every language declare Jesus is Lord!</a:t>
            </a:r>
          </a:p>
          <a:p>
            <a:endParaRPr lang="en-US" sz="2800" dirty="0"/>
          </a:p>
        </p:txBody>
      </p:sp>
      <p:sp>
        <p:nvSpPr>
          <p:cNvPr id="4" name="TextBox 3">
            <a:extLst>
              <a:ext uri="{FF2B5EF4-FFF2-40B4-BE49-F238E27FC236}">
                <a16:creationId xmlns:a16="http://schemas.microsoft.com/office/drawing/2014/main" id="{ABF780A0-4DCB-D4B1-B481-9C06A0364E12}"/>
              </a:ext>
            </a:extLst>
          </p:cNvPr>
          <p:cNvSpPr txBox="1"/>
          <p:nvPr/>
        </p:nvSpPr>
        <p:spPr>
          <a:xfrm>
            <a:off x="10556382" y="880059"/>
            <a:ext cx="1455313" cy="954107"/>
          </a:xfrm>
          <a:prstGeom prst="rect">
            <a:avLst/>
          </a:prstGeom>
          <a:noFill/>
        </p:spPr>
        <p:txBody>
          <a:bodyPr wrap="square" rtlCol="0">
            <a:spAutoFit/>
          </a:bodyPr>
          <a:lstStyle/>
          <a:p>
            <a:pPr algn="ctr"/>
            <a:r>
              <a:rPr lang="en-US" sz="2800" dirty="0"/>
              <a:t>Vv 6 - 10</a:t>
            </a:r>
          </a:p>
        </p:txBody>
      </p:sp>
    </p:spTree>
    <p:extLst>
      <p:ext uri="{BB962C8B-B14F-4D97-AF65-F5344CB8AC3E}">
        <p14:creationId xmlns:p14="http://schemas.microsoft.com/office/powerpoint/2010/main" val="61161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2858D-C760-18B7-4FB4-9BF9209D09F0}"/>
              </a:ext>
            </a:extLst>
          </p:cNvPr>
          <p:cNvSpPr>
            <a:spLocks noGrp="1"/>
          </p:cNvSpPr>
          <p:nvPr>
            <p:ph type="title"/>
          </p:nvPr>
        </p:nvSpPr>
        <p:spPr/>
        <p:txBody>
          <a:bodyPr/>
          <a:lstStyle/>
          <a:p>
            <a:r>
              <a:rPr lang="en-US" dirty="0"/>
              <a:t>Work out your salvation!</a:t>
            </a:r>
          </a:p>
        </p:txBody>
      </p:sp>
      <p:sp>
        <p:nvSpPr>
          <p:cNvPr id="3" name="Content Placeholder 2">
            <a:extLst>
              <a:ext uri="{FF2B5EF4-FFF2-40B4-BE49-F238E27FC236}">
                <a16:creationId xmlns:a16="http://schemas.microsoft.com/office/drawing/2014/main" id="{E79922DD-9A71-833A-AA3E-F96CCF1A3F4E}"/>
              </a:ext>
            </a:extLst>
          </p:cNvPr>
          <p:cNvSpPr>
            <a:spLocks noGrp="1"/>
          </p:cNvSpPr>
          <p:nvPr>
            <p:ph idx="1"/>
          </p:nvPr>
        </p:nvSpPr>
        <p:spPr>
          <a:xfrm>
            <a:off x="218941" y="2086378"/>
            <a:ext cx="11629622" cy="4649274"/>
          </a:xfrm>
        </p:spPr>
        <p:txBody>
          <a:bodyPr>
            <a:normAutofit lnSpcReduction="10000"/>
          </a:bodyPr>
          <a:lstStyle/>
          <a:p>
            <a:r>
              <a:rPr lang="en-US" sz="3200" dirty="0"/>
              <a:t>Continue to grow!</a:t>
            </a:r>
          </a:p>
          <a:p>
            <a:pPr marL="0" indent="0">
              <a:buNone/>
            </a:pPr>
            <a:endParaRPr lang="en-US" sz="3200" dirty="0"/>
          </a:p>
          <a:p>
            <a:r>
              <a:rPr lang="en-US" sz="3200" dirty="0"/>
              <a:t>Do everything without grumbling and arguing (v14) … you will be blameless and shine like stars in the darkness!</a:t>
            </a:r>
          </a:p>
          <a:p>
            <a:r>
              <a:rPr lang="en-US" sz="3200" dirty="0"/>
              <a:t>Hold on to His Word and I will know my work is not in vain</a:t>
            </a:r>
          </a:p>
          <a:p>
            <a:r>
              <a:rPr lang="en-US" sz="3200" dirty="0"/>
              <a:t>I am poured out like a drink offering on sacrifice and service – because you are growing to be like (same) Jesus</a:t>
            </a:r>
          </a:p>
          <a:p>
            <a:pPr marL="0" indent="0">
              <a:buNone/>
            </a:pPr>
            <a:endParaRPr lang="en-US" sz="3200" dirty="0"/>
          </a:p>
          <a:p>
            <a:r>
              <a:rPr lang="en-US" sz="3200" dirty="0"/>
              <a:t>I am glad and rejoice because of you!</a:t>
            </a:r>
          </a:p>
          <a:p>
            <a:endParaRPr lang="en-US" sz="2800" dirty="0"/>
          </a:p>
          <a:p>
            <a:pPr marL="0" indent="0">
              <a:buNone/>
            </a:pPr>
            <a:endParaRPr lang="en-US" sz="2800" dirty="0"/>
          </a:p>
        </p:txBody>
      </p:sp>
    </p:spTree>
    <p:extLst>
      <p:ext uri="{BB962C8B-B14F-4D97-AF65-F5344CB8AC3E}">
        <p14:creationId xmlns:p14="http://schemas.microsoft.com/office/powerpoint/2010/main" val="531546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E2DB2-B102-9394-626C-D353471B900F}"/>
              </a:ext>
            </a:extLst>
          </p:cNvPr>
          <p:cNvSpPr>
            <a:spLocks noGrp="1"/>
          </p:cNvSpPr>
          <p:nvPr>
            <p:ph type="title"/>
          </p:nvPr>
        </p:nvSpPr>
        <p:spPr/>
        <p:txBody>
          <a:bodyPr/>
          <a:lstStyle/>
          <a:p>
            <a:r>
              <a:rPr lang="en-US" dirty="0"/>
              <a:t>Timothy and Epaphroditus</a:t>
            </a:r>
          </a:p>
        </p:txBody>
      </p:sp>
      <p:sp>
        <p:nvSpPr>
          <p:cNvPr id="3" name="Content Placeholder 2">
            <a:extLst>
              <a:ext uri="{FF2B5EF4-FFF2-40B4-BE49-F238E27FC236}">
                <a16:creationId xmlns:a16="http://schemas.microsoft.com/office/drawing/2014/main" id="{86F883DB-9A8F-2B41-6CFB-FB3C6667D49F}"/>
              </a:ext>
            </a:extLst>
          </p:cNvPr>
          <p:cNvSpPr>
            <a:spLocks noGrp="1"/>
          </p:cNvSpPr>
          <p:nvPr>
            <p:ph idx="1"/>
          </p:nvPr>
        </p:nvSpPr>
        <p:spPr>
          <a:xfrm>
            <a:off x="321972" y="2336872"/>
            <a:ext cx="11423559" cy="4179837"/>
          </a:xfrm>
        </p:spPr>
        <p:txBody>
          <a:bodyPr>
            <a:normAutofit/>
          </a:bodyPr>
          <a:lstStyle/>
          <a:p>
            <a:r>
              <a:rPr lang="en-US" sz="3200" dirty="0"/>
              <a:t>Closes chapter 2 with comments about Timothy and Epaphroditus</a:t>
            </a:r>
          </a:p>
          <a:p>
            <a:endParaRPr lang="en-US" sz="3200" dirty="0"/>
          </a:p>
          <a:p>
            <a:r>
              <a:rPr lang="en-US" sz="3200" dirty="0"/>
              <a:t>Timothy – his spiritual son = this is very personal to Paul</a:t>
            </a:r>
          </a:p>
          <a:p>
            <a:endParaRPr lang="en-US" sz="3200" dirty="0"/>
          </a:p>
          <a:p>
            <a:r>
              <a:rPr lang="en-US" sz="3200" dirty="0"/>
              <a:t>Epaphroditus – his coworker/colleague = from Philippi, almost died preaching God’s word, ministered at Paul’s side and dearly loved</a:t>
            </a:r>
          </a:p>
        </p:txBody>
      </p:sp>
      <p:sp>
        <p:nvSpPr>
          <p:cNvPr id="4" name="TextBox 3">
            <a:extLst>
              <a:ext uri="{FF2B5EF4-FFF2-40B4-BE49-F238E27FC236}">
                <a16:creationId xmlns:a16="http://schemas.microsoft.com/office/drawing/2014/main" id="{2D85A1F3-EB70-CF0B-D04E-2DCC598CFF0E}"/>
              </a:ext>
            </a:extLst>
          </p:cNvPr>
          <p:cNvSpPr txBox="1"/>
          <p:nvPr/>
        </p:nvSpPr>
        <p:spPr>
          <a:xfrm>
            <a:off x="10625070" y="880059"/>
            <a:ext cx="1468192" cy="954107"/>
          </a:xfrm>
          <a:prstGeom prst="rect">
            <a:avLst/>
          </a:prstGeom>
          <a:noFill/>
        </p:spPr>
        <p:txBody>
          <a:bodyPr wrap="square" rtlCol="0">
            <a:spAutoFit/>
          </a:bodyPr>
          <a:lstStyle/>
          <a:p>
            <a:pPr algn="ctr"/>
            <a:r>
              <a:rPr lang="en-US" sz="2800" dirty="0"/>
              <a:t>Vv 19 - 30</a:t>
            </a:r>
          </a:p>
        </p:txBody>
      </p:sp>
    </p:spTree>
    <p:extLst>
      <p:ext uri="{BB962C8B-B14F-4D97-AF65-F5344CB8AC3E}">
        <p14:creationId xmlns:p14="http://schemas.microsoft.com/office/powerpoint/2010/main" val="467809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C6211-08E7-BD7A-0773-04E997B15BD3}"/>
              </a:ext>
            </a:extLst>
          </p:cNvPr>
          <p:cNvSpPr>
            <a:spLocks noGrp="1"/>
          </p:cNvSpPr>
          <p:nvPr>
            <p:ph type="title"/>
          </p:nvPr>
        </p:nvSpPr>
        <p:spPr/>
        <p:txBody>
          <a:bodyPr/>
          <a:lstStyle/>
          <a:p>
            <a:r>
              <a:rPr lang="en-US" dirty="0"/>
              <a:t>What do we see…</a:t>
            </a:r>
          </a:p>
        </p:txBody>
      </p:sp>
      <p:sp>
        <p:nvSpPr>
          <p:cNvPr id="3" name="Content Placeholder 2">
            <a:extLst>
              <a:ext uri="{FF2B5EF4-FFF2-40B4-BE49-F238E27FC236}">
                <a16:creationId xmlns:a16="http://schemas.microsoft.com/office/drawing/2014/main" id="{03B2DC65-36A8-7BA8-E83F-12D8D822DD28}"/>
              </a:ext>
            </a:extLst>
          </p:cNvPr>
          <p:cNvSpPr>
            <a:spLocks noGrp="1"/>
          </p:cNvSpPr>
          <p:nvPr>
            <p:ph idx="1"/>
          </p:nvPr>
        </p:nvSpPr>
        <p:spPr>
          <a:xfrm>
            <a:off x="373487" y="2336872"/>
            <a:ext cx="11281893" cy="4205595"/>
          </a:xfrm>
        </p:spPr>
        <p:txBody>
          <a:bodyPr>
            <a:normAutofit/>
          </a:bodyPr>
          <a:lstStyle/>
          <a:p>
            <a:r>
              <a:rPr lang="en-US" sz="3200" dirty="0"/>
              <a:t>Paul’s love for Jesus lead to his great love and joy for those whom God place in his (Paul’s) care. This is how you judge your pastors and spiritual leaders… do they love?</a:t>
            </a:r>
          </a:p>
          <a:p>
            <a:r>
              <a:rPr lang="en-US" sz="3200" dirty="0"/>
              <a:t>We get to suffer with and for Jesus like He did for us…</a:t>
            </a:r>
          </a:p>
          <a:p>
            <a:r>
              <a:rPr lang="en-US" sz="3200" dirty="0"/>
              <a:t>We are citizens of heaven – act like it! Live worthy of His name</a:t>
            </a:r>
          </a:p>
          <a:p>
            <a:r>
              <a:rPr lang="en-US" sz="3200" dirty="0"/>
              <a:t>Jesus is God! </a:t>
            </a:r>
          </a:p>
        </p:txBody>
      </p:sp>
    </p:spTree>
    <p:extLst>
      <p:ext uri="{BB962C8B-B14F-4D97-AF65-F5344CB8AC3E}">
        <p14:creationId xmlns:p14="http://schemas.microsoft.com/office/powerpoint/2010/main" val="2101422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5321D838-2C7E-4177-9DD3-DAC78324A2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4" name="Picture 13">
            <a:extLst>
              <a:ext uri="{FF2B5EF4-FFF2-40B4-BE49-F238E27FC236}">
                <a16:creationId xmlns:a16="http://schemas.microsoft.com/office/drawing/2014/main" id="{224C28B3-E902-49D1-98A0-582D277A0E0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a:extLst>
              <a:ext uri="{FF2B5EF4-FFF2-40B4-BE49-F238E27FC236}">
                <a16:creationId xmlns:a16="http://schemas.microsoft.com/office/drawing/2014/main" id="{F3A6C14C-E755-4A02-821B-6EA2D4C9F20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8" name="Rectangle 17">
            <a:extLst>
              <a:ext uri="{FF2B5EF4-FFF2-40B4-BE49-F238E27FC236}">
                <a16:creationId xmlns:a16="http://schemas.microsoft.com/office/drawing/2014/main" id="{6478287C-E119-4E9C-95B0-518478BD9D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0" name="Rectangle 19">
            <a:extLst>
              <a:ext uri="{FF2B5EF4-FFF2-40B4-BE49-F238E27FC236}">
                <a16:creationId xmlns:a16="http://schemas.microsoft.com/office/drawing/2014/main" id="{EA4A294F-6D36-425B-8632-27FD6A284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useBgFill="1">
        <p:nvSpPr>
          <p:cNvPr id="22" name="Rectangle 21">
            <a:extLst>
              <a:ext uri="{FF2B5EF4-FFF2-40B4-BE49-F238E27FC236}">
                <a16:creationId xmlns:a16="http://schemas.microsoft.com/office/drawing/2014/main" id="{F4979F40-3A44-4CCB-9EB7-F8318BCE57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a:extLst>
              <a:ext uri="{FF2B5EF4-FFF2-40B4-BE49-F238E27FC236}">
                <a16:creationId xmlns:a16="http://schemas.microsoft.com/office/drawing/2014/main" id="{15291D39-6B03-4BB5-BFC6-CBF11E90BFD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3176" y="0"/>
            <a:ext cx="12192000" cy="6858000"/>
          </a:xfrm>
          <a:prstGeom prst="rect">
            <a:avLst/>
          </a:prstGeom>
        </p:spPr>
      </p:pic>
      <p:sp>
        <p:nvSpPr>
          <p:cNvPr id="26" name="Rectangle 25">
            <a:extLst>
              <a:ext uri="{FF2B5EF4-FFF2-40B4-BE49-F238E27FC236}">
                <a16:creationId xmlns:a16="http://schemas.microsoft.com/office/drawing/2014/main" id="{AFD071FA-0514-4371-9568-86216A1F46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5211DDA4-E7B5-4325-A844-B7F59B084B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2" y="609600"/>
            <a:ext cx="4959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4" name="Title 3">
            <a:extLst>
              <a:ext uri="{FF2B5EF4-FFF2-40B4-BE49-F238E27FC236}">
                <a16:creationId xmlns:a16="http://schemas.microsoft.com/office/drawing/2014/main" id="{692FDB6B-9611-82C2-77DE-529D67B57C82}"/>
              </a:ext>
            </a:extLst>
          </p:cNvPr>
          <p:cNvSpPr>
            <a:spLocks noGrp="1"/>
          </p:cNvSpPr>
          <p:nvPr>
            <p:ph type="title"/>
          </p:nvPr>
        </p:nvSpPr>
        <p:spPr>
          <a:xfrm>
            <a:off x="124497" y="753228"/>
            <a:ext cx="4691948" cy="1080938"/>
          </a:xfrm>
        </p:spPr>
        <p:txBody>
          <a:bodyPr vert="horz" lIns="91440" tIns="45720" rIns="91440" bIns="45720" rtlCol="0" anchor="ctr">
            <a:normAutofit/>
          </a:bodyPr>
          <a:lstStyle/>
          <a:p>
            <a:pPr algn="ctr"/>
            <a:r>
              <a:rPr lang="en-US" sz="3200" dirty="0"/>
              <a:t>Introduction</a:t>
            </a:r>
          </a:p>
        </p:txBody>
      </p:sp>
      <p:pic>
        <p:nvPicPr>
          <p:cNvPr id="30" name="Picture 29">
            <a:extLst>
              <a:ext uri="{FF2B5EF4-FFF2-40B4-BE49-F238E27FC236}">
                <a16:creationId xmlns:a16="http://schemas.microsoft.com/office/drawing/2014/main" id="{0D58E222-6309-4F79-AC20-9D3C69CD9B1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 y="1970241"/>
            <a:ext cx="4956048" cy="199787"/>
          </a:xfrm>
          <a:prstGeom prst="rect">
            <a:avLst/>
          </a:prstGeom>
        </p:spPr>
      </p:pic>
      <p:sp>
        <p:nvSpPr>
          <p:cNvPr id="6" name="Content Placeholder 5">
            <a:extLst>
              <a:ext uri="{FF2B5EF4-FFF2-40B4-BE49-F238E27FC236}">
                <a16:creationId xmlns:a16="http://schemas.microsoft.com/office/drawing/2014/main" id="{08C68662-1ECE-B7AB-8559-FCDE916FC4EC}"/>
              </a:ext>
            </a:extLst>
          </p:cNvPr>
          <p:cNvSpPr>
            <a:spLocks noGrp="1"/>
          </p:cNvSpPr>
          <p:nvPr>
            <p:ph sz="half" idx="2"/>
          </p:nvPr>
        </p:nvSpPr>
        <p:spPr>
          <a:xfrm>
            <a:off x="124496" y="2115504"/>
            <a:ext cx="4511383" cy="4598225"/>
          </a:xfrm>
        </p:spPr>
        <p:txBody>
          <a:bodyPr vert="horz" lIns="91440" tIns="45720" rIns="91440" bIns="45720" rtlCol="0">
            <a:normAutofit/>
          </a:bodyPr>
          <a:lstStyle/>
          <a:p>
            <a:r>
              <a:rPr lang="en-US" sz="2800" dirty="0"/>
              <a:t>Paul was in house arrest approximately 2 years in Rome – </a:t>
            </a:r>
            <a:r>
              <a:rPr lang="en-US" sz="2800" u="sng" dirty="0"/>
              <a:t>written 63 ad</a:t>
            </a:r>
          </a:p>
          <a:p>
            <a:r>
              <a:rPr lang="en-US" sz="2800" u="sng" dirty="0"/>
              <a:t>Purpose</a:t>
            </a:r>
            <a:r>
              <a:rPr lang="en-US" sz="2800" dirty="0"/>
              <a:t>: report how he is doing, encourage them and challenge their unity and humility, send Timothy and Epaphroditus to them, and warn them against the Judaizers.</a:t>
            </a:r>
          </a:p>
        </p:txBody>
      </p:sp>
      <p:pic>
        <p:nvPicPr>
          <p:cNvPr id="7" name="Content Placeholder 6" descr="A map of the journey of the bible&#10;&#10;Description automatically generated">
            <a:extLst>
              <a:ext uri="{FF2B5EF4-FFF2-40B4-BE49-F238E27FC236}">
                <a16:creationId xmlns:a16="http://schemas.microsoft.com/office/drawing/2014/main" id="{0B136D2E-7907-97B7-E42F-1C8A58749FAC}"/>
              </a:ext>
            </a:extLst>
          </p:cNvPr>
          <p:cNvPicPr>
            <a:picLocks noGrp="1" noChangeAspect="1"/>
          </p:cNvPicPr>
          <p:nvPr>
            <p:ph sz="half" idx="1"/>
          </p:nvPr>
        </p:nvPicPr>
        <p:blipFill>
          <a:blip r:embed="rId5"/>
          <a:stretch>
            <a:fillRect/>
          </a:stretch>
        </p:blipFill>
        <p:spPr>
          <a:xfrm>
            <a:off x="5118890" y="218942"/>
            <a:ext cx="6948614" cy="6494788"/>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183506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5321D838-2C7E-4177-9DD3-DAC78324A2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5" name="Picture 24">
            <a:extLst>
              <a:ext uri="{FF2B5EF4-FFF2-40B4-BE49-F238E27FC236}">
                <a16:creationId xmlns:a16="http://schemas.microsoft.com/office/drawing/2014/main" id="{224C28B3-E902-49D1-98A0-582D277A0E0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27" name="Picture 26">
            <a:extLst>
              <a:ext uri="{FF2B5EF4-FFF2-40B4-BE49-F238E27FC236}">
                <a16:creationId xmlns:a16="http://schemas.microsoft.com/office/drawing/2014/main" id="{F3A6C14C-E755-4A02-821B-6EA2D4C9F20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29" name="Rectangle 28">
            <a:extLst>
              <a:ext uri="{FF2B5EF4-FFF2-40B4-BE49-F238E27FC236}">
                <a16:creationId xmlns:a16="http://schemas.microsoft.com/office/drawing/2014/main" id="{6478287C-E119-4E9C-95B0-518478BD9D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1" name="Rectangle 30">
            <a:extLst>
              <a:ext uri="{FF2B5EF4-FFF2-40B4-BE49-F238E27FC236}">
                <a16:creationId xmlns:a16="http://schemas.microsoft.com/office/drawing/2014/main" id="{EA4A294F-6D36-425B-8632-27FD6A284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7AEA05D2-05A0-BB43-48D2-61FA1ABD1F41}"/>
              </a:ext>
            </a:extLst>
          </p:cNvPr>
          <p:cNvSpPr>
            <a:spLocks noGrp="1"/>
          </p:cNvSpPr>
          <p:nvPr>
            <p:ph type="title"/>
          </p:nvPr>
        </p:nvSpPr>
        <p:spPr>
          <a:xfrm>
            <a:off x="680321" y="753228"/>
            <a:ext cx="9613861" cy="1080938"/>
          </a:xfrm>
        </p:spPr>
        <p:txBody>
          <a:bodyPr vert="horz" lIns="91440" tIns="45720" rIns="91440" bIns="45720" rtlCol="0" anchor="ctr">
            <a:normAutofit/>
          </a:bodyPr>
          <a:lstStyle/>
          <a:p>
            <a:r>
              <a:rPr lang="en-US" dirty="0"/>
              <a:t>The City of Philippi</a:t>
            </a:r>
          </a:p>
        </p:txBody>
      </p:sp>
      <p:sp>
        <p:nvSpPr>
          <p:cNvPr id="8" name="Content Placeholder 7">
            <a:extLst>
              <a:ext uri="{FF2B5EF4-FFF2-40B4-BE49-F238E27FC236}">
                <a16:creationId xmlns:a16="http://schemas.microsoft.com/office/drawing/2014/main" id="{8C0771F4-9B9F-60F7-A735-AAE5D0A6DC06}"/>
              </a:ext>
            </a:extLst>
          </p:cNvPr>
          <p:cNvSpPr>
            <a:spLocks noGrp="1"/>
          </p:cNvSpPr>
          <p:nvPr>
            <p:ph sz="half" idx="1"/>
          </p:nvPr>
        </p:nvSpPr>
        <p:spPr>
          <a:xfrm>
            <a:off x="5679583" y="2113871"/>
            <a:ext cx="6233375" cy="4570263"/>
          </a:xfrm>
        </p:spPr>
        <p:txBody>
          <a:bodyPr vert="horz" lIns="91440" tIns="45720" rIns="91440" bIns="45720" rtlCol="0">
            <a:normAutofit/>
          </a:bodyPr>
          <a:lstStyle/>
          <a:p>
            <a:r>
              <a:rPr lang="en-US" sz="2800" dirty="0"/>
              <a:t>The city was named for Alexander the Great’s father – Philip</a:t>
            </a:r>
          </a:p>
          <a:p>
            <a:endParaRPr lang="en-US" sz="2800" dirty="0"/>
          </a:p>
          <a:p>
            <a:r>
              <a:rPr lang="en-US" sz="2800" dirty="0"/>
              <a:t>Everyone born there were automatically given Roman citizenship &amp; many retired Roman soldiers lived there</a:t>
            </a:r>
          </a:p>
          <a:p>
            <a:pPr marL="0" indent="0">
              <a:buNone/>
            </a:pPr>
            <a:endParaRPr lang="en-US" sz="2800" dirty="0"/>
          </a:p>
          <a:p>
            <a:r>
              <a:rPr lang="en-US" sz="2800" dirty="0"/>
              <a:t>Very small Jewish community – did not have a synagogue</a:t>
            </a:r>
          </a:p>
          <a:p>
            <a:endParaRPr lang="en-US" sz="2800" dirty="0"/>
          </a:p>
          <a:p>
            <a:endParaRPr lang="en-US" sz="2800" dirty="0"/>
          </a:p>
        </p:txBody>
      </p:sp>
      <p:pic>
        <p:nvPicPr>
          <p:cNvPr id="6" name="Content Placeholder 5" descr="A landscape with a hill and a city&#10;&#10;Description automatically generated with medium confidence">
            <a:extLst>
              <a:ext uri="{FF2B5EF4-FFF2-40B4-BE49-F238E27FC236}">
                <a16:creationId xmlns:a16="http://schemas.microsoft.com/office/drawing/2014/main" id="{CEAAC7F5-61DF-AD1B-5C00-938F59C94DA7}"/>
              </a:ext>
            </a:extLst>
          </p:cNvPr>
          <p:cNvPicPr>
            <a:picLocks noGrp="1" noChangeAspect="1"/>
          </p:cNvPicPr>
          <p:nvPr>
            <p:ph sz="half" idx="2"/>
          </p:nvPr>
        </p:nvPicPr>
        <p:blipFill>
          <a:blip r:embed="rId5"/>
          <a:stretch>
            <a:fillRect/>
          </a:stretch>
        </p:blipFill>
        <p:spPr>
          <a:xfrm>
            <a:off x="456114" y="2291404"/>
            <a:ext cx="4940134" cy="3956996"/>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1403591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5321D838-2C7E-4177-9DD3-DAC78324A2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2" name="Picture 11">
            <a:extLst>
              <a:ext uri="{FF2B5EF4-FFF2-40B4-BE49-F238E27FC236}">
                <a16:creationId xmlns:a16="http://schemas.microsoft.com/office/drawing/2014/main" id="{224C28B3-E902-49D1-98A0-582D277A0E0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a:extLst>
              <a:ext uri="{FF2B5EF4-FFF2-40B4-BE49-F238E27FC236}">
                <a16:creationId xmlns:a16="http://schemas.microsoft.com/office/drawing/2014/main" id="{F3A6C14C-E755-4A02-821B-6EA2D4C9F20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a:extLst>
              <a:ext uri="{FF2B5EF4-FFF2-40B4-BE49-F238E27FC236}">
                <a16:creationId xmlns:a16="http://schemas.microsoft.com/office/drawing/2014/main" id="{6478287C-E119-4E9C-95B0-518478BD9D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8" name="Rectangle 17">
            <a:extLst>
              <a:ext uri="{FF2B5EF4-FFF2-40B4-BE49-F238E27FC236}">
                <a16:creationId xmlns:a16="http://schemas.microsoft.com/office/drawing/2014/main" id="{EA4A294F-6D36-425B-8632-27FD6A284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useBgFill="1">
        <p:nvSpPr>
          <p:cNvPr id="20" name="Rectangle 19">
            <a:extLst>
              <a:ext uri="{FF2B5EF4-FFF2-40B4-BE49-F238E27FC236}">
                <a16:creationId xmlns:a16="http://schemas.microsoft.com/office/drawing/2014/main" id="{C610D2AE-07EF-436A-9755-AA8DF4B933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Picture 21">
            <a:extLst>
              <a:ext uri="{FF2B5EF4-FFF2-40B4-BE49-F238E27FC236}">
                <a16:creationId xmlns:a16="http://schemas.microsoft.com/office/drawing/2014/main" id="{6CACDD17-9043-46DF-882D-420365B79C1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4" name="Rectangle 23">
            <a:extLst>
              <a:ext uri="{FF2B5EF4-FFF2-40B4-BE49-F238E27FC236}">
                <a16:creationId xmlns:a16="http://schemas.microsoft.com/office/drawing/2014/main" id="{CF2D8AD5-434A-4C0E-9F5B-C1AFD645F3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2" y="609600"/>
            <a:ext cx="4959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EFE82D90-055A-9CD6-A618-7EB82F8ED8BF}"/>
              </a:ext>
            </a:extLst>
          </p:cNvPr>
          <p:cNvSpPr>
            <a:spLocks noGrp="1"/>
          </p:cNvSpPr>
          <p:nvPr>
            <p:ph type="title"/>
          </p:nvPr>
        </p:nvSpPr>
        <p:spPr>
          <a:xfrm>
            <a:off x="115911" y="753228"/>
            <a:ext cx="4700534" cy="1080938"/>
          </a:xfrm>
        </p:spPr>
        <p:txBody>
          <a:bodyPr vert="horz" lIns="91440" tIns="45720" rIns="91440" bIns="45720" rtlCol="0" anchor="ctr">
            <a:normAutofit/>
          </a:bodyPr>
          <a:lstStyle/>
          <a:p>
            <a:r>
              <a:rPr lang="en-US" sz="2800" dirty="0"/>
              <a:t>Philippians’ Characteristics:</a:t>
            </a:r>
            <a:br>
              <a:rPr lang="en-US" sz="2800" dirty="0"/>
            </a:br>
            <a:r>
              <a:rPr lang="en-US" sz="2800" dirty="0"/>
              <a:t>	  (the book)</a:t>
            </a:r>
          </a:p>
        </p:txBody>
      </p:sp>
      <p:pic>
        <p:nvPicPr>
          <p:cNvPr id="26" name="Picture 25">
            <a:extLst>
              <a:ext uri="{FF2B5EF4-FFF2-40B4-BE49-F238E27FC236}">
                <a16:creationId xmlns:a16="http://schemas.microsoft.com/office/drawing/2014/main" id="{E92B246D-47CC-40F8-8DE7-B65D409E945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 y="1970241"/>
            <a:ext cx="4956048" cy="199787"/>
          </a:xfrm>
          <a:prstGeom prst="rect">
            <a:avLst/>
          </a:prstGeom>
        </p:spPr>
      </p:pic>
      <p:sp>
        <p:nvSpPr>
          <p:cNvPr id="4" name="Content Placeholder 3">
            <a:extLst>
              <a:ext uri="{FF2B5EF4-FFF2-40B4-BE49-F238E27FC236}">
                <a16:creationId xmlns:a16="http://schemas.microsoft.com/office/drawing/2014/main" id="{FC56657B-5B5D-0476-E66B-97920C559384}"/>
              </a:ext>
            </a:extLst>
          </p:cNvPr>
          <p:cNvSpPr>
            <a:spLocks noGrp="1"/>
          </p:cNvSpPr>
          <p:nvPr>
            <p:ph sz="half" idx="2"/>
          </p:nvPr>
        </p:nvSpPr>
        <p:spPr>
          <a:xfrm>
            <a:off x="252497" y="2333896"/>
            <a:ext cx="5134551" cy="4462591"/>
          </a:xfrm>
        </p:spPr>
        <p:txBody>
          <a:bodyPr vert="horz" lIns="91440" tIns="45720" rIns="91440" bIns="45720" rtlCol="0">
            <a:normAutofit/>
          </a:bodyPr>
          <a:lstStyle/>
          <a:p>
            <a:r>
              <a:rPr lang="en-US" sz="2800" dirty="0"/>
              <a:t>No Old Testament quotes</a:t>
            </a:r>
          </a:p>
          <a:p>
            <a:r>
              <a:rPr lang="en-US" sz="2800" dirty="0"/>
              <a:t>A Missionary “support letter”</a:t>
            </a:r>
          </a:p>
          <a:p>
            <a:r>
              <a:rPr lang="en-US" sz="2800" dirty="0"/>
              <a:t>Identifies the vigorous (aggressive) Christian life</a:t>
            </a:r>
          </a:p>
          <a:p>
            <a:r>
              <a:rPr lang="en-US" sz="2800" dirty="0"/>
              <a:t>Letter of joy – 16 times</a:t>
            </a:r>
          </a:p>
          <a:p>
            <a:r>
              <a:rPr lang="en-US" sz="2800" dirty="0"/>
              <a:t>Kenosis – Christ emptying Himself of His glory. Strong Christology statement – Jesus is God! (2:5-11)</a:t>
            </a:r>
          </a:p>
        </p:txBody>
      </p:sp>
      <p:pic>
        <p:nvPicPr>
          <p:cNvPr id="5" name="Content Placeholder 4">
            <a:extLst>
              <a:ext uri="{FF2B5EF4-FFF2-40B4-BE49-F238E27FC236}">
                <a16:creationId xmlns:a16="http://schemas.microsoft.com/office/drawing/2014/main" id="{EB4E50D7-2252-25F9-21D5-8CDE4A584408}"/>
              </a:ext>
            </a:extLst>
          </p:cNvPr>
          <p:cNvPicPr>
            <a:picLocks noGrp="1" noChangeAspect="1"/>
          </p:cNvPicPr>
          <p:nvPr>
            <p:ph sz="half" idx="1"/>
          </p:nvPr>
        </p:nvPicPr>
        <p:blipFill>
          <a:blip r:embed="rId5"/>
          <a:srcRect t="11184" b="7792"/>
          <a:stretch/>
        </p:blipFill>
        <p:spPr>
          <a:xfrm>
            <a:off x="5636369" y="1061784"/>
            <a:ext cx="6303134" cy="4880202"/>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1554146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7F36C09-16BA-4141-A705-C6B5B5A40B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81776" y="0"/>
            <a:ext cx="91763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13" name="Picture 12">
            <a:extLst>
              <a:ext uri="{FF2B5EF4-FFF2-40B4-BE49-F238E27FC236}">
                <a16:creationId xmlns:a16="http://schemas.microsoft.com/office/drawing/2014/main" id="{C9CE521D-42CE-4CD9-AFFE-37255AC0A64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Rectangle 14">
            <a:extLst>
              <a:ext uri="{FF2B5EF4-FFF2-40B4-BE49-F238E27FC236}">
                <a16:creationId xmlns:a16="http://schemas.microsoft.com/office/drawing/2014/main" id="{460C2540-36DC-4C0A-A9C0-231ED365DC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281776" cy="6858000"/>
          </a:xfrm>
          <a:prstGeom prst="rect">
            <a:avLst/>
          </a:prstGeom>
          <a:solidFill>
            <a:schemeClr val="bg1"/>
          </a:solidFill>
          <a:ln>
            <a:noFill/>
          </a:ln>
          <a:effectLst>
            <a:outerShdw blurRad="88900" dist="381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948CCA9A-F81B-03A3-7D97-CBE2E7DABBF8}"/>
              </a:ext>
            </a:extLst>
          </p:cNvPr>
          <p:cNvSpPr>
            <a:spLocks noGrp="1"/>
          </p:cNvSpPr>
          <p:nvPr>
            <p:ph type="title"/>
          </p:nvPr>
        </p:nvSpPr>
        <p:spPr>
          <a:xfrm>
            <a:off x="642162" y="225194"/>
            <a:ext cx="9613861" cy="895268"/>
          </a:xfrm>
        </p:spPr>
        <p:txBody>
          <a:bodyPr>
            <a:normAutofit/>
          </a:bodyPr>
          <a:lstStyle/>
          <a:p>
            <a:r>
              <a:rPr lang="en-US" dirty="0">
                <a:solidFill>
                  <a:schemeClr val="accent1"/>
                </a:solidFill>
              </a:rPr>
              <a:t>Chapter 1</a:t>
            </a:r>
          </a:p>
        </p:txBody>
      </p:sp>
      <p:sp>
        <p:nvSpPr>
          <p:cNvPr id="6" name="Content Placeholder 5">
            <a:extLst>
              <a:ext uri="{FF2B5EF4-FFF2-40B4-BE49-F238E27FC236}">
                <a16:creationId xmlns:a16="http://schemas.microsoft.com/office/drawing/2014/main" id="{0639D8E9-7182-A682-4151-B5AB1DDF74A9}"/>
              </a:ext>
            </a:extLst>
          </p:cNvPr>
          <p:cNvSpPr>
            <a:spLocks noGrp="1"/>
          </p:cNvSpPr>
          <p:nvPr>
            <p:ph idx="1"/>
          </p:nvPr>
        </p:nvSpPr>
        <p:spPr>
          <a:xfrm>
            <a:off x="687731" y="1371414"/>
            <a:ext cx="10594045" cy="5396248"/>
          </a:xfrm>
        </p:spPr>
        <p:txBody>
          <a:bodyPr>
            <a:normAutofit/>
          </a:bodyPr>
          <a:lstStyle/>
          <a:p>
            <a:r>
              <a:rPr lang="en-US" sz="2800" dirty="0"/>
              <a:t>V1-8	</a:t>
            </a:r>
            <a:r>
              <a:rPr lang="en-US" sz="2800" u="sng" dirty="0"/>
              <a:t>I really love you guys</a:t>
            </a:r>
            <a:r>
              <a:rPr lang="en-US" sz="2800" dirty="0"/>
              <a:t>! I pray for you with love &amp; joy! 		I know He (Jesus) Who began a good work in you will 		complete it! [v6]</a:t>
            </a:r>
          </a:p>
          <a:p>
            <a:endParaRPr lang="en-US" sz="2800" dirty="0"/>
          </a:p>
          <a:p>
            <a:r>
              <a:rPr lang="en-US" sz="2800" dirty="0"/>
              <a:t>V9-11	</a:t>
            </a:r>
            <a:r>
              <a:rPr lang="en-US" sz="2800" u="sng" dirty="0"/>
              <a:t>My prayers for you</a:t>
            </a:r>
            <a:r>
              <a:rPr lang="en-US" sz="2800" dirty="0"/>
              <a:t>: Your love grows more and more 		in knowledge and depth of insight – able to discern 		what is best and pure and blameless</a:t>
            </a:r>
          </a:p>
          <a:p>
            <a:endParaRPr lang="en-US" sz="2800" dirty="0"/>
          </a:p>
          <a:p>
            <a:pPr marL="0" indent="0">
              <a:buNone/>
            </a:pPr>
            <a:r>
              <a:rPr lang="en-US" sz="2800" dirty="0"/>
              <a:t>		You would be filled with the fruit of righteousness 			that comes from Jesus and give glory and praise to 			God the Father</a:t>
            </a:r>
          </a:p>
          <a:p>
            <a:endParaRPr lang="en-US" sz="2800" dirty="0"/>
          </a:p>
          <a:p>
            <a:endParaRPr lang="en-US" sz="2800" dirty="0"/>
          </a:p>
        </p:txBody>
      </p:sp>
    </p:spTree>
    <p:extLst>
      <p:ext uri="{BB962C8B-B14F-4D97-AF65-F5344CB8AC3E}">
        <p14:creationId xmlns:p14="http://schemas.microsoft.com/office/powerpoint/2010/main" val="3373394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25CA1-F65B-6EB7-3F97-0AABAB01C008}"/>
              </a:ext>
            </a:extLst>
          </p:cNvPr>
          <p:cNvSpPr>
            <a:spLocks noGrp="1"/>
          </p:cNvSpPr>
          <p:nvPr>
            <p:ph type="title"/>
          </p:nvPr>
        </p:nvSpPr>
        <p:spPr/>
        <p:txBody>
          <a:bodyPr/>
          <a:lstStyle/>
          <a:p>
            <a:pPr algn="ctr"/>
            <a:r>
              <a:rPr lang="en-US" dirty="0"/>
              <a:t>Suffering is granted you…</a:t>
            </a:r>
          </a:p>
        </p:txBody>
      </p:sp>
      <p:sp>
        <p:nvSpPr>
          <p:cNvPr id="5" name="TextBox 4">
            <a:extLst>
              <a:ext uri="{FF2B5EF4-FFF2-40B4-BE49-F238E27FC236}">
                <a16:creationId xmlns:a16="http://schemas.microsoft.com/office/drawing/2014/main" id="{CB098938-6B25-F880-A71D-5A0A3733B04B}"/>
              </a:ext>
            </a:extLst>
          </p:cNvPr>
          <p:cNvSpPr txBox="1"/>
          <p:nvPr/>
        </p:nvSpPr>
        <p:spPr>
          <a:xfrm>
            <a:off x="270455" y="2004897"/>
            <a:ext cx="11204620" cy="7417415"/>
          </a:xfrm>
          <a:prstGeom prst="rect">
            <a:avLst/>
          </a:prstGeom>
          <a:noFill/>
        </p:spPr>
        <p:txBody>
          <a:bodyPr wrap="square" rtlCol="0">
            <a:spAutoFit/>
          </a:bodyPr>
          <a:lstStyle/>
          <a:p>
            <a:r>
              <a:rPr lang="en-US" sz="2800" dirty="0"/>
              <a:t>V12-26	I am in prison for preaching Jesus (3</a:t>
            </a:r>
            <a:r>
              <a:rPr lang="en-US" sz="2800" baseline="30000" dirty="0"/>
              <a:t>rd</a:t>
            </a:r>
            <a:r>
              <a:rPr lang="en-US" sz="2800" dirty="0"/>
              <a:t> time)</a:t>
            </a:r>
          </a:p>
          <a:p>
            <a:endParaRPr lang="en-US" sz="2800" dirty="0"/>
          </a:p>
          <a:p>
            <a:r>
              <a:rPr lang="en-US" sz="2800" dirty="0"/>
              <a:t>			There are those who preach the gospel to compete with me</a:t>
            </a:r>
          </a:p>
          <a:p>
            <a:endParaRPr lang="en-US" sz="2800" dirty="0"/>
          </a:p>
          <a:p>
            <a:r>
              <a:rPr lang="en-US" sz="2800" dirty="0"/>
              <a:t>			WHAT DOES IT MATTER? (Who cares!) People are getting 					saved! Christ is being preached!</a:t>
            </a:r>
          </a:p>
          <a:p>
            <a:endParaRPr lang="en-US" sz="2800" dirty="0"/>
          </a:p>
          <a:p>
            <a:r>
              <a:rPr lang="en-US" sz="2800" dirty="0"/>
              <a:t>			It doesn’t matter how He delivers me (beheaded)! For me 				to live is Christ and to die is my gain!</a:t>
            </a:r>
          </a:p>
          <a:p>
            <a:endParaRPr lang="en-US" sz="2800" dirty="0"/>
          </a:p>
          <a:p>
            <a:r>
              <a:rPr lang="en-US" sz="2800" dirty="0"/>
              <a:t>			SO, WHAT DOES IT MATTER?</a:t>
            </a:r>
          </a:p>
          <a:p>
            <a:endParaRPr lang="en-US" sz="2800" dirty="0"/>
          </a:p>
          <a:p>
            <a:endParaRPr lang="en-US" sz="2800" dirty="0"/>
          </a:p>
          <a:p>
            <a:endParaRPr lang="en-US" sz="2800" dirty="0"/>
          </a:p>
          <a:p>
            <a:r>
              <a:rPr lang="en-US" sz="2800" dirty="0"/>
              <a:t>			</a:t>
            </a:r>
          </a:p>
          <a:p>
            <a:endParaRPr lang="en-US" sz="2800" dirty="0"/>
          </a:p>
          <a:p>
            <a:r>
              <a:rPr lang="en-US" sz="2800" dirty="0"/>
              <a:t>			</a:t>
            </a:r>
          </a:p>
        </p:txBody>
      </p:sp>
      <p:pic>
        <p:nvPicPr>
          <p:cNvPr id="6" name="Picture 5">
            <a:extLst>
              <a:ext uri="{FF2B5EF4-FFF2-40B4-BE49-F238E27FC236}">
                <a16:creationId xmlns:a16="http://schemas.microsoft.com/office/drawing/2014/main" id="{175C8A44-32AA-9494-03EA-9BD73DF49749}"/>
              </a:ext>
            </a:extLst>
          </p:cNvPr>
          <p:cNvPicPr>
            <a:picLocks noChangeAspect="1"/>
          </p:cNvPicPr>
          <p:nvPr/>
        </p:nvPicPr>
        <p:blipFill>
          <a:blip r:embed="rId2"/>
          <a:stretch>
            <a:fillRect/>
          </a:stretch>
        </p:blipFill>
        <p:spPr>
          <a:xfrm>
            <a:off x="10600742" y="582497"/>
            <a:ext cx="1591257" cy="1422400"/>
          </a:xfrm>
          <a:prstGeom prst="rect">
            <a:avLst/>
          </a:prstGeom>
        </p:spPr>
      </p:pic>
    </p:spTree>
    <p:extLst>
      <p:ext uri="{BB962C8B-B14F-4D97-AF65-F5344CB8AC3E}">
        <p14:creationId xmlns:p14="http://schemas.microsoft.com/office/powerpoint/2010/main" val="2076912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48410-1BDA-3664-7D4F-D2E4E59F8E9A}"/>
              </a:ext>
            </a:extLst>
          </p:cNvPr>
          <p:cNvSpPr>
            <a:spLocks noGrp="1"/>
          </p:cNvSpPr>
          <p:nvPr>
            <p:ph type="title"/>
          </p:nvPr>
        </p:nvSpPr>
        <p:spPr/>
        <p:txBody>
          <a:bodyPr/>
          <a:lstStyle/>
          <a:p>
            <a:r>
              <a:rPr lang="en-US" dirty="0"/>
              <a:t>You are citizens of heaven – live like it!</a:t>
            </a:r>
          </a:p>
        </p:txBody>
      </p:sp>
      <p:sp>
        <p:nvSpPr>
          <p:cNvPr id="3" name="Content Placeholder 2">
            <a:extLst>
              <a:ext uri="{FF2B5EF4-FFF2-40B4-BE49-F238E27FC236}">
                <a16:creationId xmlns:a16="http://schemas.microsoft.com/office/drawing/2014/main" id="{A2127F4B-25FC-D072-4A26-EBFB0CA53B17}"/>
              </a:ext>
            </a:extLst>
          </p:cNvPr>
          <p:cNvSpPr>
            <a:spLocks noGrp="1"/>
          </p:cNvSpPr>
          <p:nvPr>
            <p:ph idx="1"/>
          </p:nvPr>
        </p:nvSpPr>
        <p:spPr>
          <a:xfrm>
            <a:off x="126529" y="2375510"/>
            <a:ext cx="10382631" cy="4231352"/>
          </a:xfrm>
        </p:spPr>
        <p:txBody>
          <a:bodyPr>
            <a:normAutofit/>
          </a:bodyPr>
          <a:lstStyle/>
          <a:p>
            <a:pPr marL="0" indent="0">
              <a:buNone/>
            </a:pPr>
            <a:r>
              <a:rPr lang="en-US" sz="4000" dirty="0"/>
              <a:t>V29 - 30	For it has been granted you on 				behalf of Christ not only to 					believe in Him but also to suffer 			with Him, since you are going 				through the same struggle you 				saw I had and now hear that I 				am still here!</a:t>
            </a:r>
          </a:p>
        </p:txBody>
      </p:sp>
      <p:sp>
        <p:nvSpPr>
          <p:cNvPr id="4" name="TextBox 3">
            <a:extLst>
              <a:ext uri="{FF2B5EF4-FFF2-40B4-BE49-F238E27FC236}">
                <a16:creationId xmlns:a16="http://schemas.microsoft.com/office/drawing/2014/main" id="{69048143-F783-197B-60BF-942C6A2EFCE7}"/>
              </a:ext>
            </a:extLst>
          </p:cNvPr>
          <p:cNvSpPr txBox="1"/>
          <p:nvPr/>
        </p:nvSpPr>
        <p:spPr>
          <a:xfrm>
            <a:off x="10702344" y="753228"/>
            <a:ext cx="1326524" cy="1077218"/>
          </a:xfrm>
          <a:prstGeom prst="rect">
            <a:avLst/>
          </a:prstGeom>
          <a:noFill/>
        </p:spPr>
        <p:txBody>
          <a:bodyPr wrap="square" rtlCol="0">
            <a:spAutoFit/>
          </a:bodyPr>
          <a:lstStyle/>
          <a:p>
            <a:pPr algn="ctr"/>
            <a:r>
              <a:rPr lang="en-US" sz="3200" dirty="0"/>
              <a:t>1: 27 - 30</a:t>
            </a:r>
          </a:p>
        </p:txBody>
      </p:sp>
    </p:spTree>
    <p:extLst>
      <p:ext uri="{BB962C8B-B14F-4D97-AF65-F5344CB8AC3E}">
        <p14:creationId xmlns:p14="http://schemas.microsoft.com/office/powerpoint/2010/main" val="1206743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7D60E-F9C3-850C-6609-C71FA9E2DB01}"/>
              </a:ext>
            </a:extLst>
          </p:cNvPr>
          <p:cNvSpPr>
            <a:spLocks noGrp="1"/>
          </p:cNvSpPr>
          <p:nvPr>
            <p:ph type="title"/>
          </p:nvPr>
        </p:nvSpPr>
        <p:spPr/>
        <p:txBody>
          <a:bodyPr/>
          <a:lstStyle/>
          <a:p>
            <a:pPr algn="ctr"/>
            <a:r>
              <a:rPr lang="en-US" dirty="0"/>
              <a:t>Chapter 2	Same Attitude as Christ - Humility</a:t>
            </a:r>
          </a:p>
        </p:txBody>
      </p:sp>
      <p:sp>
        <p:nvSpPr>
          <p:cNvPr id="3" name="Content Placeholder 2">
            <a:extLst>
              <a:ext uri="{FF2B5EF4-FFF2-40B4-BE49-F238E27FC236}">
                <a16:creationId xmlns:a16="http://schemas.microsoft.com/office/drawing/2014/main" id="{757E3B2F-D320-E48E-EB8C-1EF31778C204}"/>
              </a:ext>
            </a:extLst>
          </p:cNvPr>
          <p:cNvSpPr>
            <a:spLocks noGrp="1"/>
          </p:cNvSpPr>
          <p:nvPr>
            <p:ph idx="1"/>
          </p:nvPr>
        </p:nvSpPr>
        <p:spPr>
          <a:xfrm>
            <a:off x="180304" y="2336873"/>
            <a:ext cx="11487955" cy="4308626"/>
          </a:xfrm>
        </p:spPr>
        <p:txBody>
          <a:bodyPr>
            <a:normAutofit lnSpcReduction="10000"/>
          </a:bodyPr>
          <a:lstStyle/>
          <a:p>
            <a:pPr marL="0" indent="0">
              <a:buNone/>
            </a:pPr>
            <a:r>
              <a:rPr lang="en-US" sz="2800" dirty="0"/>
              <a:t>V1 – 5  If being united with Jesus encourages you;</a:t>
            </a:r>
          </a:p>
          <a:p>
            <a:pPr marL="0" indent="0">
              <a:buNone/>
            </a:pPr>
            <a:r>
              <a:rPr lang="en-US" sz="2800" dirty="0"/>
              <a:t>	  If His love comforts you;</a:t>
            </a:r>
          </a:p>
          <a:p>
            <a:pPr marL="0" indent="0">
              <a:buNone/>
            </a:pPr>
            <a:r>
              <a:rPr lang="en-US" sz="2800" dirty="0"/>
              <a:t>	  If you sense His Christian family;</a:t>
            </a:r>
          </a:p>
          <a:p>
            <a:pPr marL="0" indent="0">
              <a:buNone/>
            </a:pPr>
            <a:r>
              <a:rPr lang="en-US" sz="2800" dirty="0"/>
              <a:t>	  If you sense and experience His tenderness and compassion…</a:t>
            </a:r>
          </a:p>
          <a:p>
            <a:pPr marL="0" indent="0">
              <a:buNone/>
            </a:pPr>
            <a:endParaRPr lang="en-US" sz="2800" dirty="0"/>
          </a:p>
          <a:p>
            <a:pPr marL="0" indent="0">
              <a:buNone/>
            </a:pPr>
            <a:r>
              <a:rPr lang="en-US" sz="2800" dirty="0"/>
              <a:t>Then make my (Paul) joy complete – by humbling valuing others above yourself by putting others’ interests before yours.</a:t>
            </a:r>
          </a:p>
          <a:p>
            <a:pPr marL="0" indent="0">
              <a:buNone/>
            </a:pPr>
            <a:endParaRPr lang="en-US" sz="2800" dirty="0"/>
          </a:p>
          <a:p>
            <a:pPr marL="0" indent="0">
              <a:buNone/>
            </a:pPr>
            <a:r>
              <a:rPr lang="en-US" sz="2800" dirty="0"/>
              <a:t>Have the same mind/attitude as Christ…</a:t>
            </a:r>
          </a:p>
        </p:txBody>
      </p:sp>
    </p:spTree>
    <p:extLst>
      <p:ext uri="{BB962C8B-B14F-4D97-AF65-F5344CB8AC3E}">
        <p14:creationId xmlns:p14="http://schemas.microsoft.com/office/powerpoint/2010/main" val="4243876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BA1F8-5CEB-7B3F-FF16-0154761A9114}"/>
              </a:ext>
            </a:extLst>
          </p:cNvPr>
          <p:cNvSpPr>
            <a:spLocks noGrp="1"/>
          </p:cNvSpPr>
          <p:nvPr>
            <p:ph type="title"/>
          </p:nvPr>
        </p:nvSpPr>
        <p:spPr>
          <a:xfrm>
            <a:off x="180305" y="753228"/>
            <a:ext cx="10113878" cy="1080938"/>
          </a:xfrm>
        </p:spPr>
        <p:txBody>
          <a:bodyPr/>
          <a:lstStyle/>
          <a:p>
            <a:pPr algn="ctr"/>
            <a:r>
              <a:rPr lang="en-US" dirty="0"/>
              <a:t>“Kenosis” statement picturing the Incarnation</a:t>
            </a:r>
          </a:p>
        </p:txBody>
      </p:sp>
      <p:pic>
        <p:nvPicPr>
          <p:cNvPr id="4" name="Content Placeholder 3">
            <a:extLst>
              <a:ext uri="{FF2B5EF4-FFF2-40B4-BE49-F238E27FC236}">
                <a16:creationId xmlns:a16="http://schemas.microsoft.com/office/drawing/2014/main" id="{A4A4EF11-9709-3ECF-ECB2-74F33AFB041D}"/>
              </a:ext>
            </a:extLst>
          </p:cNvPr>
          <p:cNvPicPr>
            <a:picLocks noGrp="1" noChangeAspect="1"/>
          </p:cNvPicPr>
          <p:nvPr>
            <p:ph idx="1"/>
          </p:nvPr>
        </p:nvPicPr>
        <p:blipFill>
          <a:blip r:embed="rId2"/>
          <a:srcRect l="15313" t="6055" r="14250" b="4840"/>
          <a:stretch/>
        </p:blipFill>
        <p:spPr>
          <a:xfrm>
            <a:off x="10244666" y="421630"/>
            <a:ext cx="1947334" cy="1744134"/>
          </a:xfrm>
        </p:spPr>
      </p:pic>
      <p:sp>
        <p:nvSpPr>
          <p:cNvPr id="5" name="TextBox 4">
            <a:extLst>
              <a:ext uri="{FF2B5EF4-FFF2-40B4-BE49-F238E27FC236}">
                <a16:creationId xmlns:a16="http://schemas.microsoft.com/office/drawing/2014/main" id="{07BD0F95-8288-FB62-FF58-D50D70401D45}"/>
              </a:ext>
            </a:extLst>
          </p:cNvPr>
          <p:cNvSpPr txBox="1"/>
          <p:nvPr/>
        </p:nvSpPr>
        <p:spPr>
          <a:xfrm>
            <a:off x="242552" y="2466052"/>
            <a:ext cx="11706895" cy="3970318"/>
          </a:xfrm>
          <a:prstGeom prst="rect">
            <a:avLst/>
          </a:prstGeom>
          <a:noFill/>
        </p:spPr>
        <p:txBody>
          <a:bodyPr wrap="square" rtlCol="0">
            <a:spAutoFit/>
          </a:bodyPr>
          <a:lstStyle/>
          <a:p>
            <a:r>
              <a:rPr lang="en-US" sz="2800" dirty="0"/>
              <a:t>“</a:t>
            </a:r>
            <a:r>
              <a:rPr lang="en-US" sz="2800" i="1" dirty="0"/>
              <a:t>Jesus</a:t>
            </a:r>
            <a:r>
              <a:rPr lang="en-US" sz="2800" dirty="0"/>
              <a:t> being in very nature of God, did not consider equality with God something to be used to His own advantage; </a:t>
            </a:r>
            <a:r>
              <a:rPr lang="en-US" sz="2800" u="sng" dirty="0"/>
              <a:t>rather He made Himself nothing by taking on the nature of a servant, being made in human likeness</a:t>
            </a:r>
            <a:r>
              <a:rPr lang="en-US" sz="2800" dirty="0"/>
              <a:t>, and being found in appearance as a human being, He humbled Himself by becoming obedient to death – even death on a cross.</a:t>
            </a:r>
          </a:p>
          <a:p>
            <a:r>
              <a:rPr lang="en-US" sz="2800" dirty="0"/>
              <a:t>Therefore, God exalted Him to the highest place and gave Him the Name above every name, that at the name of Jesus every knee should bow in heaven and on earth and under the earth, and every language acknowledge the Jesus Christ is Lord to the glory of God the Father.”  </a:t>
            </a:r>
            <a:endParaRPr lang="en-US" sz="2800" i="1" dirty="0"/>
          </a:p>
        </p:txBody>
      </p:sp>
    </p:spTree>
    <p:extLst>
      <p:ext uri="{BB962C8B-B14F-4D97-AF65-F5344CB8AC3E}">
        <p14:creationId xmlns:p14="http://schemas.microsoft.com/office/powerpoint/2010/main" val="2337422932"/>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152</TotalTime>
  <Words>979</Words>
  <Application>Microsoft Macintosh PowerPoint</Application>
  <PresentationFormat>Widescreen</PresentationFormat>
  <Paragraphs>81</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Trebuchet MS</vt:lpstr>
      <vt:lpstr>Berlin</vt:lpstr>
      <vt:lpstr>Philippians</vt:lpstr>
      <vt:lpstr>Introduction</vt:lpstr>
      <vt:lpstr>The City of Philippi</vt:lpstr>
      <vt:lpstr>Philippians’ Characteristics:    (the book)</vt:lpstr>
      <vt:lpstr>Chapter 1</vt:lpstr>
      <vt:lpstr>Suffering is granted you…</vt:lpstr>
      <vt:lpstr>You are citizens of heaven – live like it!</vt:lpstr>
      <vt:lpstr>Chapter 2 Same Attitude as Christ - Humility</vt:lpstr>
      <vt:lpstr>“Kenosis” statement picturing the Incarnation</vt:lpstr>
      <vt:lpstr>Kenosis = emptying Himself of the Glory of God</vt:lpstr>
      <vt:lpstr>Work out your salvation!</vt:lpstr>
      <vt:lpstr>Timothy and Epaphroditus</vt:lpstr>
      <vt:lpstr>What do we see…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1</cp:revision>
  <dcterms:created xsi:type="dcterms:W3CDTF">2024-11-15T18:57:44Z</dcterms:created>
  <dcterms:modified xsi:type="dcterms:W3CDTF">2024-11-15T21:29:47Z</dcterms:modified>
</cp:coreProperties>
</file>