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4" r:id="rId9"/>
    <p:sldId id="263" r:id="rId10"/>
    <p:sldId id="265" r:id="rId11"/>
    <p:sldId id="266" r:id="rId12"/>
    <p:sldId id="268" r:id="rId13"/>
    <p:sldId id="271" r:id="rId14"/>
    <p:sldId id="273" r:id="rId15"/>
    <p:sldId id="272" r:id="rId16"/>
    <p:sldId id="267" r:id="rId17"/>
    <p:sldId id="270"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94660"/>
  </p:normalViewPr>
  <p:slideViewPr>
    <p:cSldViewPr snapToGrid="0">
      <p:cViewPr varScale="1">
        <p:scale>
          <a:sx n="100" d="100"/>
          <a:sy n="100"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58FE-6BED-CC03-7079-0940302D06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5D9F6E-0EAF-2036-4C82-8A3FB9784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A1A0F6-CA8C-CF40-967B-8282B3A02669}"/>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5" name="Footer Placeholder 4">
            <a:extLst>
              <a:ext uri="{FF2B5EF4-FFF2-40B4-BE49-F238E27FC236}">
                <a16:creationId xmlns:a16="http://schemas.microsoft.com/office/drawing/2014/main" id="{C4332D36-FF65-AEDA-B676-2C99D8AF4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9D428-55BA-6096-DC69-B7850C7BBBD5}"/>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130168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07D3-2F21-E343-9236-3A872F13E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4967B-0F5D-255D-F9A8-FFF47631DA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281D5-3483-3A05-CAE1-2D31024D6623}"/>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5" name="Footer Placeholder 4">
            <a:extLst>
              <a:ext uri="{FF2B5EF4-FFF2-40B4-BE49-F238E27FC236}">
                <a16:creationId xmlns:a16="http://schemas.microsoft.com/office/drawing/2014/main" id="{BAC07226-FD4D-4CB4-D70F-2336D73AE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DD3D0-8906-C32D-C099-0960904C4A54}"/>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216678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3E87A7-36FD-3B7E-6E71-E9F87D9398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025D7D-134B-8BDD-B467-7DE2E38ED4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540D8-30EE-AB76-87B5-4D2D0BD0E450}"/>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5" name="Footer Placeholder 4">
            <a:extLst>
              <a:ext uri="{FF2B5EF4-FFF2-40B4-BE49-F238E27FC236}">
                <a16:creationId xmlns:a16="http://schemas.microsoft.com/office/drawing/2014/main" id="{E25A5285-7215-ABE6-DA6C-A30C6BC64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1A341-C9B3-C78B-369B-9AFC11020368}"/>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312387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D5E2-977C-25B2-8E41-5FEACA1D5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8E05E6-DABB-207C-226A-F1A78CC30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29570-F97C-CD17-31DE-43B894A523DB}"/>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5" name="Footer Placeholder 4">
            <a:extLst>
              <a:ext uri="{FF2B5EF4-FFF2-40B4-BE49-F238E27FC236}">
                <a16:creationId xmlns:a16="http://schemas.microsoft.com/office/drawing/2014/main" id="{CC287EDF-6D75-7448-C98E-DAA56D014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7CFB9-BADE-E916-6535-511753DB4286}"/>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156113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86DE-A2A2-810B-B655-027D1EC988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70FEC6-3237-4B48-B60B-0ED880A901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77EA18-2DCD-28E2-4DD3-EAD99329725E}"/>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5" name="Footer Placeholder 4">
            <a:extLst>
              <a:ext uri="{FF2B5EF4-FFF2-40B4-BE49-F238E27FC236}">
                <a16:creationId xmlns:a16="http://schemas.microsoft.com/office/drawing/2014/main" id="{AC64F5A0-480E-C458-B817-74FBEFC32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CE5FB-C85C-CE02-D60E-9E5F8B934D4B}"/>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356404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65FD-1120-EF80-62A7-3E3C961F41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7C974-6E88-6743-7528-14F370C0F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113FB6-1A9E-0EA5-06AC-1285F23C77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417C87-1BC5-2D8F-32D5-0498348260A8}"/>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6" name="Footer Placeholder 5">
            <a:extLst>
              <a:ext uri="{FF2B5EF4-FFF2-40B4-BE49-F238E27FC236}">
                <a16:creationId xmlns:a16="http://schemas.microsoft.com/office/drawing/2014/main" id="{173F351F-2560-9ADD-6D7B-E872F6C52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5C293-D2B4-D711-729A-097935975915}"/>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376387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3B64-0C25-59A2-3EB3-CA9B046997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CCE2E-DE5C-FD58-9DFF-58AB269C2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26663-4ABC-38B2-25E3-828D2425DE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D95108-E724-B6A3-718A-2CEC13EC2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37EABA-5CB9-9215-7012-6D6D281E87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CF7ACA-9827-9097-26F0-FF52D8954A43}"/>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8" name="Footer Placeholder 7">
            <a:extLst>
              <a:ext uri="{FF2B5EF4-FFF2-40B4-BE49-F238E27FC236}">
                <a16:creationId xmlns:a16="http://schemas.microsoft.com/office/drawing/2014/main" id="{912A9838-4462-8ABB-1658-087BE22F6F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2BEB3-04DA-EE34-DD53-6657B2CC72BD}"/>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104228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F543E-B003-C3AC-421A-7DFD1F9289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CA4AA3-DFD8-1E3E-A55D-A9A741CF6890}"/>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4" name="Footer Placeholder 3">
            <a:extLst>
              <a:ext uri="{FF2B5EF4-FFF2-40B4-BE49-F238E27FC236}">
                <a16:creationId xmlns:a16="http://schemas.microsoft.com/office/drawing/2014/main" id="{8ADF5C4A-FBB0-9B65-EB6D-CFEFED04C9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E6EDDD-88A4-58EC-C4F5-65BB94F76963}"/>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235518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08254E-1131-EA3E-A8ED-455B4CF9C245}"/>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3" name="Footer Placeholder 2">
            <a:extLst>
              <a:ext uri="{FF2B5EF4-FFF2-40B4-BE49-F238E27FC236}">
                <a16:creationId xmlns:a16="http://schemas.microsoft.com/office/drawing/2014/main" id="{216220F7-161C-E7F6-855C-1A81406AA4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51C990-C93A-9FF9-0F06-223A73259931}"/>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78646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13ED-56C4-D054-68AA-7A71AF07B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81A61A-E47E-B8E5-51D7-ADB0C9C05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02DBEA-7146-5B4A-CB56-02B2781DF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CB44B-2C2D-842C-498C-FBFF83724007}"/>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6" name="Footer Placeholder 5">
            <a:extLst>
              <a:ext uri="{FF2B5EF4-FFF2-40B4-BE49-F238E27FC236}">
                <a16:creationId xmlns:a16="http://schemas.microsoft.com/office/drawing/2014/main" id="{E4D6D533-E9E1-0C0F-B19D-3FEAB29BF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4BC0E-88B0-64C9-C18A-77E33B1E7065}"/>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18273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2F0E0-E10A-B07B-8253-BE5C32757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D54020-082E-7373-5935-16FBA1D07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E1A5D5-48C7-FB7C-3DE6-A4BF38B38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9643D-BDA4-453D-FBD6-0A47157019FA}"/>
              </a:ext>
            </a:extLst>
          </p:cNvPr>
          <p:cNvSpPr>
            <a:spLocks noGrp="1"/>
          </p:cNvSpPr>
          <p:nvPr>
            <p:ph type="dt" sz="half" idx="10"/>
          </p:nvPr>
        </p:nvSpPr>
        <p:spPr/>
        <p:txBody>
          <a:bodyPr/>
          <a:lstStyle/>
          <a:p>
            <a:fld id="{99607919-EF9D-43E7-B7C3-159062974976}" type="datetimeFigureOut">
              <a:rPr lang="en-US" smtClean="0"/>
              <a:t>12/7/2024</a:t>
            </a:fld>
            <a:endParaRPr lang="en-US"/>
          </a:p>
        </p:txBody>
      </p:sp>
      <p:sp>
        <p:nvSpPr>
          <p:cNvPr id="6" name="Footer Placeholder 5">
            <a:extLst>
              <a:ext uri="{FF2B5EF4-FFF2-40B4-BE49-F238E27FC236}">
                <a16:creationId xmlns:a16="http://schemas.microsoft.com/office/drawing/2014/main" id="{6CDE4BC3-68C1-3407-6058-C7A66E423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2B806F-6E4D-8DBB-85D9-3692D389C666}"/>
              </a:ext>
            </a:extLst>
          </p:cNvPr>
          <p:cNvSpPr>
            <a:spLocks noGrp="1"/>
          </p:cNvSpPr>
          <p:nvPr>
            <p:ph type="sldNum" sz="quarter" idx="12"/>
          </p:nvPr>
        </p:nvSpPr>
        <p:spPr/>
        <p:txBody>
          <a:bodyPr/>
          <a:lstStyle/>
          <a:p>
            <a:fld id="{FE856D62-8BC4-48C1-96CF-0A4D435F56CC}" type="slidenum">
              <a:rPr lang="en-US" smtClean="0"/>
              <a:t>‹#›</a:t>
            </a:fld>
            <a:endParaRPr lang="en-US"/>
          </a:p>
        </p:txBody>
      </p:sp>
    </p:spTree>
    <p:extLst>
      <p:ext uri="{BB962C8B-B14F-4D97-AF65-F5344CB8AC3E}">
        <p14:creationId xmlns:p14="http://schemas.microsoft.com/office/powerpoint/2010/main" val="5427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E24EDC-D2B0-F8A5-B841-969D45AF4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9E87D6-A7E3-CA21-5797-2305906B3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172F4-B213-5A94-73EA-BDAACBA76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607919-EF9D-43E7-B7C3-159062974976}" type="datetimeFigureOut">
              <a:rPr lang="en-US" smtClean="0"/>
              <a:t>12/7/2024</a:t>
            </a:fld>
            <a:endParaRPr lang="en-US"/>
          </a:p>
        </p:txBody>
      </p:sp>
      <p:sp>
        <p:nvSpPr>
          <p:cNvPr id="5" name="Footer Placeholder 4">
            <a:extLst>
              <a:ext uri="{FF2B5EF4-FFF2-40B4-BE49-F238E27FC236}">
                <a16:creationId xmlns:a16="http://schemas.microsoft.com/office/drawing/2014/main" id="{BEC8BDEB-8B5A-5296-1D9B-8E58DDF91E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DC74BE-E6FC-D7E2-FD19-7DDDB4ED4D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856D62-8BC4-48C1-96CF-0A4D435F56CC}" type="slidenum">
              <a:rPr lang="en-US" smtClean="0"/>
              <a:t>‹#›</a:t>
            </a:fld>
            <a:endParaRPr lang="en-US"/>
          </a:p>
        </p:txBody>
      </p:sp>
    </p:spTree>
    <p:extLst>
      <p:ext uri="{BB962C8B-B14F-4D97-AF65-F5344CB8AC3E}">
        <p14:creationId xmlns:p14="http://schemas.microsoft.com/office/powerpoint/2010/main" val="992394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34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2F9B1-DA9E-B71E-9B76-94D2353219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581DF1-C923-179A-6755-C25752089868}"/>
              </a:ext>
            </a:extLst>
          </p:cNvPr>
          <p:cNvSpPr>
            <a:spLocks noGrp="1"/>
          </p:cNvSpPr>
          <p:nvPr>
            <p:ph idx="1"/>
          </p:nvPr>
        </p:nvSpPr>
        <p:spPr>
          <a:xfrm>
            <a:off x="238125" y="171450"/>
            <a:ext cx="11953875" cy="6686550"/>
          </a:xfrm>
        </p:spPr>
        <p:txBody>
          <a:bodyPr>
            <a:normAutofit/>
          </a:bodyPr>
          <a:lstStyle/>
          <a:p>
            <a:pPr marL="0" marR="0" indent="0" algn="l" rtl="0">
              <a:buNone/>
            </a:pPr>
            <a:r>
              <a:rPr lang="en-US" sz="3200" b="0" i="0" u="none" strike="noStrike" baseline="0" dirty="0">
                <a:solidFill>
                  <a:srgbClr val="FFC000"/>
                </a:solidFill>
                <a:latin typeface="Verdana" panose="020B0604030504040204" pitchFamily="34" charset="0"/>
              </a:rPr>
              <a:t>Numbers 24:17 NET</a:t>
            </a:r>
          </a:p>
          <a:p>
            <a:pPr marL="0" marR="0" indent="0" algn="l" rtl="0">
              <a:buNone/>
            </a:pPr>
            <a:r>
              <a:rPr lang="en-US" sz="3200" b="0" i="0" u="none" strike="noStrike" baseline="0" dirty="0">
                <a:solidFill>
                  <a:srgbClr val="FFC000"/>
                </a:solidFill>
                <a:latin typeface="Verdana" panose="020B0604030504040204" pitchFamily="34" charset="0"/>
              </a:rPr>
              <a:t>17</a:t>
            </a:r>
            <a:r>
              <a:rPr lang="en-US" sz="3200" b="0" i="0" u="none" strike="noStrike" baseline="0" dirty="0">
                <a:solidFill>
                  <a:schemeClr val="bg1"/>
                </a:solidFill>
                <a:latin typeface="Verdana" panose="020B0604030504040204" pitchFamily="34" charset="0"/>
              </a:rPr>
              <a:t>  ‘I see him, but not now; I behold him, but not close at hand. A star will march forth out of Jacob, and a scepter will rise out of Israel. He will crush the skulls of Moab, and the heads of all the sons of Sheth.</a:t>
            </a:r>
          </a:p>
        </p:txBody>
      </p:sp>
    </p:spTree>
    <p:extLst>
      <p:ext uri="{BB962C8B-B14F-4D97-AF65-F5344CB8AC3E}">
        <p14:creationId xmlns:p14="http://schemas.microsoft.com/office/powerpoint/2010/main" val="133290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CADE70-BE07-8068-987B-1A74B4A06AAB}"/>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5FFCED7D-7DB4-B071-A3DA-33DC66F22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72"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07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4C93F-081B-5CC8-D590-6443FA5957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BD59E-EF4B-74D1-4C81-A59238EED249}"/>
              </a:ext>
            </a:extLst>
          </p:cNvPr>
          <p:cNvSpPr>
            <a:spLocks noGrp="1"/>
          </p:cNvSpPr>
          <p:nvPr>
            <p:ph idx="1"/>
          </p:nvPr>
        </p:nvSpPr>
        <p:spPr>
          <a:xfrm>
            <a:off x="238125" y="171450"/>
            <a:ext cx="11953875" cy="6686550"/>
          </a:xfrm>
        </p:spPr>
        <p:txBody>
          <a:bodyPr>
            <a:normAutofit/>
          </a:bodyPr>
          <a:lstStyle/>
          <a:p>
            <a:pPr marL="0" marR="0" indent="0" algn="l" rtl="0">
              <a:buNone/>
            </a:pPr>
            <a:r>
              <a:rPr lang="en-US" dirty="0">
                <a:solidFill>
                  <a:srgbClr val="FFC000"/>
                </a:solidFill>
                <a:latin typeface="Verdana" panose="020B0604030504040204" pitchFamily="34" charset="0"/>
              </a:rPr>
              <a:t>Parthian Empire</a:t>
            </a:r>
          </a:p>
          <a:p>
            <a:r>
              <a:rPr lang="en-US" dirty="0">
                <a:solidFill>
                  <a:schemeClr val="bg1"/>
                </a:solidFill>
                <a:latin typeface="Verdana" panose="020B0604030504040204" pitchFamily="34" charset="0"/>
              </a:rPr>
              <a:t>Jewish people (in Babylonian exile) who did not return to Jerusalem may have continued sharing prophecies about the “star” and a “new king of the Jews”.</a:t>
            </a:r>
          </a:p>
          <a:p>
            <a:pPr marL="0" marR="0" indent="0" algn="l" rtl="0">
              <a:buNone/>
            </a:pPr>
            <a:endParaRPr lang="en-US" dirty="0">
              <a:solidFill>
                <a:schemeClr val="bg1"/>
              </a:solidFill>
              <a:latin typeface="Verdana" panose="020B0604030504040204" pitchFamily="34" charset="0"/>
            </a:endParaRPr>
          </a:p>
          <a:p>
            <a:pPr marL="0" marR="0" indent="0" algn="l" rtl="0">
              <a:buNone/>
            </a:pPr>
            <a:r>
              <a:rPr lang="en-US" dirty="0">
                <a:solidFill>
                  <a:srgbClr val="FFC000"/>
                </a:solidFill>
                <a:latin typeface="Verdana" panose="020B0604030504040204" pitchFamily="34" charset="0"/>
              </a:rPr>
              <a:t>Nabataean Kingdom</a:t>
            </a:r>
          </a:p>
          <a:p>
            <a:r>
              <a:rPr lang="en-US" dirty="0">
                <a:solidFill>
                  <a:schemeClr val="bg1"/>
                </a:solidFill>
                <a:latin typeface="Verdana" panose="020B0604030504040204" pitchFamily="34" charset="0"/>
              </a:rPr>
              <a:t>Herod’s mother is Nabataean.</a:t>
            </a:r>
          </a:p>
          <a:p>
            <a:r>
              <a:rPr lang="en-US" dirty="0">
                <a:solidFill>
                  <a:schemeClr val="bg1"/>
                </a:solidFill>
                <a:latin typeface="Verdana" panose="020B0604030504040204" pitchFamily="34" charset="0"/>
              </a:rPr>
              <a:t>Aretas IV (Nabataean) gave his daughter to marry Herod’s son, Antipas, for a wife.</a:t>
            </a:r>
          </a:p>
          <a:p>
            <a:r>
              <a:rPr lang="en-US" dirty="0">
                <a:solidFill>
                  <a:schemeClr val="bg1"/>
                </a:solidFill>
                <a:latin typeface="Verdana" panose="020B0604030504040204" pitchFamily="34" charset="0"/>
              </a:rPr>
              <a:t>Nabataean is on the trade route for frankincense and myrrh. Nabataean had gold in their land.</a:t>
            </a:r>
          </a:p>
          <a:p>
            <a:r>
              <a:rPr lang="en-US" dirty="0">
                <a:solidFill>
                  <a:schemeClr val="bg1"/>
                </a:solidFill>
                <a:latin typeface="Verdana" panose="020B0604030504040204" pitchFamily="34" charset="0"/>
              </a:rPr>
              <a:t>The wise men were granted an audience with King Herod.</a:t>
            </a:r>
          </a:p>
          <a:p>
            <a:r>
              <a:rPr lang="en-US" b="0" i="0" u="none" strike="noStrike" baseline="0" dirty="0">
                <a:solidFill>
                  <a:schemeClr val="bg1"/>
                </a:solidFill>
                <a:latin typeface="Verdana" panose="020B0604030504040204" pitchFamily="34" charset="0"/>
              </a:rPr>
              <a:t>Proximity to Israel gives them awareness of the prophecies.</a:t>
            </a:r>
          </a:p>
        </p:txBody>
      </p:sp>
    </p:spTree>
    <p:extLst>
      <p:ext uri="{BB962C8B-B14F-4D97-AF65-F5344CB8AC3E}">
        <p14:creationId xmlns:p14="http://schemas.microsoft.com/office/powerpoint/2010/main" val="98146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C6C80-2CE2-A312-A925-43F7F8FF8E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A48AD7-5B63-178D-0E60-7B15E73069E7}"/>
              </a:ext>
            </a:extLst>
          </p:cNvPr>
          <p:cNvSpPr>
            <a:spLocks noGrp="1"/>
          </p:cNvSpPr>
          <p:nvPr>
            <p:ph idx="1"/>
          </p:nvPr>
        </p:nvSpPr>
        <p:spPr>
          <a:xfrm>
            <a:off x="238125" y="171450"/>
            <a:ext cx="11953875" cy="6686550"/>
          </a:xfrm>
        </p:spPr>
        <p:txBody>
          <a:bodyPr>
            <a:normAutofit/>
          </a:bodyPr>
          <a:lstStyle/>
          <a:p>
            <a:pPr marL="0" marR="0" indent="0" algn="l" rtl="0">
              <a:buNone/>
            </a:pPr>
            <a:r>
              <a:rPr lang="en-US" sz="3200" b="0" i="0" u="none" strike="noStrike" baseline="0" dirty="0">
                <a:solidFill>
                  <a:srgbClr val="FFC000"/>
                </a:solidFill>
                <a:latin typeface="Verdana" panose="020B0604030504040204" pitchFamily="34" charset="0"/>
              </a:rPr>
              <a:t>1 Kings 10:2, 10 NET</a:t>
            </a:r>
          </a:p>
          <a:p>
            <a:pPr marL="0" marR="0" indent="0" algn="l" rtl="0">
              <a:buNone/>
            </a:pPr>
            <a:r>
              <a:rPr lang="en-US" sz="3200" b="0" i="0" u="none" strike="noStrike" baseline="0" dirty="0">
                <a:solidFill>
                  <a:srgbClr val="FFC000"/>
                </a:solidFill>
                <a:latin typeface="Verdana" panose="020B0604030504040204" pitchFamily="34" charset="0"/>
              </a:rPr>
              <a:t>2</a:t>
            </a:r>
            <a:r>
              <a:rPr lang="en-US" sz="3200" b="0" i="0" u="none" strike="noStrike" baseline="0" dirty="0">
                <a:solidFill>
                  <a:schemeClr val="bg1"/>
                </a:solidFill>
                <a:latin typeface="Verdana" panose="020B0604030504040204" pitchFamily="34" charset="0"/>
              </a:rPr>
              <a:t>  She (</a:t>
            </a:r>
            <a:r>
              <a:rPr lang="en-US" sz="3200" b="0" i="1" u="none" strike="noStrike" baseline="0" dirty="0">
                <a:solidFill>
                  <a:schemeClr val="bg1"/>
                </a:solidFill>
                <a:latin typeface="Verdana" panose="020B0604030504040204" pitchFamily="34" charset="0"/>
              </a:rPr>
              <a:t>Queen of Sheba</a:t>
            </a:r>
            <a:r>
              <a:rPr lang="en-US" sz="3200" b="0" i="0" u="none" strike="noStrike" baseline="0" dirty="0">
                <a:solidFill>
                  <a:schemeClr val="bg1"/>
                </a:solidFill>
                <a:latin typeface="Verdana" panose="020B0604030504040204" pitchFamily="34" charset="0"/>
              </a:rPr>
              <a:t>) arrived in Jerusalem with a great display of pomp, bringing with her camels carrying spices, a very large quantity of gold, and precious gems. She visited Solomon and discussed with him everything that was on her mind.</a:t>
            </a:r>
          </a:p>
          <a:p>
            <a:pPr marL="0" marR="0" indent="0" algn="l" rtl="0">
              <a:buNone/>
            </a:pPr>
            <a:r>
              <a:rPr lang="en-US" sz="3200" b="0" i="0" u="none" strike="noStrike" baseline="0" dirty="0">
                <a:solidFill>
                  <a:srgbClr val="FFC000"/>
                </a:solidFill>
                <a:latin typeface="Verdana" panose="020B0604030504040204" pitchFamily="34" charset="0"/>
              </a:rPr>
              <a:t>10</a:t>
            </a:r>
            <a:r>
              <a:rPr lang="en-US" sz="3200" b="0" i="0" u="none" strike="noStrike" baseline="0" dirty="0">
                <a:solidFill>
                  <a:schemeClr val="bg1"/>
                </a:solidFill>
                <a:latin typeface="Verdana" panose="020B0604030504040204" pitchFamily="34" charset="0"/>
              </a:rPr>
              <a:t>  She gave the king 120 talents of gold, a very large quantity of spices, and precious gems. The quantity of spices the queen of Sheba gave King Solomon has never been matched.</a:t>
            </a:r>
          </a:p>
        </p:txBody>
      </p:sp>
    </p:spTree>
    <p:extLst>
      <p:ext uri="{BB962C8B-B14F-4D97-AF65-F5344CB8AC3E}">
        <p14:creationId xmlns:p14="http://schemas.microsoft.com/office/powerpoint/2010/main" val="4057894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42951-C510-BFFB-48D1-527C4E2083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A0A50-C835-3415-9CB5-9D72F1808289}"/>
              </a:ext>
            </a:extLst>
          </p:cNvPr>
          <p:cNvSpPr>
            <a:spLocks noGrp="1"/>
          </p:cNvSpPr>
          <p:nvPr>
            <p:ph idx="1"/>
          </p:nvPr>
        </p:nvSpPr>
        <p:spPr>
          <a:xfrm>
            <a:off x="238125" y="171450"/>
            <a:ext cx="11953875" cy="6686550"/>
          </a:xfrm>
        </p:spPr>
        <p:txBody>
          <a:bodyPr>
            <a:normAutofit/>
          </a:bodyPr>
          <a:lstStyle/>
          <a:p>
            <a:pPr marL="0" marR="0" indent="0" algn="l" rtl="0">
              <a:buNone/>
            </a:pPr>
            <a:r>
              <a:rPr lang="en-US" sz="3200" b="0" i="0" u="none" strike="noStrike" baseline="0" dirty="0">
                <a:solidFill>
                  <a:srgbClr val="FFC000"/>
                </a:solidFill>
                <a:latin typeface="Verdana" panose="020B0604030504040204" pitchFamily="34" charset="0"/>
              </a:rPr>
              <a:t>Isaiah 60:3, 6 NET</a:t>
            </a:r>
          </a:p>
          <a:p>
            <a:pPr marL="0" marR="0" indent="0" algn="l" rtl="0">
              <a:buNone/>
            </a:pPr>
            <a:r>
              <a:rPr lang="en-US" sz="3200" b="0" i="0" u="none" strike="noStrike" baseline="0" dirty="0">
                <a:solidFill>
                  <a:srgbClr val="FFC000"/>
                </a:solidFill>
                <a:latin typeface="Verdana" panose="020B0604030504040204" pitchFamily="34" charset="0"/>
              </a:rPr>
              <a:t>3</a:t>
            </a:r>
            <a:r>
              <a:rPr lang="en-US" sz="3200" b="0" i="0" u="none" strike="noStrike" baseline="0" dirty="0">
                <a:solidFill>
                  <a:schemeClr val="bg1"/>
                </a:solidFill>
                <a:latin typeface="Verdana" panose="020B0604030504040204" pitchFamily="34" charset="0"/>
              </a:rPr>
              <a:t>  Nations come to your light, kings to your bright light.</a:t>
            </a:r>
          </a:p>
          <a:p>
            <a:pPr marL="0" marR="0" indent="0" algn="l" rtl="0">
              <a:buNone/>
            </a:pPr>
            <a:r>
              <a:rPr lang="en-US" sz="3200" b="0" i="0" u="none" strike="noStrike" baseline="0" dirty="0">
                <a:solidFill>
                  <a:srgbClr val="FFC000"/>
                </a:solidFill>
                <a:latin typeface="Verdana" panose="020B0604030504040204" pitchFamily="34" charset="0"/>
              </a:rPr>
              <a:t>6</a:t>
            </a:r>
            <a:r>
              <a:rPr lang="en-US" sz="3200" b="0" i="0" u="none" strike="noStrike" baseline="0" dirty="0">
                <a:solidFill>
                  <a:schemeClr val="bg1"/>
                </a:solidFill>
                <a:latin typeface="Verdana" panose="020B0604030504040204" pitchFamily="34" charset="0"/>
              </a:rPr>
              <a:t>  Camel caravans will cover your roads, young camels from Midian and Ephah. All the merchants of Sheba will come, bringing gold and incense and singing praises to the LORD.</a:t>
            </a:r>
          </a:p>
        </p:txBody>
      </p:sp>
    </p:spTree>
    <p:extLst>
      <p:ext uri="{BB962C8B-B14F-4D97-AF65-F5344CB8AC3E}">
        <p14:creationId xmlns:p14="http://schemas.microsoft.com/office/powerpoint/2010/main" val="384631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A7DB4-3425-7D9C-8D90-6D390B54E0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898C92-DF6D-DBEE-2289-804875CC1403}"/>
              </a:ext>
            </a:extLst>
          </p:cNvPr>
          <p:cNvSpPr>
            <a:spLocks noGrp="1"/>
          </p:cNvSpPr>
          <p:nvPr>
            <p:ph idx="1"/>
          </p:nvPr>
        </p:nvSpPr>
        <p:spPr>
          <a:xfrm>
            <a:off x="238125" y="171450"/>
            <a:ext cx="11953875" cy="6686550"/>
          </a:xfrm>
        </p:spPr>
        <p:txBody>
          <a:bodyPr>
            <a:normAutofit/>
          </a:bodyPr>
          <a:lstStyle/>
          <a:p>
            <a:pPr marL="0" marR="0" indent="0" algn="l" rtl="0">
              <a:buNone/>
            </a:pPr>
            <a:r>
              <a:rPr lang="en-US" sz="3200" dirty="0">
                <a:solidFill>
                  <a:srgbClr val="FFC000"/>
                </a:solidFill>
                <a:latin typeface="Verdana" panose="020B0604030504040204" pitchFamily="34" charset="0"/>
              </a:rPr>
              <a:t>Notice the Similarities</a:t>
            </a:r>
          </a:p>
          <a:p>
            <a:pPr marL="0" marR="0" indent="0" algn="l" rtl="0">
              <a:buNone/>
            </a:pPr>
            <a:endParaRPr lang="en-US" sz="3200" b="0" u="none" strike="noStrike" baseline="0" dirty="0">
              <a:solidFill>
                <a:srgbClr val="FFC000"/>
              </a:solidFill>
              <a:latin typeface="Verdana" panose="020B0604030504040204" pitchFamily="34" charset="0"/>
            </a:endParaRPr>
          </a:p>
          <a:p>
            <a:pPr marL="0" marR="0" indent="0" algn="l" rtl="0">
              <a:buNone/>
            </a:pPr>
            <a:r>
              <a:rPr lang="en-US" sz="3200" b="0" u="none" strike="noStrike" baseline="0" dirty="0">
                <a:solidFill>
                  <a:schemeClr val="bg1"/>
                </a:solidFill>
                <a:latin typeface="Verdana" panose="020B0604030504040204" pitchFamily="34" charset="0"/>
              </a:rPr>
              <a:t>Queen of Sheba honored Solomon, son of David, with gifts to honor the King.</a:t>
            </a:r>
          </a:p>
          <a:p>
            <a:pPr marL="0" marR="0" indent="0" algn="l" rtl="0">
              <a:buNone/>
            </a:pPr>
            <a:endParaRPr lang="en-US" sz="3200" dirty="0">
              <a:solidFill>
                <a:schemeClr val="bg1"/>
              </a:solidFill>
              <a:latin typeface="Verdana" panose="020B0604030504040204" pitchFamily="34" charset="0"/>
            </a:endParaRPr>
          </a:p>
          <a:p>
            <a:pPr marL="0" marR="0" indent="0" algn="l" rtl="0">
              <a:buNone/>
            </a:pPr>
            <a:r>
              <a:rPr lang="en-US" sz="3200" b="0" u="none" strike="noStrike" baseline="0" dirty="0">
                <a:solidFill>
                  <a:schemeClr val="bg1"/>
                </a:solidFill>
                <a:latin typeface="Verdana" panose="020B0604030504040204" pitchFamily="34" charset="0"/>
              </a:rPr>
              <a:t>The wise men honored Jesus, descendant of David, with gifts to honor the King.</a:t>
            </a:r>
          </a:p>
          <a:p>
            <a:pPr marL="0" marR="0" indent="0" algn="l" rtl="0">
              <a:buNone/>
            </a:pPr>
            <a:endParaRPr lang="en-US" sz="3200" b="0" u="none" strike="noStrike" baseline="0" dirty="0">
              <a:solidFill>
                <a:schemeClr val="bg1"/>
              </a:solidFill>
              <a:latin typeface="Verdana" panose="020B0604030504040204" pitchFamily="34" charset="0"/>
            </a:endParaRPr>
          </a:p>
        </p:txBody>
      </p:sp>
    </p:spTree>
    <p:extLst>
      <p:ext uri="{BB962C8B-B14F-4D97-AF65-F5344CB8AC3E}">
        <p14:creationId xmlns:p14="http://schemas.microsoft.com/office/powerpoint/2010/main" val="2084841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5B2D2C59-4671-57E1-45D3-984C5C6B570C}"/>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69E617CB-27C3-D022-8770-B4D6C43160B5}"/>
              </a:ext>
            </a:extLst>
          </p:cNvPr>
          <p:cNvPicPr>
            <a:picLocks noChangeAspect="1"/>
          </p:cNvPicPr>
          <p:nvPr/>
        </p:nvPicPr>
        <p:blipFill>
          <a:blip r:embed="rId2"/>
          <a:srcRect l="13825" r="19073" b="2"/>
          <a:stretch/>
        </p:blipFill>
        <p:spPr>
          <a:xfrm>
            <a:off x="191086" y="171715"/>
            <a:ext cx="5813197" cy="6129087"/>
          </a:xfrm>
          <a:prstGeom prst="rect">
            <a:avLst/>
          </a:prstGeom>
        </p:spPr>
      </p:pic>
      <p:pic>
        <p:nvPicPr>
          <p:cNvPr id="10" name="Picture 9">
            <a:extLst>
              <a:ext uri="{FF2B5EF4-FFF2-40B4-BE49-F238E27FC236}">
                <a16:creationId xmlns:a16="http://schemas.microsoft.com/office/drawing/2014/main" id="{2DDDD60B-CCEB-D953-813B-8283C813D0CB}"/>
              </a:ext>
            </a:extLst>
          </p:cNvPr>
          <p:cNvPicPr>
            <a:picLocks noChangeAspect="1"/>
          </p:cNvPicPr>
          <p:nvPr/>
        </p:nvPicPr>
        <p:blipFill>
          <a:blip r:embed="rId3"/>
          <a:srcRect b="21940"/>
          <a:stretch/>
        </p:blipFill>
        <p:spPr>
          <a:xfrm>
            <a:off x="6196929" y="171716"/>
            <a:ext cx="5803986" cy="3171422"/>
          </a:xfrm>
          <a:prstGeom prst="rect">
            <a:avLst/>
          </a:prstGeom>
        </p:spPr>
      </p:pic>
      <p:pic>
        <p:nvPicPr>
          <p:cNvPr id="12" name="Picture 11">
            <a:extLst>
              <a:ext uri="{FF2B5EF4-FFF2-40B4-BE49-F238E27FC236}">
                <a16:creationId xmlns:a16="http://schemas.microsoft.com/office/drawing/2014/main" id="{8FCC3DEC-86C2-3A03-71D0-6875DFED5B70}"/>
              </a:ext>
            </a:extLst>
          </p:cNvPr>
          <p:cNvPicPr>
            <a:picLocks noChangeAspect="1"/>
          </p:cNvPicPr>
          <p:nvPr/>
        </p:nvPicPr>
        <p:blipFill>
          <a:blip r:embed="rId4"/>
          <a:srcRect b="21393"/>
          <a:stretch/>
        </p:blipFill>
        <p:spPr>
          <a:xfrm>
            <a:off x="6196929" y="3514856"/>
            <a:ext cx="5786386" cy="2785950"/>
          </a:xfrm>
          <a:prstGeom prst="rect">
            <a:avLst/>
          </a:prstGeom>
        </p:spPr>
      </p:pic>
      <p:sp>
        <p:nvSpPr>
          <p:cNvPr id="13" name="Content Placeholder 2">
            <a:extLst>
              <a:ext uri="{FF2B5EF4-FFF2-40B4-BE49-F238E27FC236}">
                <a16:creationId xmlns:a16="http://schemas.microsoft.com/office/drawing/2014/main" id="{379AC3AC-2709-0F5D-64B6-6D6CB18B6790}"/>
              </a:ext>
            </a:extLst>
          </p:cNvPr>
          <p:cNvSpPr>
            <a:spLocks noGrp="1"/>
          </p:cNvSpPr>
          <p:nvPr>
            <p:ph idx="1"/>
          </p:nvPr>
        </p:nvSpPr>
        <p:spPr>
          <a:xfrm>
            <a:off x="2914650" y="221364"/>
            <a:ext cx="6362700" cy="671660"/>
          </a:xfrm>
          <a:solidFill>
            <a:schemeClr val="tx1">
              <a:lumMod val="85000"/>
              <a:lumOff val="15000"/>
            </a:schemeClr>
          </a:solidFill>
        </p:spPr>
        <p:txBody>
          <a:bodyPr anchor="ctr">
            <a:noAutofit/>
          </a:bodyPr>
          <a:lstStyle/>
          <a:p>
            <a:pPr marL="0" marR="0" indent="0" algn="ctr" rtl="0">
              <a:buNone/>
            </a:pPr>
            <a:r>
              <a:rPr lang="en-US" sz="4000" dirty="0">
                <a:solidFill>
                  <a:schemeClr val="bg1"/>
                </a:solidFill>
                <a:latin typeface="Verdana" panose="020B0604030504040204" pitchFamily="34" charset="0"/>
              </a:rPr>
              <a:t>Boswellia Sacra</a:t>
            </a:r>
            <a:endParaRPr lang="en-US" sz="4000" b="0" i="0" u="none" strike="noStrike" baseline="0" dirty="0">
              <a:solidFill>
                <a:schemeClr val="bg1"/>
              </a:solidFill>
              <a:latin typeface="Verdana" panose="020B0604030504040204" pitchFamily="34" charset="0"/>
            </a:endParaRPr>
          </a:p>
        </p:txBody>
      </p:sp>
    </p:spTree>
    <p:extLst>
      <p:ext uri="{BB962C8B-B14F-4D97-AF65-F5344CB8AC3E}">
        <p14:creationId xmlns:p14="http://schemas.microsoft.com/office/powerpoint/2010/main" val="227735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44123-B3EC-1EB9-120D-289E716D73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70D42-ABF6-8A67-3044-453C9C7CA053}"/>
              </a:ext>
            </a:extLst>
          </p:cNvPr>
          <p:cNvSpPr>
            <a:spLocks noGrp="1"/>
          </p:cNvSpPr>
          <p:nvPr>
            <p:ph idx="1"/>
          </p:nvPr>
        </p:nvSpPr>
        <p:spPr>
          <a:xfrm>
            <a:off x="238125" y="171450"/>
            <a:ext cx="11953875" cy="6686550"/>
          </a:xfrm>
        </p:spPr>
        <p:txBody>
          <a:bodyPr>
            <a:normAutofit/>
          </a:bodyPr>
          <a:lstStyle/>
          <a:p>
            <a:pPr marL="0" marR="0" indent="0" algn="l" rtl="0">
              <a:buNone/>
            </a:pPr>
            <a:r>
              <a:rPr lang="en-US" sz="3600" b="0" i="0" u="none" strike="noStrike" baseline="0" dirty="0">
                <a:solidFill>
                  <a:srgbClr val="FFC000"/>
                </a:solidFill>
                <a:latin typeface="Verdana" panose="020B0604030504040204" pitchFamily="34" charset="0"/>
              </a:rPr>
              <a:t>Exodus 30:34-35 NET</a:t>
            </a:r>
          </a:p>
          <a:p>
            <a:pPr marL="0" marR="0" indent="0" algn="l" rtl="0">
              <a:buNone/>
            </a:pPr>
            <a:r>
              <a:rPr lang="en-US" sz="3600" b="0" i="0" u="none" strike="noStrike" baseline="0" dirty="0">
                <a:solidFill>
                  <a:srgbClr val="FFC000"/>
                </a:solidFill>
                <a:latin typeface="Verdana" panose="020B0604030504040204" pitchFamily="34" charset="0"/>
              </a:rPr>
              <a:t>34</a:t>
            </a:r>
            <a:r>
              <a:rPr lang="en-US" sz="3600" b="0" i="0" u="none" strike="noStrike" baseline="0" dirty="0">
                <a:solidFill>
                  <a:schemeClr val="bg1"/>
                </a:solidFill>
                <a:latin typeface="Verdana" panose="020B0604030504040204" pitchFamily="34" charset="0"/>
              </a:rPr>
              <a:t>  The LORD said to Moses: “Take spices, gum resin, onycha, galbanum, and pure frankincense of equal amounts</a:t>
            </a:r>
          </a:p>
          <a:p>
            <a:pPr marL="0" marR="0" indent="0" algn="l" rtl="0">
              <a:buNone/>
            </a:pPr>
            <a:r>
              <a:rPr lang="en-US" sz="3600" b="0" i="0" u="none" strike="noStrike" baseline="0" dirty="0">
                <a:solidFill>
                  <a:srgbClr val="FFC000"/>
                </a:solidFill>
                <a:latin typeface="Verdana" panose="020B0604030504040204" pitchFamily="34" charset="0"/>
              </a:rPr>
              <a:t>35</a:t>
            </a:r>
            <a:r>
              <a:rPr lang="en-US" sz="3600" b="0" i="0" u="none" strike="noStrike" baseline="0" dirty="0">
                <a:solidFill>
                  <a:schemeClr val="bg1"/>
                </a:solidFill>
                <a:latin typeface="Verdana" panose="020B0604030504040204" pitchFamily="34" charset="0"/>
              </a:rPr>
              <a:t>  and make it into an incense, a perfume, the work of a perfumer. It is to be finely ground, and pure and sacred.</a:t>
            </a:r>
          </a:p>
        </p:txBody>
      </p:sp>
    </p:spTree>
    <p:extLst>
      <p:ext uri="{BB962C8B-B14F-4D97-AF65-F5344CB8AC3E}">
        <p14:creationId xmlns:p14="http://schemas.microsoft.com/office/powerpoint/2010/main" val="332322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a:extLst>
            <a:ext uri="{FF2B5EF4-FFF2-40B4-BE49-F238E27FC236}">
              <a16:creationId xmlns:a16="http://schemas.microsoft.com/office/drawing/2014/main" id="{B291133A-6522-A057-A833-C90F96C409A8}"/>
            </a:ext>
          </a:extLst>
        </p:cNvPr>
        <p:cNvGrpSpPr/>
        <p:nvPr/>
      </p:nvGrpSpPr>
      <p:grpSpPr>
        <a:xfrm>
          <a:off x="0" y="0"/>
          <a:ext cx="0" cy="0"/>
          <a:chOff x="0" y="0"/>
          <a:chExt cx="0" cy="0"/>
        </a:xfrm>
      </p:grpSpPr>
      <p:pic>
        <p:nvPicPr>
          <p:cNvPr id="2050" name="Picture 2" descr="Myrrh Plant and its Harvesting Process ...">
            <a:extLst>
              <a:ext uri="{FF2B5EF4-FFF2-40B4-BE49-F238E27FC236}">
                <a16:creationId xmlns:a16="http://schemas.microsoft.com/office/drawing/2014/main" id="{B756D0B2-E3DA-413A-2AD9-1666DCB24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7" r="-1" b="-1"/>
          <a:stretch/>
        </p:blipFill>
        <p:spPr bwMode="auto">
          <a:xfrm>
            <a:off x="643467" y="1091582"/>
            <a:ext cx="5291666" cy="53557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yrrh Essential Oil Benefits &amp; Uses for ...">
            <a:extLst>
              <a:ext uri="{FF2B5EF4-FFF2-40B4-BE49-F238E27FC236}">
                <a16:creationId xmlns:a16="http://schemas.microsoft.com/office/drawing/2014/main" id="{CFB44500-2287-6B9A-2CD9-D5E43C8A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56" r="5514"/>
          <a:stretch/>
        </p:blipFill>
        <p:spPr bwMode="auto">
          <a:xfrm>
            <a:off x="6256865" y="1088673"/>
            <a:ext cx="5291667" cy="53615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EEBBE49-C331-1127-CC13-CE3FC5211242}"/>
              </a:ext>
            </a:extLst>
          </p:cNvPr>
          <p:cNvSpPr>
            <a:spLocks noGrp="1"/>
          </p:cNvSpPr>
          <p:nvPr>
            <p:ph idx="1"/>
          </p:nvPr>
        </p:nvSpPr>
        <p:spPr>
          <a:xfrm>
            <a:off x="2914650" y="221364"/>
            <a:ext cx="6362700" cy="671660"/>
          </a:xfrm>
          <a:solidFill>
            <a:schemeClr val="tx1">
              <a:lumMod val="85000"/>
              <a:lumOff val="15000"/>
            </a:schemeClr>
          </a:solidFill>
        </p:spPr>
        <p:txBody>
          <a:bodyPr anchor="ctr">
            <a:noAutofit/>
          </a:bodyPr>
          <a:lstStyle/>
          <a:p>
            <a:pPr marL="0" marR="0" indent="0" algn="ctr" rtl="0">
              <a:buNone/>
            </a:pPr>
            <a:r>
              <a:rPr lang="en-US" sz="4000" dirty="0">
                <a:solidFill>
                  <a:schemeClr val="bg1"/>
                </a:solidFill>
                <a:latin typeface="Verdana" panose="020B0604030504040204" pitchFamily="34" charset="0"/>
              </a:rPr>
              <a:t>Commiphora Myrrha</a:t>
            </a:r>
            <a:endParaRPr lang="en-US" sz="4000" b="0" i="0" u="none" strike="noStrike" baseline="0" dirty="0">
              <a:solidFill>
                <a:schemeClr val="bg1"/>
              </a:solidFill>
              <a:latin typeface="Verdana" panose="020B0604030504040204" pitchFamily="34" charset="0"/>
            </a:endParaRPr>
          </a:p>
        </p:txBody>
      </p:sp>
    </p:spTree>
    <p:extLst>
      <p:ext uri="{BB962C8B-B14F-4D97-AF65-F5344CB8AC3E}">
        <p14:creationId xmlns:p14="http://schemas.microsoft.com/office/powerpoint/2010/main" val="100509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5C420-74B0-A223-2E01-945068C1FC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12E26-D154-B3E7-4CA5-D31D414877A7}"/>
              </a:ext>
            </a:extLst>
          </p:cNvPr>
          <p:cNvSpPr>
            <a:spLocks noGrp="1"/>
          </p:cNvSpPr>
          <p:nvPr>
            <p:ph idx="1"/>
          </p:nvPr>
        </p:nvSpPr>
        <p:spPr>
          <a:xfrm>
            <a:off x="238125" y="171450"/>
            <a:ext cx="11953875" cy="6686550"/>
          </a:xfrm>
        </p:spPr>
        <p:txBody>
          <a:bodyPr>
            <a:normAutofit/>
          </a:bodyPr>
          <a:lstStyle/>
          <a:p>
            <a:pPr marL="0" marR="0" indent="0" algn="l" rtl="0">
              <a:buNone/>
            </a:pPr>
            <a:r>
              <a:rPr lang="en-US" sz="3600" b="0" i="0" u="none" strike="noStrike" baseline="0" dirty="0">
                <a:solidFill>
                  <a:srgbClr val="FFC000"/>
                </a:solidFill>
                <a:latin typeface="Verdana" panose="020B0604030504040204" pitchFamily="34" charset="0"/>
              </a:rPr>
              <a:t>Proverbs 18:16 NLT</a:t>
            </a:r>
          </a:p>
          <a:p>
            <a:pPr marL="0" marR="0" indent="0" algn="l" rtl="0">
              <a:buNone/>
            </a:pPr>
            <a:r>
              <a:rPr lang="en-US" sz="3600" b="0" i="0" u="none" strike="noStrike" baseline="0" dirty="0">
                <a:solidFill>
                  <a:srgbClr val="FFC000"/>
                </a:solidFill>
                <a:latin typeface="Verdana" panose="020B0604030504040204" pitchFamily="34" charset="0"/>
              </a:rPr>
              <a:t>16</a:t>
            </a:r>
            <a:r>
              <a:rPr lang="en-US" sz="3600" b="0" i="0" u="none" strike="noStrike" baseline="0" dirty="0">
                <a:solidFill>
                  <a:schemeClr val="bg1"/>
                </a:solidFill>
                <a:latin typeface="Verdana" panose="020B0604030504040204" pitchFamily="34" charset="0"/>
              </a:rPr>
              <a:t>  Giving a gift can open doors; it gives access to important people!</a:t>
            </a:r>
          </a:p>
        </p:txBody>
      </p:sp>
    </p:spTree>
    <p:extLst>
      <p:ext uri="{BB962C8B-B14F-4D97-AF65-F5344CB8AC3E}">
        <p14:creationId xmlns:p14="http://schemas.microsoft.com/office/powerpoint/2010/main" val="185847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4E4B25-BAEE-1F03-EB78-5FDA634A5E1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group of men riding camels&#10;&#10;Description automatically generated">
            <a:extLst>
              <a:ext uri="{FF2B5EF4-FFF2-40B4-BE49-F238E27FC236}">
                <a16:creationId xmlns:a16="http://schemas.microsoft.com/office/drawing/2014/main" id="{0DDA8BF7-301B-1FC0-4566-E1B0BD460D66}"/>
              </a:ext>
            </a:extLst>
          </p:cNvPr>
          <p:cNvPicPr>
            <a:picLocks noChangeAspect="1"/>
          </p:cNvPicPr>
          <p:nvPr/>
        </p:nvPicPr>
        <p:blipFill>
          <a:blip r:embed="rId2">
            <a:extLst>
              <a:ext uri="{28A0092B-C50C-407E-A947-70E740481C1C}">
                <a14:useLocalDpi xmlns:a14="http://schemas.microsoft.com/office/drawing/2010/main" val="0"/>
              </a:ext>
            </a:extLst>
          </a:blip>
          <a:srcRect t="13958" b="4535"/>
          <a:stretch/>
        </p:blipFill>
        <p:spPr>
          <a:xfrm>
            <a:off x="20" y="1282"/>
            <a:ext cx="12191980" cy="6856718"/>
          </a:xfrm>
          <a:prstGeom prst="rect">
            <a:avLst/>
          </a:prstGeom>
        </p:spPr>
      </p:pic>
    </p:spTree>
    <p:extLst>
      <p:ext uri="{BB962C8B-B14F-4D97-AF65-F5344CB8AC3E}">
        <p14:creationId xmlns:p14="http://schemas.microsoft.com/office/powerpoint/2010/main" val="144099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6CBF5-DBAF-EE7D-430C-ADC4D81FDE28}"/>
            </a:ext>
          </a:extLst>
        </p:cNvPr>
        <p:cNvGrpSpPr/>
        <p:nvPr/>
      </p:nvGrpSpPr>
      <p:grpSpPr>
        <a:xfrm>
          <a:off x="0" y="0"/>
          <a:ext cx="0" cy="0"/>
          <a:chOff x="0" y="0"/>
          <a:chExt cx="0" cy="0"/>
        </a:xfrm>
      </p:grpSpPr>
      <p:pic>
        <p:nvPicPr>
          <p:cNvPr id="9" name="Picture 8" descr="A group of men riding camels&#10;&#10;Description automatically generated">
            <a:extLst>
              <a:ext uri="{FF2B5EF4-FFF2-40B4-BE49-F238E27FC236}">
                <a16:creationId xmlns:a16="http://schemas.microsoft.com/office/drawing/2014/main" id="{EC3846FD-EAEA-62D0-30D3-4D5F10A0C3CE}"/>
              </a:ext>
            </a:extLst>
          </p:cNvPr>
          <p:cNvPicPr>
            <a:picLocks noChangeAspect="1"/>
          </p:cNvPicPr>
          <p:nvPr/>
        </p:nvPicPr>
        <p:blipFill>
          <a:blip r:embed="rId2">
            <a:extLst>
              <a:ext uri="{28A0092B-C50C-407E-A947-70E740481C1C}">
                <a14:useLocalDpi xmlns:a14="http://schemas.microsoft.com/office/drawing/2010/main" val="0"/>
              </a:ext>
            </a:extLst>
          </a:blip>
          <a:srcRect t="13958" b="4535"/>
          <a:stretch/>
        </p:blipFill>
        <p:spPr>
          <a:xfrm>
            <a:off x="20" y="1282"/>
            <a:ext cx="12191980" cy="6856718"/>
          </a:xfrm>
          <a:prstGeom prst="rect">
            <a:avLst/>
          </a:prstGeom>
        </p:spPr>
      </p:pic>
    </p:spTree>
    <p:extLst>
      <p:ext uri="{BB962C8B-B14F-4D97-AF65-F5344CB8AC3E}">
        <p14:creationId xmlns:p14="http://schemas.microsoft.com/office/powerpoint/2010/main" val="256351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B56C17-B095-8081-9A05-4F93EE61488B}"/>
              </a:ext>
            </a:extLst>
          </p:cNvPr>
          <p:cNvSpPr>
            <a:spLocks noGrp="1"/>
          </p:cNvSpPr>
          <p:nvPr>
            <p:ph idx="1"/>
          </p:nvPr>
        </p:nvSpPr>
        <p:spPr>
          <a:xfrm>
            <a:off x="238125" y="171450"/>
            <a:ext cx="11953875" cy="6686550"/>
          </a:xfrm>
        </p:spPr>
        <p:txBody>
          <a:bodyPr>
            <a:normAutofit/>
          </a:bodyPr>
          <a:lstStyle/>
          <a:p>
            <a:pPr marL="0" marR="0" indent="0" algn="l" rtl="0">
              <a:buNone/>
            </a:pPr>
            <a:r>
              <a:rPr lang="en-US" sz="4000" b="0" i="0" u="none" strike="noStrike" baseline="0" dirty="0">
                <a:solidFill>
                  <a:srgbClr val="FFC000"/>
                </a:solidFill>
                <a:latin typeface="Verdana" panose="020B0604030504040204" pitchFamily="34" charset="0"/>
              </a:rPr>
              <a:t>Matthew 2:11 NET</a:t>
            </a:r>
          </a:p>
          <a:p>
            <a:pPr marL="0" marR="0" indent="0" algn="l" rtl="0">
              <a:buNone/>
            </a:pPr>
            <a:r>
              <a:rPr lang="en-US" sz="4000" b="0" i="0" u="none" strike="noStrike" baseline="0" dirty="0">
                <a:solidFill>
                  <a:srgbClr val="FFC000"/>
                </a:solidFill>
                <a:latin typeface="Verdana" panose="020B0604030504040204" pitchFamily="34" charset="0"/>
              </a:rPr>
              <a:t>11</a:t>
            </a:r>
            <a:r>
              <a:rPr lang="en-US" sz="4000" b="0" i="0" u="none" strike="noStrike" baseline="0" dirty="0">
                <a:solidFill>
                  <a:schemeClr val="bg1"/>
                </a:solidFill>
                <a:latin typeface="Verdana" panose="020B0604030504040204" pitchFamily="34" charset="0"/>
              </a:rPr>
              <a:t>  As they came into the house and saw the child with Mary his mother, they bowed down and worshiped him. They opened their treasure boxes and gave him gifts of gold, frankincense, and myrrh.</a:t>
            </a:r>
          </a:p>
        </p:txBody>
      </p:sp>
    </p:spTree>
    <p:extLst>
      <p:ext uri="{BB962C8B-B14F-4D97-AF65-F5344CB8AC3E}">
        <p14:creationId xmlns:p14="http://schemas.microsoft.com/office/powerpoint/2010/main" val="178618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4792E-46B3-67CC-F0F0-8F0EDD4500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C3771-3323-79B8-72FB-5C9B7ECC7F07}"/>
              </a:ext>
            </a:extLst>
          </p:cNvPr>
          <p:cNvSpPr>
            <a:spLocks noGrp="1"/>
          </p:cNvSpPr>
          <p:nvPr>
            <p:ph idx="1"/>
          </p:nvPr>
        </p:nvSpPr>
        <p:spPr>
          <a:xfrm>
            <a:off x="238125" y="171450"/>
            <a:ext cx="11953875" cy="6686550"/>
          </a:xfrm>
        </p:spPr>
        <p:txBody>
          <a:bodyPr>
            <a:normAutofit/>
          </a:bodyPr>
          <a:lstStyle/>
          <a:p>
            <a:pPr marL="0" marR="0" indent="0" algn="l" rtl="0">
              <a:buNone/>
            </a:pPr>
            <a:r>
              <a:rPr lang="en-US" sz="3200" b="0" i="0" u="none" strike="noStrike" baseline="0" dirty="0">
                <a:solidFill>
                  <a:srgbClr val="FFC000"/>
                </a:solidFill>
                <a:latin typeface="Verdana" panose="020B0604030504040204" pitchFamily="34" charset="0"/>
              </a:rPr>
              <a:t>Matthew 2:8-11 NET</a:t>
            </a:r>
          </a:p>
          <a:p>
            <a:pPr marL="0" marR="0" indent="0" algn="l" rtl="0">
              <a:buNone/>
            </a:pPr>
            <a:r>
              <a:rPr lang="en-US" sz="3200" b="0" i="0" u="none" strike="noStrike" baseline="0" dirty="0">
                <a:solidFill>
                  <a:srgbClr val="FFC000"/>
                </a:solidFill>
                <a:latin typeface="Verdana" panose="020B0604030504040204" pitchFamily="34" charset="0"/>
              </a:rPr>
              <a:t>8</a:t>
            </a:r>
            <a:r>
              <a:rPr lang="en-US" sz="3200" b="0" i="0" u="none" strike="noStrike" baseline="0" dirty="0">
                <a:solidFill>
                  <a:schemeClr val="bg1"/>
                </a:solidFill>
                <a:latin typeface="Verdana" panose="020B0604030504040204" pitchFamily="34" charset="0"/>
              </a:rPr>
              <a:t>  He (Herod) sent them to Bethlehem and said, “Go and look carefully for the child. When you find him, inform me so that I can go and worship him as well.”</a:t>
            </a:r>
          </a:p>
          <a:p>
            <a:pPr marL="0" marR="0" indent="0" algn="l" rtl="0">
              <a:buNone/>
            </a:pPr>
            <a:r>
              <a:rPr lang="en-US" sz="3200" b="0" i="0" u="none" strike="noStrike" baseline="0" dirty="0">
                <a:solidFill>
                  <a:srgbClr val="FFC000"/>
                </a:solidFill>
                <a:latin typeface="Verdana" panose="020B0604030504040204" pitchFamily="34" charset="0"/>
              </a:rPr>
              <a:t>9</a:t>
            </a:r>
            <a:r>
              <a:rPr lang="en-US" sz="3200" b="0" i="0" u="none" strike="noStrike" baseline="0" dirty="0">
                <a:solidFill>
                  <a:schemeClr val="bg1"/>
                </a:solidFill>
                <a:latin typeface="Verdana" panose="020B0604030504040204" pitchFamily="34" charset="0"/>
              </a:rPr>
              <a:t>  After listening to the king they left, and once again the star they saw when it rose led them until it stopped above the place where the child was.</a:t>
            </a:r>
          </a:p>
          <a:p>
            <a:pPr marL="0" marR="0" indent="0" algn="l" rtl="0">
              <a:buNone/>
            </a:pPr>
            <a:r>
              <a:rPr lang="en-US" sz="3200" b="0" i="0" u="none" strike="noStrike" baseline="0" dirty="0">
                <a:solidFill>
                  <a:srgbClr val="FFC000"/>
                </a:solidFill>
                <a:latin typeface="Verdana" panose="020B0604030504040204" pitchFamily="34" charset="0"/>
              </a:rPr>
              <a:t>10</a:t>
            </a:r>
            <a:r>
              <a:rPr lang="en-US" sz="3200" b="0" i="0" u="none" strike="noStrike" baseline="0" dirty="0">
                <a:solidFill>
                  <a:schemeClr val="bg1"/>
                </a:solidFill>
                <a:latin typeface="Verdana" panose="020B0604030504040204" pitchFamily="34" charset="0"/>
              </a:rPr>
              <a:t>  </a:t>
            </a:r>
            <a:r>
              <a:rPr lang="en-US" sz="3200" b="0" i="0" u="none" strike="noStrike" baseline="0" dirty="0">
                <a:solidFill>
                  <a:srgbClr val="FFFF00"/>
                </a:solidFill>
                <a:latin typeface="Verdana" panose="020B0604030504040204" pitchFamily="34" charset="0"/>
              </a:rPr>
              <a:t>When they saw the star they shouted joyfully</a:t>
            </a:r>
            <a:r>
              <a:rPr lang="en-US" sz="3200" b="0" i="0" u="none" strike="noStrike" baseline="0" dirty="0">
                <a:solidFill>
                  <a:schemeClr val="bg1"/>
                </a:solidFill>
                <a:latin typeface="Verdana" panose="020B0604030504040204" pitchFamily="34" charset="0"/>
              </a:rPr>
              <a:t>.</a:t>
            </a:r>
          </a:p>
          <a:p>
            <a:pPr marL="0" marR="0" indent="0" algn="l" rtl="0">
              <a:buNone/>
            </a:pPr>
            <a:r>
              <a:rPr lang="en-US" sz="3200" b="0" i="0" u="none" strike="noStrike" baseline="0" dirty="0">
                <a:solidFill>
                  <a:srgbClr val="FFC000"/>
                </a:solidFill>
                <a:latin typeface="Verdana" panose="020B0604030504040204" pitchFamily="34" charset="0"/>
              </a:rPr>
              <a:t>11</a:t>
            </a:r>
            <a:r>
              <a:rPr lang="en-US" sz="3200" b="0" i="0" u="none" strike="noStrike" baseline="0" dirty="0">
                <a:solidFill>
                  <a:schemeClr val="bg1"/>
                </a:solidFill>
                <a:latin typeface="Verdana" panose="020B0604030504040204" pitchFamily="34" charset="0"/>
              </a:rPr>
              <a:t>  As they came into the house and saw the child with Mary his mother, they bowed down and worshiped him. They opened their treasure boxes and gave him gifts of gold, frankincense, and myrrh.</a:t>
            </a:r>
          </a:p>
        </p:txBody>
      </p:sp>
    </p:spTree>
    <p:extLst>
      <p:ext uri="{BB962C8B-B14F-4D97-AF65-F5344CB8AC3E}">
        <p14:creationId xmlns:p14="http://schemas.microsoft.com/office/powerpoint/2010/main" val="48931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2BA0B-BDCB-F945-E3CA-F12E746F0B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3758B4-E3FB-B4A7-3B3E-A24832F56B85}"/>
              </a:ext>
            </a:extLst>
          </p:cNvPr>
          <p:cNvSpPr>
            <a:spLocks noGrp="1"/>
          </p:cNvSpPr>
          <p:nvPr>
            <p:ph idx="1"/>
          </p:nvPr>
        </p:nvSpPr>
        <p:spPr>
          <a:xfrm>
            <a:off x="238125" y="171450"/>
            <a:ext cx="11953875" cy="6686550"/>
          </a:xfrm>
        </p:spPr>
        <p:txBody>
          <a:bodyPr>
            <a:normAutofit/>
          </a:bodyPr>
          <a:lstStyle/>
          <a:p>
            <a:pPr marL="0" marR="0" indent="0" algn="l" rtl="0">
              <a:buNone/>
            </a:pPr>
            <a:r>
              <a:rPr lang="en-US" sz="3200" b="0" i="0" u="none" strike="noStrike" baseline="0" dirty="0">
                <a:solidFill>
                  <a:srgbClr val="FFC000"/>
                </a:solidFill>
                <a:latin typeface="Verdana" panose="020B0604030504040204" pitchFamily="34" charset="0"/>
              </a:rPr>
              <a:t>Luke 2:1-4 NET</a:t>
            </a:r>
          </a:p>
          <a:p>
            <a:pPr marL="0" marR="0" indent="0" algn="l" rtl="0">
              <a:buNone/>
            </a:pPr>
            <a:r>
              <a:rPr lang="en-US" sz="3200" b="0" i="0" u="none" strike="noStrike" baseline="0" dirty="0">
                <a:solidFill>
                  <a:srgbClr val="FFC000"/>
                </a:solidFill>
                <a:latin typeface="Verdana" panose="020B0604030504040204" pitchFamily="34" charset="0"/>
              </a:rPr>
              <a:t>1</a:t>
            </a:r>
            <a:r>
              <a:rPr lang="en-US" sz="3200" b="0" i="0" u="none" strike="noStrike" baseline="0" dirty="0">
                <a:solidFill>
                  <a:schemeClr val="bg1"/>
                </a:solidFill>
                <a:latin typeface="Verdana" panose="020B0604030504040204" pitchFamily="34" charset="0"/>
              </a:rPr>
              <a:t>  Now in those days a decree went out from Caesar Augustus to register all the empire for taxes.</a:t>
            </a:r>
          </a:p>
          <a:p>
            <a:pPr marL="0" marR="0" indent="0" algn="l" rtl="0">
              <a:buNone/>
            </a:pPr>
            <a:r>
              <a:rPr lang="en-US" sz="3200" b="0" i="0" u="none" strike="noStrike" baseline="0" dirty="0">
                <a:solidFill>
                  <a:srgbClr val="FFC000"/>
                </a:solidFill>
                <a:latin typeface="Verdana" panose="020B0604030504040204" pitchFamily="34" charset="0"/>
              </a:rPr>
              <a:t>2</a:t>
            </a:r>
            <a:r>
              <a:rPr lang="en-US" sz="3200" b="0" i="0" u="none" strike="noStrike" baseline="0" dirty="0">
                <a:solidFill>
                  <a:schemeClr val="bg1"/>
                </a:solidFill>
                <a:latin typeface="Verdana" panose="020B0604030504040204" pitchFamily="34" charset="0"/>
              </a:rPr>
              <a:t>  This was the first registration, taken when Quirinius was governor of Syria.</a:t>
            </a:r>
          </a:p>
          <a:p>
            <a:pPr marL="0" marR="0" indent="0" algn="l" rtl="0">
              <a:buNone/>
            </a:pPr>
            <a:r>
              <a:rPr lang="en-US" sz="3200" b="0" i="0" u="none" strike="noStrike" baseline="0" dirty="0">
                <a:solidFill>
                  <a:srgbClr val="FFC000"/>
                </a:solidFill>
                <a:latin typeface="Verdana" panose="020B0604030504040204" pitchFamily="34" charset="0"/>
              </a:rPr>
              <a:t>3</a:t>
            </a:r>
            <a:r>
              <a:rPr lang="en-US" sz="3200" b="0" i="0" u="none" strike="noStrike" baseline="0" dirty="0">
                <a:solidFill>
                  <a:schemeClr val="bg1"/>
                </a:solidFill>
                <a:latin typeface="Verdana" panose="020B0604030504040204" pitchFamily="34" charset="0"/>
              </a:rPr>
              <a:t>  Everyone went to his own town to be registered.</a:t>
            </a:r>
          </a:p>
          <a:p>
            <a:pPr marL="0" marR="0" indent="0" algn="l" rtl="0">
              <a:buNone/>
            </a:pPr>
            <a:r>
              <a:rPr lang="en-US" sz="3200" b="0" i="0" u="none" strike="noStrike" baseline="0" dirty="0">
                <a:solidFill>
                  <a:srgbClr val="FFC000"/>
                </a:solidFill>
                <a:latin typeface="Verdana" panose="020B0604030504040204" pitchFamily="34" charset="0"/>
              </a:rPr>
              <a:t>4</a:t>
            </a:r>
            <a:r>
              <a:rPr lang="en-US" sz="3200" b="0" i="0" u="none" strike="noStrike" baseline="0" dirty="0">
                <a:solidFill>
                  <a:schemeClr val="bg1"/>
                </a:solidFill>
                <a:latin typeface="Verdana" panose="020B0604030504040204" pitchFamily="34" charset="0"/>
              </a:rPr>
              <a:t>  So Joseph also went up from the town of Nazareth in Galilee to Judea, to the city of David called Bethlehem, because </a:t>
            </a:r>
            <a:r>
              <a:rPr lang="en-US" sz="3200" b="0" i="0" u="none" strike="noStrike" baseline="0" dirty="0">
                <a:solidFill>
                  <a:srgbClr val="FFFF00"/>
                </a:solidFill>
                <a:latin typeface="Verdana" panose="020B0604030504040204" pitchFamily="34" charset="0"/>
              </a:rPr>
              <a:t>he was of the house and family line of David</a:t>
            </a:r>
            <a:r>
              <a:rPr lang="en-US" sz="3200" b="0" i="0" u="none" strike="noStrike" baseline="0" dirty="0">
                <a:solidFill>
                  <a:schemeClr val="bg1"/>
                </a:solidFill>
                <a:latin typeface="Verdana" panose="020B0604030504040204" pitchFamily="34" charset="0"/>
              </a:rPr>
              <a:t>.</a:t>
            </a:r>
          </a:p>
        </p:txBody>
      </p:sp>
    </p:spTree>
    <p:extLst>
      <p:ext uri="{BB962C8B-B14F-4D97-AF65-F5344CB8AC3E}">
        <p14:creationId xmlns:p14="http://schemas.microsoft.com/office/powerpoint/2010/main" val="241125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EC84F-8AF9-046F-D547-FEF3F2DD35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1D114F-92C4-C9C8-84B1-7CD778F949F8}"/>
              </a:ext>
            </a:extLst>
          </p:cNvPr>
          <p:cNvSpPr>
            <a:spLocks noGrp="1"/>
          </p:cNvSpPr>
          <p:nvPr>
            <p:ph idx="1"/>
          </p:nvPr>
        </p:nvSpPr>
        <p:spPr>
          <a:xfrm>
            <a:off x="238125" y="171450"/>
            <a:ext cx="11953875" cy="6686550"/>
          </a:xfrm>
        </p:spPr>
        <p:txBody>
          <a:bodyPr>
            <a:normAutofit/>
          </a:bodyPr>
          <a:lstStyle/>
          <a:p>
            <a:pPr marL="0" marR="0" indent="0" algn="l" rtl="0">
              <a:buNone/>
            </a:pPr>
            <a:r>
              <a:rPr lang="en-US" sz="3200" b="0" i="0" u="none" strike="noStrike" baseline="0" dirty="0">
                <a:solidFill>
                  <a:srgbClr val="FFC000"/>
                </a:solidFill>
                <a:latin typeface="Verdana" panose="020B0604030504040204" pitchFamily="34" charset="0"/>
              </a:rPr>
              <a:t>Matthew 2:1-3 NET</a:t>
            </a:r>
          </a:p>
          <a:p>
            <a:pPr marL="0" marR="0" indent="0" algn="l" rtl="0">
              <a:buNone/>
            </a:pPr>
            <a:r>
              <a:rPr lang="en-US" sz="3200" b="0" i="0" u="none" strike="noStrike" baseline="0" dirty="0">
                <a:solidFill>
                  <a:srgbClr val="FFC000"/>
                </a:solidFill>
                <a:latin typeface="Verdana" panose="020B0604030504040204" pitchFamily="34" charset="0"/>
              </a:rPr>
              <a:t>1</a:t>
            </a:r>
            <a:r>
              <a:rPr lang="en-US" sz="3200" b="0" i="0" u="none" strike="noStrike" baseline="0" dirty="0">
                <a:solidFill>
                  <a:schemeClr val="bg1"/>
                </a:solidFill>
                <a:latin typeface="Verdana" panose="020B0604030504040204" pitchFamily="34" charset="0"/>
              </a:rPr>
              <a:t>  After Jesus was born in Bethlehem in Judea, in the time of King Herod, wise men from the East came to Jerusalem</a:t>
            </a:r>
          </a:p>
          <a:p>
            <a:pPr marL="0" marR="0" indent="0" algn="l" rtl="0">
              <a:buNone/>
            </a:pPr>
            <a:r>
              <a:rPr lang="en-US" sz="3200" b="0" i="0" u="none" strike="noStrike" baseline="0" dirty="0">
                <a:solidFill>
                  <a:srgbClr val="FFC000"/>
                </a:solidFill>
                <a:latin typeface="Verdana" panose="020B0604030504040204" pitchFamily="34" charset="0"/>
              </a:rPr>
              <a:t>2</a:t>
            </a:r>
            <a:r>
              <a:rPr lang="en-US" sz="3200" b="0" i="0" u="none" strike="noStrike" baseline="0" dirty="0">
                <a:solidFill>
                  <a:schemeClr val="bg1"/>
                </a:solidFill>
                <a:latin typeface="Verdana" panose="020B0604030504040204" pitchFamily="34" charset="0"/>
              </a:rPr>
              <a:t>  saying, “Where is the one who is born king of the Jews? For we saw his star when it rose and have come to worship him.”</a:t>
            </a:r>
          </a:p>
          <a:p>
            <a:pPr marL="0" marR="0" indent="0" algn="l" rtl="0">
              <a:buNone/>
            </a:pPr>
            <a:r>
              <a:rPr lang="en-US" sz="3200" b="0" i="0" u="none" strike="noStrike" baseline="0" dirty="0">
                <a:solidFill>
                  <a:srgbClr val="FFC000"/>
                </a:solidFill>
                <a:latin typeface="Verdana" panose="020B0604030504040204" pitchFamily="34" charset="0"/>
              </a:rPr>
              <a:t>3</a:t>
            </a:r>
            <a:r>
              <a:rPr lang="en-US" sz="3200" b="0" i="0" u="none" strike="noStrike" baseline="0" dirty="0">
                <a:solidFill>
                  <a:schemeClr val="bg1"/>
                </a:solidFill>
                <a:latin typeface="Verdana" panose="020B0604030504040204" pitchFamily="34" charset="0"/>
              </a:rPr>
              <a:t>  When King Herod heard this he was alarmed, and all Jerusalem with him.</a:t>
            </a:r>
          </a:p>
        </p:txBody>
      </p:sp>
    </p:spTree>
    <p:extLst>
      <p:ext uri="{BB962C8B-B14F-4D97-AF65-F5344CB8AC3E}">
        <p14:creationId xmlns:p14="http://schemas.microsoft.com/office/powerpoint/2010/main" val="95783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C1CF9-6F14-B00F-0D52-6969ADCA85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9EC9D-0241-38F1-25CB-7C5E62D17D52}"/>
              </a:ext>
            </a:extLst>
          </p:cNvPr>
          <p:cNvSpPr>
            <a:spLocks noGrp="1"/>
          </p:cNvSpPr>
          <p:nvPr>
            <p:ph idx="1"/>
          </p:nvPr>
        </p:nvSpPr>
        <p:spPr>
          <a:xfrm>
            <a:off x="238125" y="171450"/>
            <a:ext cx="11953875" cy="6686550"/>
          </a:xfrm>
        </p:spPr>
        <p:txBody>
          <a:bodyPr>
            <a:normAutofit/>
          </a:bodyPr>
          <a:lstStyle/>
          <a:p>
            <a:pPr marL="0" marR="0" indent="0" algn="l" rtl="0">
              <a:buNone/>
            </a:pPr>
            <a:r>
              <a:rPr lang="en-US" sz="3200" b="0" i="0" u="none" strike="noStrike" baseline="0" dirty="0">
                <a:solidFill>
                  <a:srgbClr val="FFC000"/>
                </a:solidFill>
                <a:latin typeface="Verdana" panose="020B0604030504040204" pitchFamily="34" charset="0"/>
              </a:rPr>
              <a:t>Matthew 2:4-7 NET</a:t>
            </a:r>
          </a:p>
          <a:p>
            <a:pPr marL="0" marR="0" indent="0" algn="l" rtl="0">
              <a:buNone/>
            </a:pPr>
            <a:r>
              <a:rPr lang="en-US" sz="3200" b="0" i="0" u="none" strike="noStrike" baseline="0" dirty="0">
                <a:solidFill>
                  <a:srgbClr val="FFC000"/>
                </a:solidFill>
                <a:latin typeface="Verdana" panose="020B0604030504040204" pitchFamily="34" charset="0"/>
              </a:rPr>
              <a:t>4</a:t>
            </a:r>
            <a:r>
              <a:rPr lang="en-US" sz="3200" b="0" i="0" u="none" strike="noStrike" baseline="0" dirty="0">
                <a:solidFill>
                  <a:schemeClr val="bg1"/>
                </a:solidFill>
                <a:latin typeface="Verdana" panose="020B0604030504040204" pitchFamily="34" charset="0"/>
              </a:rPr>
              <a:t>  After assembling all the chief priests and experts in the law, he asked them where the Christ was to be born.</a:t>
            </a:r>
          </a:p>
          <a:p>
            <a:pPr marL="0" marR="0" indent="0" algn="l" rtl="0">
              <a:buNone/>
            </a:pPr>
            <a:r>
              <a:rPr lang="en-US" sz="3200" b="0" i="0" u="none" strike="noStrike" baseline="0" dirty="0">
                <a:solidFill>
                  <a:srgbClr val="FFC000"/>
                </a:solidFill>
                <a:latin typeface="Verdana" panose="020B0604030504040204" pitchFamily="34" charset="0"/>
              </a:rPr>
              <a:t>5</a:t>
            </a:r>
            <a:r>
              <a:rPr lang="en-US" sz="3200" b="0" i="0" u="none" strike="noStrike" baseline="0" dirty="0">
                <a:solidFill>
                  <a:schemeClr val="bg1"/>
                </a:solidFill>
                <a:latin typeface="Verdana" panose="020B0604030504040204" pitchFamily="34" charset="0"/>
              </a:rPr>
              <a:t>  “In Bethlehem of Judea,” they said, “for it is written this way by the prophet:</a:t>
            </a:r>
          </a:p>
          <a:p>
            <a:pPr marL="0" marR="0" indent="0" algn="l" rtl="0">
              <a:buNone/>
            </a:pPr>
            <a:r>
              <a:rPr lang="en-US" sz="3200" b="0" i="0" u="none" strike="noStrike" baseline="0" dirty="0">
                <a:solidFill>
                  <a:srgbClr val="FFC000"/>
                </a:solidFill>
                <a:latin typeface="Verdana" panose="020B0604030504040204" pitchFamily="34" charset="0"/>
              </a:rPr>
              <a:t>6</a:t>
            </a:r>
            <a:r>
              <a:rPr lang="en-US" sz="3200" b="0" i="0" u="none" strike="noStrike" baseline="0" dirty="0">
                <a:solidFill>
                  <a:schemeClr val="bg1"/>
                </a:solidFill>
                <a:latin typeface="Verdana" panose="020B0604030504040204" pitchFamily="34" charset="0"/>
              </a:rPr>
              <a:t>  ‘And you, Bethlehem, in the land of Judah, are in no way least among the rulers of Judah, for out of you will come a ruler who will shepherd my people Israel.’”</a:t>
            </a:r>
          </a:p>
          <a:p>
            <a:pPr marL="0" marR="0" indent="0" algn="l" rtl="0">
              <a:buNone/>
            </a:pPr>
            <a:r>
              <a:rPr lang="en-US" sz="3200" b="0" i="0" u="none" strike="noStrike" baseline="0" dirty="0">
                <a:solidFill>
                  <a:srgbClr val="FFC000"/>
                </a:solidFill>
                <a:latin typeface="Verdana" panose="020B0604030504040204" pitchFamily="34" charset="0"/>
              </a:rPr>
              <a:t>7</a:t>
            </a:r>
            <a:r>
              <a:rPr lang="en-US" sz="3200" b="0" i="0" u="none" strike="noStrike" baseline="0" dirty="0">
                <a:solidFill>
                  <a:schemeClr val="bg1"/>
                </a:solidFill>
                <a:latin typeface="Verdana" panose="020B0604030504040204" pitchFamily="34" charset="0"/>
              </a:rPr>
              <a:t>  Then Herod privately summoned the wise men and determined from them when the star had appeared.</a:t>
            </a:r>
          </a:p>
        </p:txBody>
      </p:sp>
    </p:spTree>
    <p:extLst>
      <p:ext uri="{BB962C8B-B14F-4D97-AF65-F5344CB8AC3E}">
        <p14:creationId xmlns:p14="http://schemas.microsoft.com/office/powerpoint/2010/main" val="147722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A3BC2-B10A-BEC6-8E4F-4CEAE24447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30C71-98EE-2D08-6999-53A2AA541825}"/>
              </a:ext>
            </a:extLst>
          </p:cNvPr>
          <p:cNvSpPr>
            <a:spLocks noGrp="1"/>
          </p:cNvSpPr>
          <p:nvPr>
            <p:ph idx="1"/>
          </p:nvPr>
        </p:nvSpPr>
        <p:spPr>
          <a:xfrm>
            <a:off x="238125" y="171450"/>
            <a:ext cx="11953875" cy="6686550"/>
          </a:xfrm>
        </p:spPr>
        <p:txBody>
          <a:bodyPr>
            <a:normAutofit/>
          </a:bodyPr>
          <a:lstStyle/>
          <a:p>
            <a:pPr marL="0" marR="0" indent="0" algn="l" rtl="0">
              <a:buNone/>
            </a:pPr>
            <a:r>
              <a:rPr lang="en-US" sz="3200" b="0" i="0" u="none" strike="noStrike" baseline="0" dirty="0">
                <a:solidFill>
                  <a:srgbClr val="FFC000"/>
                </a:solidFill>
                <a:latin typeface="Verdana" panose="020B0604030504040204" pitchFamily="34" charset="0"/>
              </a:rPr>
              <a:t>Numbers 24:17 NET</a:t>
            </a:r>
          </a:p>
          <a:p>
            <a:pPr marL="0" marR="0" indent="0" algn="l" rtl="0">
              <a:buNone/>
            </a:pPr>
            <a:r>
              <a:rPr lang="en-US" sz="3200" b="0" i="0" u="none" strike="noStrike" baseline="0" dirty="0">
                <a:solidFill>
                  <a:srgbClr val="FFC000"/>
                </a:solidFill>
                <a:latin typeface="Verdana" panose="020B0604030504040204" pitchFamily="34" charset="0"/>
              </a:rPr>
              <a:t>17</a:t>
            </a:r>
            <a:r>
              <a:rPr lang="en-US" sz="3200" b="0" i="0" u="none" strike="noStrike" baseline="0" dirty="0">
                <a:solidFill>
                  <a:schemeClr val="bg1"/>
                </a:solidFill>
                <a:latin typeface="Verdana" panose="020B0604030504040204" pitchFamily="34" charset="0"/>
              </a:rPr>
              <a:t>  ‘I see him, but not now; I behold him, but not close at hand. A star will march forth out of Jacob, and a scepter will rise out of Israel. He will crush the skulls of Moab, and the heads of all the sons of Sheth.</a:t>
            </a:r>
          </a:p>
        </p:txBody>
      </p:sp>
    </p:spTree>
    <p:extLst>
      <p:ext uri="{BB962C8B-B14F-4D97-AF65-F5344CB8AC3E}">
        <p14:creationId xmlns:p14="http://schemas.microsoft.com/office/powerpoint/2010/main" val="1958071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AB5DC-DFB1-7A6D-1DC0-81A777D8C35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6D3843F-D1ED-2E8D-79EF-CB3C92830CB6}"/>
              </a:ext>
            </a:extLst>
          </p:cNvPr>
          <p:cNvPicPr>
            <a:picLocks noChangeAspect="1"/>
          </p:cNvPicPr>
          <p:nvPr/>
        </p:nvPicPr>
        <p:blipFill>
          <a:blip r:embed="rId2"/>
          <a:stretch>
            <a:fillRect/>
          </a:stretch>
        </p:blipFill>
        <p:spPr>
          <a:xfrm>
            <a:off x="-1714" y="0"/>
            <a:ext cx="5394577" cy="6858000"/>
          </a:xfrm>
          <a:prstGeom prst="rect">
            <a:avLst/>
          </a:prstGeom>
        </p:spPr>
      </p:pic>
      <p:sp>
        <p:nvSpPr>
          <p:cNvPr id="9" name="Content Placeholder 2">
            <a:extLst>
              <a:ext uri="{FF2B5EF4-FFF2-40B4-BE49-F238E27FC236}">
                <a16:creationId xmlns:a16="http://schemas.microsoft.com/office/drawing/2014/main" id="{4A772853-3D7E-A1F4-877A-1C4161756A93}"/>
              </a:ext>
            </a:extLst>
          </p:cNvPr>
          <p:cNvSpPr>
            <a:spLocks noGrp="1"/>
          </p:cNvSpPr>
          <p:nvPr>
            <p:ph idx="1"/>
          </p:nvPr>
        </p:nvSpPr>
        <p:spPr>
          <a:xfrm>
            <a:off x="5476875" y="171450"/>
            <a:ext cx="6715125" cy="6686550"/>
          </a:xfrm>
        </p:spPr>
        <p:txBody>
          <a:bodyPr>
            <a:normAutofit/>
          </a:bodyPr>
          <a:lstStyle/>
          <a:p>
            <a:pPr marL="0" marR="0" indent="0" algn="l" rtl="0">
              <a:buNone/>
            </a:pPr>
            <a:r>
              <a:rPr lang="en-US" sz="2400" b="0" i="0" u="none" strike="noStrike" baseline="0" dirty="0">
                <a:solidFill>
                  <a:srgbClr val="FFC000"/>
                </a:solidFill>
                <a:latin typeface="Verdana" panose="020B0604030504040204" pitchFamily="34" charset="0"/>
              </a:rPr>
              <a:t>Matthew 2:8-11 NET</a:t>
            </a:r>
          </a:p>
          <a:p>
            <a:pPr marL="0" marR="0" indent="0" algn="l" rtl="0">
              <a:buNone/>
            </a:pPr>
            <a:r>
              <a:rPr lang="en-US" sz="2400" b="0" i="0" u="none" strike="noStrike" baseline="0" dirty="0">
                <a:solidFill>
                  <a:srgbClr val="FFC000"/>
                </a:solidFill>
                <a:latin typeface="Verdana" panose="020B0604030504040204" pitchFamily="34" charset="0"/>
              </a:rPr>
              <a:t>8</a:t>
            </a:r>
            <a:r>
              <a:rPr lang="en-US" sz="2400" b="0" i="0" u="none" strike="noStrike" baseline="0" dirty="0">
                <a:solidFill>
                  <a:schemeClr val="bg1"/>
                </a:solidFill>
                <a:latin typeface="Verdana" panose="020B0604030504040204" pitchFamily="34" charset="0"/>
              </a:rPr>
              <a:t>  He (Herod) sent them to Bethlehem and said, “Go and look carefully for the child. When you find him, inform me so that I can go and worship him as well.”</a:t>
            </a:r>
          </a:p>
          <a:p>
            <a:pPr marL="0" marR="0" indent="0" algn="l" rtl="0">
              <a:buNone/>
            </a:pPr>
            <a:r>
              <a:rPr lang="en-US" sz="2400" b="0" i="0" u="none" strike="noStrike" baseline="0" dirty="0">
                <a:solidFill>
                  <a:srgbClr val="FFC000"/>
                </a:solidFill>
                <a:latin typeface="Verdana" panose="020B0604030504040204" pitchFamily="34" charset="0"/>
              </a:rPr>
              <a:t>9</a:t>
            </a:r>
            <a:r>
              <a:rPr lang="en-US" sz="2400" b="0" i="0" u="none" strike="noStrike" baseline="0" dirty="0">
                <a:solidFill>
                  <a:schemeClr val="bg1"/>
                </a:solidFill>
                <a:latin typeface="Verdana" panose="020B0604030504040204" pitchFamily="34" charset="0"/>
              </a:rPr>
              <a:t>  After listening to the king they left, and once again the star they saw when it rose led them until it stopped above the place where the child was.</a:t>
            </a:r>
          </a:p>
          <a:p>
            <a:pPr marL="0" marR="0" indent="0" algn="l" rtl="0">
              <a:buNone/>
            </a:pPr>
            <a:r>
              <a:rPr lang="en-US" sz="2400" b="0" i="0" u="none" strike="noStrike" baseline="0" dirty="0">
                <a:solidFill>
                  <a:srgbClr val="FFC000"/>
                </a:solidFill>
                <a:latin typeface="Verdana" panose="020B0604030504040204" pitchFamily="34" charset="0"/>
              </a:rPr>
              <a:t>10</a:t>
            </a:r>
            <a:r>
              <a:rPr lang="en-US" sz="2400" b="0" i="0" u="none" strike="noStrike" baseline="0" dirty="0">
                <a:solidFill>
                  <a:schemeClr val="bg1"/>
                </a:solidFill>
                <a:latin typeface="Verdana" panose="020B0604030504040204" pitchFamily="34" charset="0"/>
              </a:rPr>
              <a:t>  </a:t>
            </a:r>
            <a:r>
              <a:rPr lang="en-US" sz="2400" b="0" i="0" u="none" strike="noStrike" baseline="0" dirty="0">
                <a:solidFill>
                  <a:srgbClr val="FFFF00"/>
                </a:solidFill>
                <a:latin typeface="Verdana" panose="020B0604030504040204" pitchFamily="34" charset="0"/>
              </a:rPr>
              <a:t>When they saw the star they shouted joyfully</a:t>
            </a:r>
            <a:r>
              <a:rPr lang="en-US" sz="2400" b="0" i="0" u="none" strike="noStrike" baseline="0" dirty="0">
                <a:solidFill>
                  <a:schemeClr val="bg1"/>
                </a:solidFill>
                <a:latin typeface="Verdana" panose="020B0604030504040204" pitchFamily="34" charset="0"/>
              </a:rPr>
              <a:t>.</a:t>
            </a:r>
          </a:p>
          <a:p>
            <a:pPr marL="0" marR="0" indent="0" algn="l" rtl="0">
              <a:buNone/>
            </a:pPr>
            <a:r>
              <a:rPr lang="en-US" sz="2400" b="0" i="0" u="none" strike="noStrike" baseline="0" dirty="0">
                <a:solidFill>
                  <a:srgbClr val="FFC000"/>
                </a:solidFill>
                <a:latin typeface="Verdana" panose="020B0604030504040204" pitchFamily="34" charset="0"/>
              </a:rPr>
              <a:t>11</a:t>
            </a:r>
            <a:r>
              <a:rPr lang="en-US" sz="2400" b="0" i="0" u="none" strike="noStrike" baseline="0" dirty="0">
                <a:solidFill>
                  <a:schemeClr val="bg1"/>
                </a:solidFill>
                <a:latin typeface="Verdana" panose="020B0604030504040204" pitchFamily="34" charset="0"/>
              </a:rPr>
              <a:t>  As they came into the house and saw the child with Mary his mother, they bowed down and worshiped him. They opened their treasure boxes and gave him gifts of gold, frankincense, and myrrh.</a:t>
            </a:r>
          </a:p>
        </p:txBody>
      </p:sp>
    </p:spTree>
    <p:extLst>
      <p:ext uri="{BB962C8B-B14F-4D97-AF65-F5344CB8AC3E}">
        <p14:creationId xmlns:p14="http://schemas.microsoft.com/office/powerpoint/2010/main" val="2098677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601</TotalTime>
  <Words>1032</Words>
  <Application>Microsoft Office PowerPoint</Application>
  <PresentationFormat>Widescreen</PresentationFormat>
  <Paragraphs>57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Bloomfield</dc:creator>
  <cp:lastModifiedBy>Michael Bloomfield</cp:lastModifiedBy>
  <cp:revision>2</cp:revision>
  <dcterms:created xsi:type="dcterms:W3CDTF">2024-12-08T05:58:01Z</dcterms:created>
  <dcterms:modified xsi:type="dcterms:W3CDTF">2024-12-08T15:59:44Z</dcterms:modified>
</cp:coreProperties>
</file>