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  <p:sldId id="27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2"/>
  </p:normalViewPr>
  <p:slideViewPr>
    <p:cSldViewPr snapToGrid="0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02E5F-5B77-E739-06EA-9EBAC875A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Active Verbs!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CA2E0-DC88-2143-15BE-87FFE4D13E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Colossians 3 &amp; 4</a:t>
            </a:r>
          </a:p>
        </p:txBody>
      </p:sp>
    </p:spTree>
    <p:extLst>
      <p:ext uri="{BB962C8B-B14F-4D97-AF65-F5344CB8AC3E}">
        <p14:creationId xmlns:p14="http://schemas.microsoft.com/office/powerpoint/2010/main" val="44000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EDE8B-37CF-5BF1-E384-AB1C98675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31" y="515155"/>
            <a:ext cx="11384924" cy="6156101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Christian Living is FULL of Active Verbs! – English lesson today? No!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Review: Context of Colossians &amp; Today</a:t>
            </a:r>
          </a:p>
          <a:p>
            <a:r>
              <a:rPr lang="en-US" sz="3200" u="sng" dirty="0"/>
              <a:t>Gnostics</a:t>
            </a:r>
            <a:r>
              <a:rPr lang="en-US" sz="3200" dirty="0"/>
              <a:t> today still say God could not become human – Jesus became human, what do with the Incarnation? – Christmas!?!</a:t>
            </a:r>
          </a:p>
          <a:p>
            <a:r>
              <a:rPr lang="en-US" sz="3200" u="sng" dirty="0"/>
              <a:t>Atheists</a:t>
            </a:r>
            <a:r>
              <a:rPr lang="en-US" sz="3200" dirty="0"/>
              <a:t> deny there is a God – Romans 1:18-20 – they have no excuse!</a:t>
            </a:r>
          </a:p>
          <a:p>
            <a:r>
              <a:rPr lang="en-US" sz="3200" u="sng" dirty="0"/>
              <a:t>Agnostic</a:t>
            </a:r>
            <a:r>
              <a:rPr lang="en-US" sz="3200" dirty="0"/>
              <a:t> believes there could be a god… somewhere out there… Can’t have personal relationship with us</a:t>
            </a:r>
          </a:p>
          <a:p>
            <a:r>
              <a:rPr lang="en-US" sz="3200" u="sng" dirty="0"/>
              <a:t>Deists</a:t>
            </a:r>
            <a:r>
              <a:rPr lang="en-US" sz="3200" dirty="0"/>
              <a:t> believes there is a god who created all but left it for humanity to work it out…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34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A1DBE5-5CEF-F926-0D0A-47E467ED3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2114" y="2746418"/>
            <a:ext cx="3972924" cy="2268559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Stand Firm!</a:t>
            </a:r>
            <a:br>
              <a:rPr lang="en-US" sz="4400" dirty="0"/>
            </a:br>
            <a:r>
              <a:rPr lang="en-US" sz="4400" dirty="0"/>
              <a:t>Jesus IS God!</a:t>
            </a:r>
            <a:br>
              <a:rPr lang="en-US" sz="4400" dirty="0"/>
            </a:br>
            <a:r>
              <a:rPr lang="en-US" sz="4400" dirty="0"/>
              <a:t>Our Immanuel!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875287-4612-E0EB-2497-955FFD7A80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983" r="16430"/>
          <a:stretch/>
        </p:blipFill>
        <p:spPr>
          <a:xfrm>
            <a:off x="6749807" y="227"/>
            <a:ext cx="4635113" cy="68580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234880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8A8086-0A36-C749-A506-010BB79AD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463639"/>
            <a:ext cx="11046853" cy="605307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Paul’s Instructions – filled with </a:t>
            </a:r>
            <a:r>
              <a:rPr lang="en-US" sz="2800" dirty="0">
                <a:solidFill>
                  <a:srgbClr val="FFC000"/>
                </a:solidFill>
              </a:rPr>
              <a:t>active verbs</a:t>
            </a:r>
            <a:r>
              <a:rPr lang="en-US" sz="2800" dirty="0"/>
              <a:t>! You choose to do/act!</a:t>
            </a:r>
          </a:p>
          <a:p>
            <a:pPr marL="0" indent="0" algn="ctr">
              <a:buNone/>
            </a:pPr>
            <a:r>
              <a:rPr lang="en-US" sz="2800" dirty="0"/>
              <a:t>Chapter 3:</a:t>
            </a:r>
          </a:p>
          <a:p>
            <a:pPr marL="0" indent="0">
              <a:buNone/>
            </a:pPr>
            <a:r>
              <a:rPr lang="en-US" sz="2800" dirty="0"/>
              <a:t>V2	“</a:t>
            </a:r>
            <a:r>
              <a:rPr lang="en-US" sz="2800" dirty="0">
                <a:solidFill>
                  <a:srgbClr val="FFC000"/>
                </a:solidFill>
              </a:rPr>
              <a:t>Set</a:t>
            </a:r>
            <a:r>
              <a:rPr lang="en-US" sz="2800" dirty="0"/>
              <a:t> your hearts on things above” Your pre-Jesus life is dead and you are now hidden in Christ!</a:t>
            </a:r>
          </a:p>
          <a:p>
            <a:pPr marL="0" indent="0">
              <a:buNone/>
            </a:pPr>
            <a:r>
              <a:rPr lang="en-US" sz="2800" dirty="0"/>
              <a:t>V4	“He (Jesus) IS your life”!</a:t>
            </a:r>
          </a:p>
          <a:p>
            <a:pPr marL="0" indent="0">
              <a:buNone/>
            </a:pPr>
            <a:r>
              <a:rPr lang="en-US" sz="2800" dirty="0"/>
              <a:t>V5	You “</a:t>
            </a:r>
            <a:r>
              <a:rPr lang="en-US" sz="2800" dirty="0">
                <a:solidFill>
                  <a:srgbClr val="FFC000"/>
                </a:solidFill>
              </a:rPr>
              <a:t>put to death</a:t>
            </a:r>
            <a:r>
              <a:rPr lang="en-US" sz="2800" dirty="0"/>
              <a:t>” sins that tempt you! Immorality, sexual sins, impurity, lust, evil desires and greed.</a:t>
            </a:r>
          </a:p>
          <a:p>
            <a:pPr marL="0" indent="0">
              <a:buNone/>
            </a:pPr>
            <a:r>
              <a:rPr lang="en-US" sz="2800" dirty="0"/>
              <a:t>V9	</a:t>
            </a:r>
            <a:r>
              <a:rPr lang="en-US" sz="2800" dirty="0">
                <a:solidFill>
                  <a:srgbClr val="FFC000"/>
                </a:solidFill>
              </a:rPr>
              <a:t>Do not lie </a:t>
            </a:r>
            <a:r>
              <a:rPr lang="en-US" sz="2800" dirty="0"/>
              <a:t>to each other – You </a:t>
            </a:r>
            <a:r>
              <a:rPr lang="en-US" sz="2800" dirty="0">
                <a:solidFill>
                  <a:srgbClr val="FFC000"/>
                </a:solidFill>
              </a:rPr>
              <a:t>STOP</a:t>
            </a:r>
            <a:r>
              <a:rPr lang="en-US" sz="2800" dirty="0"/>
              <a:t> lying!</a:t>
            </a:r>
          </a:p>
          <a:p>
            <a:pPr marL="0" indent="0">
              <a:buNone/>
            </a:pPr>
            <a:r>
              <a:rPr lang="en-US" sz="2800" dirty="0"/>
              <a:t>V10 </a:t>
            </a:r>
            <a:r>
              <a:rPr lang="en-US" sz="2800" dirty="0">
                <a:solidFill>
                  <a:schemeClr val="accent5"/>
                </a:solidFill>
              </a:rPr>
              <a:t>You choose </a:t>
            </a:r>
            <a:r>
              <a:rPr lang="en-US" sz="2800" dirty="0"/>
              <a:t>to live a Christian/obedient life to His Word – </a:t>
            </a:r>
            <a:r>
              <a:rPr lang="en-US" sz="2800" dirty="0">
                <a:solidFill>
                  <a:srgbClr val="FFC000"/>
                </a:solidFill>
              </a:rPr>
              <a:t>Put on </a:t>
            </a:r>
            <a:r>
              <a:rPr lang="en-US" sz="2800" dirty="0"/>
              <a:t>the new life!</a:t>
            </a:r>
          </a:p>
          <a:p>
            <a:pPr marL="0" indent="0">
              <a:buNone/>
            </a:pPr>
            <a:r>
              <a:rPr lang="en-US" sz="2800" dirty="0"/>
              <a:t>V12	Because obey – </a:t>
            </a:r>
            <a:r>
              <a:rPr lang="en-US" sz="2800" dirty="0">
                <a:solidFill>
                  <a:srgbClr val="FFC000"/>
                </a:solidFill>
              </a:rPr>
              <a:t>clothe</a:t>
            </a:r>
            <a:r>
              <a:rPr lang="en-US" sz="2800" dirty="0"/>
              <a:t> yourself with that which is right - Christlike</a:t>
            </a:r>
          </a:p>
        </p:txBody>
      </p:sp>
    </p:spTree>
    <p:extLst>
      <p:ext uri="{BB962C8B-B14F-4D97-AF65-F5344CB8AC3E}">
        <p14:creationId xmlns:p14="http://schemas.microsoft.com/office/powerpoint/2010/main" val="314536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26FA9-FBFB-0210-022C-5F2236319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540913"/>
            <a:ext cx="11098368" cy="596291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800" dirty="0"/>
              <a:t>V13	</a:t>
            </a:r>
            <a:r>
              <a:rPr lang="en-US" sz="2800" dirty="0">
                <a:solidFill>
                  <a:srgbClr val="FFC000"/>
                </a:solidFill>
              </a:rPr>
              <a:t>Bear</a:t>
            </a:r>
            <a:r>
              <a:rPr lang="en-US" sz="2800" dirty="0"/>
              <a:t> with each other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V14	</a:t>
            </a:r>
            <a:r>
              <a:rPr lang="en-US" sz="2800" dirty="0">
                <a:solidFill>
                  <a:srgbClr val="FFC000"/>
                </a:solidFill>
              </a:rPr>
              <a:t>Forgive</a:t>
            </a:r>
            <a:r>
              <a:rPr lang="en-US" sz="2800" dirty="0"/>
              <a:t> your grievances with each other, </a:t>
            </a:r>
            <a:r>
              <a:rPr lang="en-US" sz="2800" dirty="0">
                <a:solidFill>
                  <a:srgbClr val="FFC000"/>
                </a:solidFill>
              </a:rPr>
              <a:t>put on </a:t>
            </a:r>
            <a:r>
              <a:rPr lang="en-US" sz="2800" dirty="0"/>
              <a:t>love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V15	</a:t>
            </a:r>
            <a:r>
              <a:rPr lang="en-US" sz="2800" dirty="0">
                <a:solidFill>
                  <a:srgbClr val="FFC000"/>
                </a:solidFill>
              </a:rPr>
              <a:t>Let the peace </a:t>
            </a:r>
            <a:r>
              <a:rPr lang="en-US" sz="2800" dirty="0"/>
              <a:t>of Christ rule your hearts. </a:t>
            </a:r>
            <a:r>
              <a:rPr lang="en-US" sz="2800" dirty="0">
                <a:solidFill>
                  <a:srgbClr val="FFC000"/>
                </a:solidFill>
              </a:rPr>
              <a:t>Be thankful</a:t>
            </a:r>
            <a:r>
              <a:rPr lang="en-US" sz="2800" dirty="0"/>
              <a:t>!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V16	</a:t>
            </a:r>
            <a:r>
              <a:rPr lang="en-US" sz="2800" dirty="0">
                <a:solidFill>
                  <a:srgbClr val="FFC000"/>
                </a:solidFill>
              </a:rPr>
              <a:t>Let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C000"/>
                </a:solidFill>
              </a:rPr>
              <a:t>the message </a:t>
            </a:r>
            <a:r>
              <a:rPr lang="en-US" sz="2800" dirty="0"/>
              <a:t>of Christ dwell among us as you </a:t>
            </a:r>
            <a:r>
              <a:rPr lang="en-US" sz="2800" dirty="0">
                <a:solidFill>
                  <a:srgbClr val="FFC000"/>
                </a:solidFill>
              </a:rPr>
              <a:t>teach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C000"/>
                </a:solidFill>
              </a:rPr>
              <a:t>admonish</a:t>
            </a:r>
            <a:r>
              <a:rPr lang="en-US" sz="2800" dirty="0"/>
              <a:t> 		each other with a </a:t>
            </a:r>
            <a:r>
              <a:rPr lang="en-US" sz="2800" dirty="0">
                <a:solidFill>
                  <a:srgbClr val="FFC000"/>
                </a:solidFill>
              </a:rPr>
              <a:t>thankful heart</a:t>
            </a:r>
          </a:p>
          <a:p>
            <a:pPr marL="0" indent="0">
              <a:buNone/>
            </a:pPr>
            <a:endParaRPr lang="en-US" sz="2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sz="2800" dirty="0"/>
              <a:t>V17	</a:t>
            </a:r>
            <a:r>
              <a:rPr lang="en-US" sz="2800" dirty="0">
                <a:solidFill>
                  <a:srgbClr val="FFC000"/>
                </a:solidFill>
              </a:rPr>
              <a:t>Do</a:t>
            </a:r>
            <a:r>
              <a:rPr lang="en-US" sz="2800" dirty="0"/>
              <a:t> all things in the name of the Lord, </a:t>
            </a:r>
            <a:r>
              <a:rPr lang="en-US" sz="2800" dirty="0">
                <a:solidFill>
                  <a:srgbClr val="FFC000"/>
                </a:solidFill>
              </a:rPr>
              <a:t>giving thanks</a:t>
            </a:r>
            <a:r>
              <a:rPr lang="en-US" sz="28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97742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ACC8A-F932-F4B5-7380-B2B9221AB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695" y="257578"/>
            <a:ext cx="11072610" cy="6465194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Active verbs in personal relationships: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V18	Wives – </a:t>
            </a:r>
            <a:r>
              <a:rPr lang="en-US" sz="2800" dirty="0">
                <a:solidFill>
                  <a:srgbClr val="FFC000"/>
                </a:solidFill>
              </a:rPr>
              <a:t>submit</a:t>
            </a:r>
            <a:r>
              <a:rPr lang="en-US" sz="2800" dirty="0"/>
              <a:t> to your husbands – this is fitting (right) in the Lord</a:t>
            </a:r>
          </a:p>
          <a:p>
            <a:pPr marL="0" indent="0">
              <a:buNone/>
            </a:pPr>
            <a:r>
              <a:rPr lang="en-US" sz="2800" dirty="0"/>
              <a:t>V19	Husbands – </a:t>
            </a:r>
            <a:r>
              <a:rPr lang="en-US" sz="2800" dirty="0">
                <a:solidFill>
                  <a:srgbClr val="FFC000"/>
                </a:solidFill>
              </a:rPr>
              <a:t>love</a:t>
            </a:r>
            <a:r>
              <a:rPr lang="en-US" sz="2800" dirty="0"/>
              <a:t> your wives – </a:t>
            </a:r>
            <a:r>
              <a:rPr lang="en-US" sz="2800" dirty="0">
                <a:solidFill>
                  <a:srgbClr val="FFC000"/>
                </a:solidFill>
              </a:rPr>
              <a:t>do not be </a:t>
            </a:r>
            <a:r>
              <a:rPr lang="en-US" sz="2800" dirty="0"/>
              <a:t>mean to them</a:t>
            </a:r>
          </a:p>
          <a:p>
            <a:pPr marL="0" indent="0">
              <a:buNone/>
            </a:pPr>
            <a:r>
              <a:rPr lang="en-US" sz="2800" dirty="0"/>
              <a:t>V20	Children – </a:t>
            </a:r>
            <a:r>
              <a:rPr lang="en-US" sz="2800" dirty="0">
                <a:solidFill>
                  <a:srgbClr val="FFC000"/>
                </a:solidFill>
              </a:rPr>
              <a:t>obey</a:t>
            </a:r>
            <a:r>
              <a:rPr lang="en-US" sz="2800" dirty="0"/>
              <a:t> your parents – this pleases God</a:t>
            </a:r>
          </a:p>
          <a:p>
            <a:pPr marL="0" indent="0">
              <a:buNone/>
            </a:pPr>
            <a:r>
              <a:rPr lang="en-US" sz="2800" dirty="0"/>
              <a:t>V21	Fathers – </a:t>
            </a:r>
            <a:r>
              <a:rPr lang="en-US" sz="2800" dirty="0">
                <a:solidFill>
                  <a:srgbClr val="FFC000"/>
                </a:solidFill>
              </a:rPr>
              <a:t>do not embitter</a:t>
            </a:r>
            <a:r>
              <a:rPr lang="en-US" sz="2800" dirty="0"/>
              <a:t> (make bitter) your children, they will 				become discouraged (loose hope, loose personal value, etc.)</a:t>
            </a:r>
          </a:p>
          <a:p>
            <a:pPr marL="0" indent="0">
              <a:buNone/>
            </a:pPr>
            <a:r>
              <a:rPr lang="en-US" sz="2800" dirty="0"/>
              <a:t>V22	Workers – </a:t>
            </a:r>
            <a:r>
              <a:rPr lang="en-US" sz="2800" dirty="0">
                <a:solidFill>
                  <a:srgbClr val="FFC000"/>
                </a:solidFill>
              </a:rPr>
              <a:t>obey</a:t>
            </a:r>
            <a:r>
              <a:rPr lang="en-US" sz="2800" dirty="0"/>
              <a:t> your boss – work as if you are working for the Lord</a:t>
            </a:r>
          </a:p>
          <a:p>
            <a:pPr marL="0" indent="0">
              <a:buNone/>
            </a:pPr>
            <a:r>
              <a:rPr lang="en-US" sz="2800" dirty="0" err="1"/>
              <a:t>Chapt</a:t>
            </a:r>
            <a:r>
              <a:rPr lang="en-US" sz="2800" dirty="0"/>
              <a:t> 4: 1  Bosses -  </a:t>
            </a:r>
            <a:r>
              <a:rPr lang="en-US" sz="2800" dirty="0">
                <a:solidFill>
                  <a:srgbClr val="FFC000"/>
                </a:solidFill>
              </a:rPr>
              <a:t>Be fair &amp; righteous </a:t>
            </a:r>
            <a:r>
              <a:rPr lang="en-US" sz="2800" dirty="0"/>
              <a:t>– remember Jesus is your Master</a:t>
            </a:r>
          </a:p>
          <a:p>
            <a:pPr marL="0" indent="0">
              <a:buNone/>
            </a:pPr>
            <a:r>
              <a:rPr lang="en-US" sz="2800" dirty="0"/>
              <a:t>V2		</a:t>
            </a:r>
            <a:r>
              <a:rPr lang="en-US" sz="2800" dirty="0">
                <a:solidFill>
                  <a:srgbClr val="FFC000"/>
                </a:solidFill>
              </a:rPr>
              <a:t>Devote</a:t>
            </a:r>
            <a:r>
              <a:rPr lang="en-US" sz="2800" dirty="0"/>
              <a:t> yourself to prayer, </a:t>
            </a:r>
            <a:r>
              <a:rPr lang="en-US" sz="2800" dirty="0">
                <a:solidFill>
                  <a:srgbClr val="FFC000"/>
                </a:solidFill>
              </a:rPr>
              <a:t>be watchful</a:t>
            </a:r>
            <a:r>
              <a:rPr lang="en-US" sz="2800" dirty="0"/>
              <a:t>, and </a:t>
            </a:r>
            <a:r>
              <a:rPr lang="en-US" sz="2800" dirty="0">
                <a:solidFill>
                  <a:srgbClr val="FFC000"/>
                </a:solidFill>
              </a:rPr>
              <a:t>be thankful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C000"/>
                </a:solidFill>
              </a:rPr>
              <a:t>V5		Be wise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FFC000"/>
                </a:solidFill>
              </a:rPr>
              <a:t>V6		Let your conversation be full of grace – healing words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5961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44049-6EE7-ECF3-7722-A1C6DA633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577" y="759854"/>
            <a:ext cx="11642502" cy="5937160"/>
          </a:xfrm>
        </p:spPr>
        <p:txBody>
          <a:bodyPr anchor="t">
            <a:normAutofit/>
          </a:bodyPr>
          <a:lstStyle/>
          <a:p>
            <a:r>
              <a:rPr lang="en-US" sz="3200" dirty="0"/>
              <a:t>Note: Paul tells us to “</a:t>
            </a:r>
            <a:r>
              <a:rPr lang="en-US" sz="3200" dirty="0">
                <a:solidFill>
                  <a:schemeClr val="accent5"/>
                </a:solidFill>
              </a:rPr>
              <a:t>be thankful</a:t>
            </a:r>
            <a:r>
              <a:rPr lang="en-US" sz="3200" dirty="0"/>
              <a:t>” 4 times!</a:t>
            </a:r>
          </a:p>
          <a:p>
            <a:pPr marL="0" indent="0">
              <a:buNone/>
            </a:pPr>
            <a:r>
              <a:rPr lang="en-US" sz="3200" dirty="0"/>
              <a:t>If thankful to Jesus for new life – Can I go ahead and choose to sin?</a:t>
            </a:r>
          </a:p>
          <a:p>
            <a:pPr marL="0" indent="0">
              <a:buNone/>
            </a:pPr>
            <a:r>
              <a:rPr lang="en-US" sz="3200" dirty="0"/>
              <a:t>If thankful for my brothers and sisters – Can I lie to them?</a:t>
            </a:r>
          </a:p>
          <a:p>
            <a:pPr marL="0" indent="0">
              <a:buNone/>
            </a:pPr>
            <a:r>
              <a:rPr lang="en-US" sz="3200" dirty="0"/>
              <a:t>If thankful for my brothers and sisters – Can I NOT forgive them?</a:t>
            </a:r>
          </a:p>
          <a:p>
            <a:pPr marL="0" indent="0">
              <a:buNone/>
            </a:pPr>
            <a:r>
              <a:rPr lang="en-US" sz="3200" dirty="0"/>
              <a:t>If thankful for husband, wife, children – Can I be mean to them, not respect or love them?</a:t>
            </a:r>
          </a:p>
          <a:p>
            <a:pPr marL="0" indent="0">
              <a:buNone/>
            </a:pPr>
            <a:r>
              <a:rPr lang="en-US" sz="3200" dirty="0"/>
              <a:t>If thankful for my work – Can I go ahead and not respect boss?</a:t>
            </a:r>
          </a:p>
          <a:p>
            <a:pPr marL="0" indent="0">
              <a:buNone/>
            </a:pPr>
            <a:r>
              <a:rPr lang="en-US" sz="3200" dirty="0"/>
              <a:t>If thankful for people who my boss or work with me – Can I not be like Jesus to them?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8104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F8E97-6541-8F17-9D2C-47C51A51F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824248"/>
            <a:ext cx="10131425" cy="5254579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“Praise the Lord! Give thanks to the Lord, for He is good; His love endures forever!” Psalms 106:1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600" dirty="0"/>
              <a:t>Many action verbs today…what do? Action verbs improve, what? What do you need to work on and grow like Jesus?</a:t>
            </a:r>
          </a:p>
        </p:txBody>
      </p:sp>
    </p:spTree>
    <p:extLst>
      <p:ext uri="{BB962C8B-B14F-4D97-AF65-F5344CB8AC3E}">
        <p14:creationId xmlns:p14="http://schemas.microsoft.com/office/powerpoint/2010/main" val="1560916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63</TotalTime>
  <Words>623</Words>
  <Application>Microsoft Macintosh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Celestial</vt:lpstr>
      <vt:lpstr>Active Verbs!</vt:lpstr>
      <vt:lpstr>PowerPoint Presentation</vt:lpstr>
      <vt:lpstr>Stand Firm! Jesus IS God! Our Immanuel!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2</cp:revision>
  <dcterms:created xsi:type="dcterms:W3CDTF">2024-12-26T22:07:59Z</dcterms:created>
  <dcterms:modified xsi:type="dcterms:W3CDTF">2024-12-26T23:11:17Z</dcterms:modified>
</cp:coreProperties>
</file>