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72"/>
  </p:normalViewPr>
  <p:slideViewPr>
    <p:cSldViewPr snapToGrid="0">
      <p:cViewPr varScale="1">
        <p:scale>
          <a:sx n="99" d="100"/>
          <a:sy n="99" d="100"/>
        </p:scale>
        <p:origin x="5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1/4/25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1/4/25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1/4/25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1/4/25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1/4/25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1/4/25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1/4/25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9466C-97E1-1D83-AB1A-D521C249D005}"/>
              </a:ext>
            </a:extLst>
          </p:cNvPr>
          <p:cNvSpPr>
            <a:spLocks noGrp="1"/>
          </p:cNvSpPr>
          <p:nvPr>
            <p:ph type="ctrTitle"/>
          </p:nvPr>
        </p:nvSpPr>
        <p:spPr>
          <a:xfrm>
            <a:off x="1154955" y="3444842"/>
            <a:ext cx="8825658" cy="1763248"/>
          </a:xfrm>
        </p:spPr>
        <p:txBody>
          <a:bodyPr/>
          <a:lstStyle/>
          <a:p>
            <a:pPr algn="ctr"/>
            <a:r>
              <a:rPr lang="en-US" dirty="0"/>
              <a:t>Abraham (Abram)</a:t>
            </a:r>
          </a:p>
        </p:txBody>
      </p:sp>
      <p:sp>
        <p:nvSpPr>
          <p:cNvPr id="3" name="Subtitle 2">
            <a:extLst>
              <a:ext uri="{FF2B5EF4-FFF2-40B4-BE49-F238E27FC236}">
                <a16:creationId xmlns:a16="http://schemas.microsoft.com/office/drawing/2014/main" id="{03F1AC76-52F6-D020-3238-E5C931666C0F}"/>
              </a:ext>
            </a:extLst>
          </p:cNvPr>
          <p:cNvSpPr>
            <a:spLocks noGrp="1"/>
          </p:cNvSpPr>
          <p:nvPr>
            <p:ph type="subTitle" idx="1"/>
          </p:nvPr>
        </p:nvSpPr>
        <p:spPr>
          <a:xfrm>
            <a:off x="1154955" y="5208090"/>
            <a:ext cx="8825658" cy="861420"/>
          </a:xfrm>
        </p:spPr>
        <p:txBody>
          <a:bodyPr>
            <a:normAutofit/>
          </a:bodyPr>
          <a:lstStyle/>
          <a:p>
            <a:pPr algn="ctr"/>
            <a:r>
              <a:rPr lang="en-US" sz="2800" dirty="0">
                <a:solidFill>
                  <a:schemeClr val="tx1"/>
                </a:solidFill>
              </a:rPr>
              <a:t>Gen 11: 26– 12: 9</a:t>
            </a:r>
          </a:p>
        </p:txBody>
      </p:sp>
      <p:pic>
        <p:nvPicPr>
          <p:cNvPr id="4" name="Content Placeholder 3" descr="A group of people in robes&#10;&#10;Description automatically generated">
            <a:extLst>
              <a:ext uri="{FF2B5EF4-FFF2-40B4-BE49-F238E27FC236}">
                <a16:creationId xmlns:a16="http://schemas.microsoft.com/office/drawing/2014/main" id="{2EB8F009-931D-269A-7600-215A6526BBEA}"/>
              </a:ext>
            </a:extLst>
          </p:cNvPr>
          <p:cNvPicPr>
            <a:picLocks noChangeAspect="1"/>
          </p:cNvPicPr>
          <p:nvPr/>
        </p:nvPicPr>
        <p:blipFill>
          <a:blip r:embed="rId2"/>
          <a:srcRect l="33527" t="-1101" r="42893" b="58478"/>
          <a:stretch/>
        </p:blipFill>
        <p:spPr>
          <a:xfrm>
            <a:off x="9076268" y="1219200"/>
            <a:ext cx="2794000" cy="2583406"/>
          </a:xfrm>
          <a:prstGeom prst="rect">
            <a:avLst/>
          </a:prstGeom>
          <a:effectLst>
            <a:outerShdw blurRad="50800" dist="38100" dir="5400000" algn="t" rotWithShape="0">
              <a:prstClr val="black">
                <a:alpha val="43000"/>
              </a:prstClr>
            </a:outerShdw>
          </a:effectLst>
        </p:spPr>
      </p:pic>
    </p:spTree>
    <p:extLst>
      <p:ext uri="{BB962C8B-B14F-4D97-AF65-F5344CB8AC3E}">
        <p14:creationId xmlns:p14="http://schemas.microsoft.com/office/powerpoint/2010/main" val="2157919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9FD4F41-1585-3FA9-27ED-E34A2DC06A24}"/>
              </a:ext>
            </a:extLst>
          </p:cNvPr>
          <p:cNvSpPr>
            <a:spLocks noGrp="1"/>
          </p:cNvSpPr>
          <p:nvPr>
            <p:ph type="title"/>
          </p:nvPr>
        </p:nvSpPr>
        <p:spPr>
          <a:xfrm>
            <a:off x="646111" y="452718"/>
            <a:ext cx="9404723" cy="770775"/>
          </a:xfrm>
        </p:spPr>
        <p:txBody>
          <a:bodyPr/>
          <a:lstStyle/>
          <a:p>
            <a:pPr algn="ctr"/>
            <a:r>
              <a:rPr lang="en-US" dirty="0"/>
              <a:t>The 2 Altars</a:t>
            </a:r>
          </a:p>
        </p:txBody>
      </p:sp>
      <p:sp>
        <p:nvSpPr>
          <p:cNvPr id="8" name="Text Placeholder 7">
            <a:extLst>
              <a:ext uri="{FF2B5EF4-FFF2-40B4-BE49-F238E27FC236}">
                <a16:creationId xmlns:a16="http://schemas.microsoft.com/office/drawing/2014/main" id="{802082E4-08E0-3BD5-6DB8-3B6E536974E6}"/>
              </a:ext>
            </a:extLst>
          </p:cNvPr>
          <p:cNvSpPr>
            <a:spLocks noGrp="1"/>
          </p:cNvSpPr>
          <p:nvPr>
            <p:ph type="body" sz="quarter" idx="3"/>
          </p:nvPr>
        </p:nvSpPr>
        <p:spPr/>
        <p:txBody>
          <a:bodyPr/>
          <a:lstStyle/>
          <a:p>
            <a:r>
              <a:rPr lang="en-US" dirty="0">
                <a:solidFill>
                  <a:schemeClr val="tx1"/>
                </a:solidFill>
              </a:rPr>
              <a:t>V8	to Call upon the Lord</a:t>
            </a:r>
          </a:p>
        </p:txBody>
      </p:sp>
      <p:sp>
        <p:nvSpPr>
          <p:cNvPr id="9" name="Content Placeholder 8">
            <a:extLst>
              <a:ext uri="{FF2B5EF4-FFF2-40B4-BE49-F238E27FC236}">
                <a16:creationId xmlns:a16="http://schemas.microsoft.com/office/drawing/2014/main" id="{8F750009-A68F-1E1A-6823-19B3DA147738}"/>
              </a:ext>
            </a:extLst>
          </p:cNvPr>
          <p:cNvSpPr>
            <a:spLocks noGrp="1"/>
          </p:cNvSpPr>
          <p:nvPr>
            <p:ph sz="quarter" idx="4"/>
          </p:nvPr>
        </p:nvSpPr>
        <p:spPr>
          <a:xfrm>
            <a:off x="5654494" y="2923504"/>
            <a:ext cx="4396339" cy="2932804"/>
          </a:xfrm>
        </p:spPr>
        <p:txBody>
          <a:bodyPr/>
          <a:lstStyle/>
          <a:p>
            <a:endParaRPr lang="en-US"/>
          </a:p>
        </p:txBody>
      </p:sp>
      <p:pic>
        <p:nvPicPr>
          <p:cNvPr id="10" name="Content Placeholder 9">
            <a:extLst>
              <a:ext uri="{FF2B5EF4-FFF2-40B4-BE49-F238E27FC236}">
                <a16:creationId xmlns:a16="http://schemas.microsoft.com/office/drawing/2014/main" id="{5DF500E0-938E-440C-B2D6-718C56FE3454}"/>
              </a:ext>
            </a:extLst>
          </p:cNvPr>
          <p:cNvPicPr>
            <a:picLocks noGrp="1" noChangeAspect="1"/>
          </p:cNvPicPr>
          <p:nvPr>
            <p:ph sz="half" idx="2"/>
          </p:nvPr>
        </p:nvPicPr>
        <p:blipFill>
          <a:blip r:embed="rId2"/>
          <a:stretch>
            <a:fillRect/>
          </a:stretch>
        </p:blipFill>
        <p:spPr>
          <a:xfrm>
            <a:off x="646111" y="2923503"/>
            <a:ext cx="4067557" cy="2915345"/>
          </a:xfrm>
          <a:prstGeom prst="rect">
            <a:avLst/>
          </a:prstGeom>
        </p:spPr>
      </p:pic>
      <p:sp>
        <p:nvSpPr>
          <p:cNvPr id="6" name="Text Placeholder 5">
            <a:extLst>
              <a:ext uri="{FF2B5EF4-FFF2-40B4-BE49-F238E27FC236}">
                <a16:creationId xmlns:a16="http://schemas.microsoft.com/office/drawing/2014/main" id="{E3AA5F63-0CE3-EDBF-678D-EAAF0C3EF339}"/>
              </a:ext>
            </a:extLst>
          </p:cNvPr>
          <p:cNvSpPr>
            <a:spLocks noGrp="1"/>
          </p:cNvSpPr>
          <p:nvPr>
            <p:ph type="body" idx="1"/>
          </p:nvPr>
        </p:nvSpPr>
        <p:spPr/>
        <p:txBody>
          <a:bodyPr/>
          <a:lstStyle/>
          <a:p>
            <a:r>
              <a:rPr lang="en-US" dirty="0">
                <a:solidFill>
                  <a:schemeClr val="tx1"/>
                </a:solidFill>
              </a:rPr>
              <a:t>V7	to Worship God</a:t>
            </a:r>
          </a:p>
        </p:txBody>
      </p:sp>
      <p:pic>
        <p:nvPicPr>
          <p:cNvPr id="11" name="Content Placeholder 12" descr="A painting of a person sitting under a tree&#10;&#10;Description automatically generated">
            <a:extLst>
              <a:ext uri="{FF2B5EF4-FFF2-40B4-BE49-F238E27FC236}">
                <a16:creationId xmlns:a16="http://schemas.microsoft.com/office/drawing/2014/main" id="{1E6F969F-494A-497B-B681-A84B5850C99B}"/>
              </a:ext>
            </a:extLst>
          </p:cNvPr>
          <p:cNvPicPr>
            <a:picLocks noChangeAspect="1"/>
          </p:cNvPicPr>
          <p:nvPr/>
        </p:nvPicPr>
        <p:blipFill>
          <a:blip r:embed="rId3"/>
          <a:srcRect l="9176" r="7299"/>
          <a:stretch/>
        </p:blipFill>
        <p:spPr>
          <a:xfrm>
            <a:off x="5654494" y="2932233"/>
            <a:ext cx="4396339" cy="2915346"/>
          </a:xfrm>
          <a:prstGeom prst="rect">
            <a:avLst/>
          </a:prstGeom>
          <a:effectLst>
            <a:outerShdw blurRad="50800" dist="38100" dir="5400000" algn="t" rotWithShape="0">
              <a:prstClr val="black">
                <a:alpha val="43000"/>
              </a:prstClr>
            </a:outerShdw>
          </a:effectLst>
        </p:spPr>
      </p:pic>
    </p:spTree>
    <p:extLst>
      <p:ext uri="{BB962C8B-B14F-4D97-AF65-F5344CB8AC3E}">
        <p14:creationId xmlns:p14="http://schemas.microsoft.com/office/powerpoint/2010/main" val="1084130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524826D-B22B-6B85-2CED-511F5443D7EB}"/>
              </a:ext>
            </a:extLst>
          </p:cNvPr>
          <p:cNvSpPr>
            <a:spLocks noGrp="1"/>
          </p:cNvSpPr>
          <p:nvPr>
            <p:ph type="title"/>
          </p:nvPr>
        </p:nvSpPr>
        <p:spPr>
          <a:xfrm>
            <a:off x="646111" y="452718"/>
            <a:ext cx="9404723" cy="963958"/>
          </a:xfrm>
        </p:spPr>
        <p:txBody>
          <a:bodyPr/>
          <a:lstStyle/>
          <a:p>
            <a:r>
              <a:rPr lang="en-US" dirty="0"/>
              <a:t>What can we learn?</a:t>
            </a:r>
          </a:p>
        </p:txBody>
      </p:sp>
      <p:sp>
        <p:nvSpPr>
          <p:cNvPr id="8" name="Content Placeholder 7">
            <a:extLst>
              <a:ext uri="{FF2B5EF4-FFF2-40B4-BE49-F238E27FC236}">
                <a16:creationId xmlns:a16="http://schemas.microsoft.com/office/drawing/2014/main" id="{D4755CF6-FA60-61D6-C52F-B83FD169D54E}"/>
              </a:ext>
            </a:extLst>
          </p:cNvPr>
          <p:cNvSpPr>
            <a:spLocks noGrp="1"/>
          </p:cNvSpPr>
          <p:nvPr>
            <p:ph idx="1"/>
          </p:nvPr>
        </p:nvSpPr>
        <p:spPr>
          <a:xfrm>
            <a:off x="645130" y="1416676"/>
            <a:ext cx="10817067" cy="5112913"/>
          </a:xfrm>
        </p:spPr>
        <p:txBody>
          <a:bodyPr>
            <a:normAutofit/>
          </a:bodyPr>
          <a:lstStyle/>
          <a:p>
            <a:r>
              <a:rPr lang="en-US" sz="3200" dirty="0"/>
              <a:t>Abraham followed the Lord, believed His promises, even though he did not see or directly received his promise while he lived (Heb 11: 8)</a:t>
            </a:r>
          </a:p>
          <a:p>
            <a:endParaRPr lang="en-US" sz="3200" dirty="0"/>
          </a:p>
          <a:p>
            <a:r>
              <a:rPr lang="en-US" sz="3200" dirty="0"/>
              <a:t>Abraham’s strength came from meeting with the Lord…he built altars – designated places and purposes to talk with God</a:t>
            </a:r>
          </a:p>
          <a:p>
            <a:endParaRPr lang="en-US" sz="3200" dirty="0"/>
          </a:p>
          <a:p>
            <a:r>
              <a:rPr lang="en-US" sz="3200" dirty="0"/>
              <a:t>Do we?  2025 a new year for new “habits”…</a:t>
            </a:r>
          </a:p>
        </p:txBody>
      </p:sp>
    </p:spTree>
    <p:extLst>
      <p:ext uri="{BB962C8B-B14F-4D97-AF65-F5344CB8AC3E}">
        <p14:creationId xmlns:p14="http://schemas.microsoft.com/office/powerpoint/2010/main" val="597340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DF19BAF3-7E20-4B9D-B544-BABAEEA1FA7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4" name="Picture 13">
            <a:extLst>
              <a:ext uri="{FF2B5EF4-FFF2-40B4-BE49-F238E27FC236}">
                <a16:creationId xmlns:a16="http://schemas.microsoft.com/office/drawing/2014/main" id="{950648F4-ABCD-4DF0-8641-76CFB235472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a:extLst>
              <a:ext uri="{FF2B5EF4-FFF2-40B4-BE49-F238E27FC236}">
                <a16:creationId xmlns:a16="http://schemas.microsoft.com/office/drawing/2014/main" id="{989BE678-777B-482A-A616-FEDC47B162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18" name="Picture 17">
            <a:extLst>
              <a:ext uri="{FF2B5EF4-FFF2-40B4-BE49-F238E27FC236}">
                <a16:creationId xmlns:a16="http://schemas.microsoft.com/office/drawing/2014/main" id="{CF1EB4BD-9C7E-4AA3-9681-C7EB0DA6250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20" name="Picture 19">
            <a:extLst>
              <a:ext uri="{FF2B5EF4-FFF2-40B4-BE49-F238E27FC236}">
                <a16:creationId xmlns:a16="http://schemas.microsoft.com/office/drawing/2014/main" id="{94AAE3AA-3759-4D28-B0EF-575F25A514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22" name="Rectangle 21">
            <a:extLst>
              <a:ext uri="{FF2B5EF4-FFF2-40B4-BE49-F238E27FC236}">
                <a16:creationId xmlns:a16="http://schemas.microsoft.com/office/drawing/2014/main" id="{D28BE0C3-2102-4820-B88B-A448B1840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 name="Title 3">
            <a:extLst>
              <a:ext uri="{FF2B5EF4-FFF2-40B4-BE49-F238E27FC236}">
                <a16:creationId xmlns:a16="http://schemas.microsoft.com/office/drawing/2014/main" id="{DFF7975D-2D10-12EA-C3EA-0B7886ADE91E}"/>
              </a:ext>
            </a:extLst>
          </p:cNvPr>
          <p:cNvSpPr>
            <a:spLocks noGrp="1"/>
          </p:cNvSpPr>
          <p:nvPr>
            <p:ph type="title"/>
          </p:nvPr>
        </p:nvSpPr>
        <p:spPr>
          <a:xfrm>
            <a:off x="648930" y="629266"/>
            <a:ext cx="9252154" cy="1223983"/>
          </a:xfrm>
        </p:spPr>
        <p:txBody>
          <a:bodyPr vert="horz" lIns="91440" tIns="45720" rIns="91440" bIns="45720" rtlCol="0" anchor="t">
            <a:normAutofit/>
          </a:bodyPr>
          <a:lstStyle/>
          <a:p>
            <a:r>
              <a:rPr lang="en-US" dirty="0"/>
              <a:t>Time for Communion…</a:t>
            </a:r>
          </a:p>
        </p:txBody>
      </p:sp>
      <p:pic>
        <p:nvPicPr>
          <p:cNvPr id="7" name="Content Placeholder 6" descr="A glass and a stone&#10;&#10;Description automatically generated">
            <a:extLst>
              <a:ext uri="{FF2B5EF4-FFF2-40B4-BE49-F238E27FC236}">
                <a16:creationId xmlns:a16="http://schemas.microsoft.com/office/drawing/2014/main" id="{64EE2360-462C-5866-1FF1-941F95BC38A7}"/>
              </a:ext>
            </a:extLst>
          </p:cNvPr>
          <p:cNvPicPr>
            <a:picLocks noGrp="1" noChangeAspect="1"/>
          </p:cNvPicPr>
          <p:nvPr>
            <p:ph sz="half" idx="1"/>
          </p:nvPr>
        </p:nvPicPr>
        <p:blipFill>
          <a:blip r:embed="rId7"/>
          <a:srcRect l="49807" r="4721" b="-1"/>
          <a:stretch/>
        </p:blipFill>
        <p:spPr>
          <a:xfrm>
            <a:off x="648930" y="2052213"/>
            <a:ext cx="5451627" cy="4196185"/>
          </a:xfrm>
          <a:prstGeom prst="rect">
            <a:avLst/>
          </a:prstGeom>
          <a:effectLst>
            <a:outerShdw blurRad="50800" dist="38100" dir="5400000" algn="t" rotWithShape="0">
              <a:prstClr val="black">
                <a:alpha val="43000"/>
              </a:prstClr>
            </a:outerShdw>
          </a:effectLst>
        </p:spPr>
      </p:pic>
      <p:sp>
        <p:nvSpPr>
          <p:cNvPr id="6" name="Content Placeholder 5">
            <a:extLst>
              <a:ext uri="{FF2B5EF4-FFF2-40B4-BE49-F238E27FC236}">
                <a16:creationId xmlns:a16="http://schemas.microsoft.com/office/drawing/2014/main" id="{4DFF5C2B-ADCE-627C-B2E8-E5CC99364A99}"/>
              </a:ext>
            </a:extLst>
          </p:cNvPr>
          <p:cNvSpPr>
            <a:spLocks noGrp="1"/>
          </p:cNvSpPr>
          <p:nvPr>
            <p:ph sz="half" idx="2"/>
          </p:nvPr>
        </p:nvSpPr>
        <p:spPr>
          <a:xfrm>
            <a:off x="6750752" y="2052214"/>
            <a:ext cx="4544020" cy="4196185"/>
          </a:xfrm>
        </p:spPr>
        <p:txBody>
          <a:bodyPr vert="horz" lIns="91440" tIns="45720" rIns="91440" bIns="45720" rtlCol="0">
            <a:normAutofit/>
          </a:bodyPr>
          <a:lstStyle/>
          <a:p>
            <a:r>
              <a:rPr lang="en-US" sz="3200" dirty="0"/>
              <a:t>Time to call upon the Lord</a:t>
            </a:r>
          </a:p>
          <a:p>
            <a:r>
              <a:rPr lang="en-US" sz="3200" dirty="0"/>
              <a:t>Time to worship Him</a:t>
            </a:r>
          </a:p>
          <a:p>
            <a:endParaRPr lang="en-US" sz="3200" dirty="0"/>
          </a:p>
          <a:p>
            <a:r>
              <a:rPr lang="en-US" sz="3200" dirty="0"/>
              <a:t>Time to reset our relationship with Him</a:t>
            </a:r>
          </a:p>
        </p:txBody>
      </p:sp>
    </p:spTree>
    <p:extLst>
      <p:ext uri="{BB962C8B-B14F-4D97-AF65-F5344CB8AC3E}">
        <p14:creationId xmlns:p14="http://schemas.microsoft.com/office/powerpoint/2010/main" val="3825925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69E22-79E2-D4A7-7B19-77B8B7A1EC21}"/>
              </a:ext>
            </a:extLst>
          </p:cNvPr>
          <p:cNvSpPr>
            <a:spLocks noGrp="1"/>
          </p:cNvSpPr>
          <p:nvPr>
            <p:ph type="title"/>
          </p:nvPr>
        </p:nvSpPr>
        <p:spPr>
          <a:xfrm>
            <a:off x="648930" y="629266"/>
            <a:ext cx="5538350" cy="1223983"/>
          </a:xfrm>
        </p:spPr>
        <p:txBody>
          <a:bodyPr>
            <a:normAutofit/>
          </a:bodyPr>
          <a:lstStyle/>
          <a:p>
            <a:r>
              <a:rPr lang="en-US" dirty="0"/>
              <a:t>The 3 Patriarchs:</a:t>
            </a:r>
          </a:p>
        </p:txBody>
      </p:sp>
      <p:sp>
        <p:nvSpPr>
          <p:cNvPr id="8" name="Content Placeholder 7">
            <a:extLst>
              <a:ext uri="{FF2B5EF4-FFF2-40B4-BE49-F238E27FC236}">
                <a16:creationId xmlns:a16="http://schemas.microsoft.com/office/drawing/2014/main" id="{42A6FBF9-D78C-92A2-4770-E50D2DA3B086}"/>
              </a:ext>
            </a:extLst>
          </p:cNvPr>
          <p:cNvSpPr>
            <a:spLocks noGrp="1"/>
          </p:cNvSpPr>
          <p:nvPr>
            <p:ph idx="1"/>
          </p:nvPr>
        </p:nvSpPr>
        <p:spPr>
          <a:xfrm>
            <a:off x="6293476" y="502276"/>
            <a:ext cx="5683875" cy="5975797"/>
          </a:xfrm>
        </p:spPr>
        <p:txBody>
          <a:bodyPr>
            <a:normAutofit/>
          </a:bodyPr>
          <a:lstStyle/>
          <a:p>
            <a:pPr marL="0" indent="0">
              <a:buNone/>
            </a:pPr>
            <a:r>
              <a:rPr lang="en-US" sz="2800" dirty="0"/>
              <a:t>2 Greek words:</a:t>
            </a:r>
          </a:p>
          <a:p>
            <a:pPr marL="0" indent="0">
              <a:buNone/>
            </a:pPr>
            <a:r>
              <a:rPr lang="en-US" sz="2800" dirty="0"/>
              <a:t>Patria = father	+  Arche = ruler, chief, or male leader of family = Patriarch</a:t>
            </a:r>
          </a:p>
          <a:p>
            <a:pPr marL="0" indent="0">
              <a:buNone/>
            </a:pPr>
            <a:endParaRPr lang="en-US" sz="2800" dirty="0"/>
          </a:p>
          <a:p>
            <a:pPr marL="0" indent="0">
              <a:buNone/>
            </a:pPr>
            <a:r>
              <a:rPr lang="en-US" sz="2800" dirty="0"/>
              <a:t>Abraham (Abram), Isaac, and Jacob (Israel)</a:t>
            </a:r>
          </a:p>
          <a:p>
            <a:pPr marL="0" indent="0">
              <a:buNone/>
            </a:pPr>
            <a:endParaRPr lang="en-US" sz="2800" dirty="0"/>
          </a:p>
          <a:p>
            <a:pPr marL="0" indent="0">
              <a:buNone/>
            </a:pPr>
            <a:r>
              <a:rPr lang="en-US" sz="2800" dirty="0"/>
              <a:t>Jacob’s 12 sons became the 12 Tribes of Israel----becoming the Nation of Israel</a:t>
            </a:r>
          </a:p>
        </p:txBody>
      </p:sp>
      <p:pic>
        <p:nvPicPr>
          <p:cNvPr id="5" name="Content Placeholder 3" descr="A group of people in robes&#10;&#10;Description automatically generated">
            <a:extLst>
              <a:ext uri="{FF2B5EF4-FFF2-40B4-BE49-F238E27FC236}">
                <a16:creationId xmlns:a16="http://schemas.microsoft.com/office/drawing/2014/main" id="{A95726E1-4468-CD15-02DE-D8A2977CA592}"/>
              </a:ext>
            </a:extLst>
          </p:cNvPr>
          <p:cNvPicPr>
            <a:picLocks noChangeAspect="1"/>
          </p:cNvPicPr>
          <p:nvPr/>
        </p:nvPicPr>
        <p:blipFill>
          <a:blip r:embed="rId3"/>
          <a:srcRect r="38280" b="4445"/>
          <a:stretch/>
        </p:blipFill>
        <p:spPr>
          <a:xfrm>
            <a:off x="340701" y="1674255"/>
            <a:ext cx="5451627" cy="4408466"/>
          </a:xfrm>
          <a:prstGeom prst="rect">
            <a:avLst/>
          </a:prstGeom>
          <a:effectLst>
            <a:outerShdw blurRad="50800" dist="38100" dir="5400000" algn="t" rotWithShape="0">
              <a:prstClr val="black">
                <a:alpha val="43000"/>
              </a:prstClr>
            </a:outerShdw>
          </a:effectLst>
        </p:spPr>
      </p:pic>
      <p:sp>
        <p:nvSpPr>
          <p:cNvPr id="6" name="TextBox 5">
            <a:extLst>
              <a:ext uri="{FF2B5EF4-FFF2-40B4-BE49-F238E27FC236}">
                <a16:creationId xmlns:a16="http://schemas.microsoft.com/office/drawing/2014/main" id="{7DA23E03-EA56-1EB7-04CC-9045E4A9B211}"/>
              </a:ext>
            </a:extLst>
          </p:cNvPr>
          <p:cNvSpPr txBox="1"/>
          <p:nvPr/>
        </p:nvSpPr>
        <p:spPr>
          <a:xfrm>
            <a:off x="855857" y="6228734"/>
            <a:ext cx="5042668" cy="369332"/>
          </a:xfrm>
          <a:prstGeom prst="rect">
            <a:avLst/>
          </a:prstGeom>
          <a:noFill/>
        </p:spPr>
        <p:txBody>
          <a:bodyPr wrap="square" rtlCol="0">
            <a:spAutoFit/>
          </a:bodyPr>
          <a:lstStyle/>
          <a:p>
            <a:r>
              <a:rPr lang="en-US" dirty="0"/>
              <a:t>Jacob			Isaac		Abraham</a:t>
            </a:r>
          </a:p>
        </p:txBody>
      </p:sp>
      <p:cxnSp>
        <p:nvCxnSpPr>
          <p:cNvPr id="9" name="Straight Arrow Connector 8">
            <a:extLst>
              <a:ext uri="{FF2B5EF4-FFF2-40B4-BE49-F238E27FC236}">
                <a16:creationId xmlns:a16="http://schemas.microsoft.com/office/drawing/2014/main" id="{2C814695-73E1-2F46-06CA-C5CDBA77BB88}"/>
              </a:ext>
            </a:extLst>
          </p:cNvPr>
          <p:cNvCxnSpPr/>
          <p:nvPr/>
        </p:nvCxnSpPr>
        <p:spPr>
          <a:xfrm flipH="1">
            <a:off x="3477296" y="6478073"/>
            <a:ext cx="618186"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1" name="Straight Arrow Connector 10">
            <a:extLst>
              <a:ext uri="{FF2B5EF4-FFF2-40B4-BE49-F238E27FC236}">
                <a16:creationId xmlns:a16="http://schemas.microsoft.com/office/drawing/2014/main" id="{9D2A84A2-D5EB-CF3A-0196-4AACB0B796D6}"/>
              </a:ext>
            </a:extLst>
          </p:cNvPr>
          <p:cNvCxnSpPr/>
          <p:nvPr/>
        </p:nvCxnSpPr>
        <p:spPr>
          <a:xfrm flipH="1">
            <a:off x="1712890" y="6478073"/>
            <a:ext cx="940158"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028499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103A5-EE84-4AD3-D17F-ADF81B8E8B25}"/>
              </a:ext>
            </a:extLst>
          </p:cNvPr>
          <p:cNvSpPr>
            <a:spLocks noGrp="1"/>
          </p:cNvSpPr>
          <p:nvPr>
            <p:ph type="title"/>
          </p:nvPr>
        </p:nvSpPr>
        <p:spPr>
          <a:xfrm>
            <a:off x="749142" y="92110"/>
            <a:ext cx="9404723" cy="1105626"/>
          </a:xfrm>
        </p:spPr>
        <p:txBody>
          <a:bodyPr/>
          <a:lstStyle/>
          <a:p>
            <a:r>
              <a:rPr lang="en-US" dirty="0"/>
              <a:t>Terms that came from Abraham:</a:t>
            </a:r>
          </a:p>
        </p:txBody>
      </p:sp>
      <p:sp>
        <p:nvSpPr>
          <p:cNvPr id="3" name="Content Placeholder 2">
            <a:extLst>
              <a:ext uri="{FF2B5EF4-FFF2-40B4-BE49-F238E27FC236}">
                <a16:creationId xmlns:a16="http://schemas.microsoft.com/office/drawing/2014/main" id="{40E2360D-58F5-2967-E199-47C3D8F1C731}"/>
              </a:ext>
            </a:extLst>
          </p:cNvPr>
          <p:cNvSpPr>
            <a:spLocks noGrp="1"/>
          </p:cNvSpPr>
          <p:nvPr>
            <p:ph idx="1"/>
          </p:nvPr>
        </p:nvSpPr>
        <p:spPr>
          <a:xfrm>
            <a:off x="646111" y="1197736"/>
            <a:ext cx="10700175" cy="5512158"/>
          </a:xfrm>
        </p:spPr>
        <p:txBody>
          <a:bodyPr>
            <a:normAutofit lnSpcReduction="10000"/>
          </a:bodyPr>
          <a:lstStyle/>
          <a:p>
            <a:r>
              <a:rPr lang="en-US" sz="3200" u="sng" dirty="0"/>
              <a:t>Hebrew/s</a:t>
            </a:r>
            <a:r>
              <a:rPr lang="en-US" sz="3200" dirty="0"/>
              <a:t> = means ‘breath of life’ (Gen 2) also means “crossing” and “passing through”</a:t>
            </a:r>
          </a:p>
          <a:p>
            <a:r>
              <a:rPr lang="en-US" sz="3200" dirty="0"/>
              <a:t>Gen 14: 13 = Abraham first called a Hebrew</a:t>
            </a:r>
          </a:p>
          <a:p>
            <a:endParaRPr lang="en-US" sz="3200" dirty="0"/>
          </a:p>
          <a:p>
            <a:r>
              <a:rPr lang="en-US" sz="3200" u="sng" dirty="0"/>
              <a:t>Hebron</a:t>
            </a:r>
            <a:r>
              <a:rPr lang="en-US" sz="3200" dirty="0"/>
              <a:t> = small town 19 miles south of Jerusalem, Abraham + Sarah; Isaac + Rebecca; Jacob + Leah were buried there. Means “friend”</a:t>
            </a:r>
          </a:p>
          <a:p>
            <a:pPr marL="0" indent="0">
              <a:buNone/>
            </a:pPr>
            <a:endParaRPr lang="en-US" sz="3200" dirty="0"/>
          </a:p>
          <a:p>
            <a:r>
              <a:rPr lang="en-US" sz="3200" u="sng" dirty="0"/>
              <a:t>Jew/s </a:t>
            </a:r>
            <a:r>
              <a:rPr lang="en-US" sz="3200" dirty="0"/>
              <a:t>= comes from “men of Judea”; first used in    II Kings 16: 6</a:t>
            </a:r>
          </a:p>
          <a:p>
            <a:endParaRPr lang="en-US" sz="3200" dirty="0"/>
          </a:p>
        </p:txBody>
      </p:sp>
    </p:spTree>
    <p:extLst>
      <p:ext uri="{BB962C8B-B14F-4D97-AF65-F5344CB8AC3E}">
        <p14:creationId xmlns:p14="http://schemas.microsoft.com/office/powerpoint/2010/main" val="4000745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B9EC3-AB3E-1632-6949-0C00662697DA}"/>
              </a:ext>
            </a:extLst>
          </p:cNvPr>
          <p:cNvSpPr>
            <a:spLocks noGrp="1"/>
          </p:cNvSpPr>
          <p:nvPr>
            <p:ph type="title"/>
          </p:nvPr>
        </p:nvSpPr>
        <p:spPr>
          <a:xfrm>
            <a:off x="646111" y="452718"/>
            <a:ext cx="9404723" cy="899564"/>
          </a:xfrm>
        </p:spPr>
        <p:txBody>
          <a:bodyPr/>
          <a:lstStyle/>
          <a:p>
            <a:r>
              <a:rPr lang="en-US" dirty="0"/>
              <a:t>Our text (verses): Gen 11: 26 – 12: 9</a:t>
            </a:r>
          </a:p>
        </p:txBody>
      </p:sp>
      <p:sp>
        <p:nvSpPr>
          <p:cNvPr id="3" name="Content Placeholder 2">
            <a:extLst>
              <a:ext uri="{FF2B5EF4-FFF2-40B4-BE49-F238E27FC236}">
                <a16:creationId xmlns:a16="http://schemas.microsoft.com/office/drawing/2014/main" id="{F6FA0C4C-8282-AC00-006E-2DCD4F71DC67}"/>
              </a:ext>
            </a:extLst>
          </p:cNvPr>
          <p:cNvSpPr>
            <a:spLocks noGrp="1"/>
          </p:cNvSpPr>
          <p:nvPr>
            <p:ph idx="1"/>
          </p:nvPr>
        </p:nvSpPr>
        <p:spPr>
          <a:xfrm>
            <a:off x="467933" y="2163651"/>
            <a:ext cx="11256134" cy="4548388"/>
          </a:xfrm>
        </p:spPr>
        <p:txBody>
          <a:bodyPr>
            <a:normAutofit/>
          </a:bodyPr>
          <a:lstStyle/>
          <a:p>
            <a:r>
              <a:rPr lang="en-US" sz="2800" dirty="0"/>
              <a:t>V26 Terah had 3 sons by the time he was 70 years old: Abraham, </a:t>
            </a:r>
            <a:r>
              <a:rPr lang="en-US" sz="2800" dirty="0" err="1"/>
              <a:t>Nahor</a:t>
            </a:r>
            <a:r>
              <a:rPr lang="en-US" sz="2800" dirty="0"/>
              <a:t>, and Haran.</a:t>
            </a:r>
          </a:p>
          <a:p>
            <a:endParaRPr lang="en-US" sz="2800" dirty="0"/>
          </a:p>
          <a:p>
            <a:r>
              <a:rPr lang="en-US" sz="2800" dirty="0"/>
              <a:t>V27 - 32	 Lot was the son of Haran, when Haran died, Terah took Abram (Abraham), Sarai (Sarah), and Lot away from the city of Ur to move towards Canaan. On the way, they stopped at Haran…Terah died in Harran at 205 years old. Terah’s profession was an idol maker…Abram’s role was to be Lot’s father.</a:t>
            </a:r>
          </a:p>
        </p:txBody>
      </p:sp>
    </p:spTree>
    <p:extLst>
      <p:ext uri="{BB962C8B-B14F-4D97-AF65-F5344CB8AC3E}">
        <p14:creationId xmlns:p14="http://schemas.microsoft.com/office/powerpoint/2010/main" val="1889003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87B50-53D4-E598-3CFA-DA2A564A4248}"/>
              </a:ext>
            </a:extLst>
          </p:cNvPr>
          <p:cNvSpPr>
            <a:spLocks noGrp="1"/>
          </p:cNvSpPr>
          <p:nvPr>
            <p:ph type="title"/>
          </p:nvPr>
        </p:nvSpPr>
        <p:spPr>
          <a:xfrm>
            <a:off x="489398" y="336808"/>
            <a:ext cx="9844772" cy="912443"/>
          </a:xfrm>
        </p:spPr>
        <p:txBody>
          <a:bodyPr/>
          <a:lstStyle/>
          <a:p>
            <a:r>
              <a:rPr lang="en-US" dirty="0"/>
              <a:t>Gen. 12: 1- 9 	God’s hand on Abram</a:t>
            </a:r>
          </a:p>
        </p:txBody>
      </p:sp>
      <p:sp>
        <p:nvSpPr>
          <p:cNvPr id="3" name="Content Placeholder 2">
            <a:extLst>
              <a:ext uri="{FF2B5EF4-FFF2-40B4-BE49-F238E27FC236}">
                <a16:creationId xmlns:a16="http://schemas.microsoft.com/office/drawing/2014/main" id="{E3C7E5F5-9CF2-BBB2-51B7-7F04CAB2D007}"/>
              </a:ext>
            </a:extLst>
          </p:cNvPr>
          <p:cNvSpPr>
            <a:spLocks noGrp="1"/>
          </p:cNvSpPr>
          <p:nvPr>
            <p:ph idx="1"/>
          </p:nvPr>
        </p:nvSpPr>
        <p:spPr>
          <a:xfrm>
            <a:off x="347729" y="1522044"/>
            <a:ext cx="11256135" cy="4999148"/>
          </a:xfrm>
        </p:spPr>
        <p:txBody>
          <a:bodyPr>
            <a:normAutofit/>
          </a:bodyPr>
          <a:lstStyle/>
          <a:p>
            <a:r>
              <a:rPr lang="en-US" sz="2800" dirty="0"/>
              <a:t>V1	God speaks to Abram and tells him to leave his country, leave his people, and leave his father’s household.</a:t>
            </a:r>
          </a:p>
          <a:p>
            <a:endParaRPr lang="en-US" sz="2800" dirty="0"/>
          </a:p>
          <a:p>
            <a:r>
              <a:rPr lang="en-US" sz="2800" dirty="0"/>
              <a:t>For Abram, there had to be a complete separation – consecration (separated for only holy use)</a:t>
            </a:r>
          </a:p>
          <a:p>
            <a:r>
              <a:rPr lang="en-US" sz="2800" u="sng" dirty="0"/>
              <a:t>Separation</a:t>
            </a:r>
            <a:r>
              <a:rPr lang="en-US" sz="2800" dirty="0"/>
              <a:t> = recall Paul’s prison letters (Galatians, Ephesians, Philemon, Philippians, and Colossians)…be separated from the old self</a:t>
            </a:r>
          </a:p>
          <a:p>
            <a:r>
              <a:rPr lang="en-US" sz="2800" u="sng" dirty="0"/>
              <a:t>Consecration</a:t>
            </a:r>
            <a:r>
              <a:rPr lang="en-US" sz="2800" dirty="0"/>
              <a:t> = that which is separated is now dedicated for His use and purpose</a:t>
            </a:r>
          </a:p>
        </p:txBody>
      </p:sp>
    </p:spTree>
    <p:extLst>
      <p:ext uri="{BB962C8B-B14F-4D97-AF65-F5344CB8AC3E}">
        <p14:creationId xmlns:p14="http://schemas.microsoft.com/office/powerpoint/2010/main" val="942756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4CE40-68C1-CA5E-AC15-DF4B992191E6}"/>
              </a:ext>
            </a:extLst>
          </p:cNvPr>
          <p:cNvSpPr>
            <a:spLocks noGrp="1"/>
          </p:cNvSpPr>
          <p:nvPr>
            <p:ph type="title"/>
          </p:nvPr>
        </p:nvSpPr>
        <p:spPr>
          <a:xfrm>
            <a:off x="205081" y="323929"/>
            <a:ext cx="9844772" cy="912443"/>
          </a:xfrm>
        </p:spPr>
        <p:txBody>
          <a:bodyPr/>
          <a:lstStyle/>
          <a:p>
            <a:r>
              <a:rPr lang="en-US" dirty="0"/>
              <a:t>God makes a covenant with Abram:</a:t>
            </a:r>
          </a:p>
        </p:txBody>
      </p:sp>
      <p:sp>
        <p:nvSpPr>
          <p:cNvPr id="3" name="Content Placeholder 2">
            <a:extLst>
              <a:ext uri="{FF2B5EF4-FFF2-40B4-BE49-F238E27FC236}">
                <a16:creationId xmlns:a16="http://schemas.microsoft.com/office/drawing/2014/main" id="{5854D6A2-6F09-4089-D111-760D53F39940}"/>
              </a:ext>
            </a:extLst>
          </p:cNvPr>
          <p:cNvSpPr>
            <a:spLocks noGrp="1"/>
          </p:cNvSpPr>
          <p:nvPr>
            <p:ph idx="1"/>
          </p:nvPr>
        </p:nvSpPr>
        <p:spPr>
          <a:xfrm>
            <a:off x="345583" y="1612196"/>
            <a:ext cx="11500834" cy="4921875"/>
          </a:xfrm>
        </p:spPr>
        <p:txBody>
          <a:bodyPr>
            <a:normAutofit/>
          </a:bodyPr>
          <a:lstStyle/>
          <a:p>
            <a:r>
              <a:rPr lang="en-US" sz="3600" b="1" dirty="0" err="1"/>
              <a:t>Suzerian</a:t>
            </a:r>
            <a:r>
              <a:rPr lang="en-US" sz="3600" b="1" dirty="0"/>
              <a:t>-Vassal Covenant </a:t>
            </a:r>
            <a:r>
              <a:rPr lang="en-US" sz="3600" dirty="0"/>
              <a:t>= the King makes a promise to someone that requires no action from the recipient. This is an unconditional promise given.</a:t>
            </a:r>
          </a:p>
          <a:p>
            <a:endParaRPr lang="en-US" sz="3600" dirty="0"/>
          </a:p>
          <a:p>
            <a:r>
              <a:rPr lang="en-US" sz="3600" dirty="0"/>
              <a:t>V4-5	Abram had to choose to receive this promise…so, he left Haran and moved to Canaan</a:t>
            </a:r>
          </a:p>
        </p:txBody>
      </p:sp>
    </p:spTree>
    <p:extLst>
      <p:ext uri="{BB962C8B-B14F-4D97-AF65-F5344CB8AC3E}">
        <p14:creationId xmlns:p14="http://schemas.microsoft.com/office/powerpoint/2010/main" val="2016340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7DA15-2735-403F-1B5E-ABF233DF5DD7}"/>
              </a:ext>
            </a:extLst>
          </p:cNvPr>
          <p:cNvSpPr>
            <a:spLocks noGrp="1"/>
          </p:cNvSpPr>
          <p:nvPr>
            <p:ph type="title"/>
          </p:nvPr>
        </p:nvSpPr>
        <p:spPr>
          <a:xfrm>
            <a:off x="645130" y="220898"/>
            <a:ext cx="9404723" cy="1400530"/>
          </a:xfrm>
        </p:spPr>
        <p:txBody>
          <a:bodyPr/>
          <a:lstStyle/>
          <a:p>
            <a:pPr algn="ctr"/>
            <a:r>
              <a:rPr lang="en-US" dirty="0"/>
              <a:t>The Abrahamic Covenant: </a:t>
            </a:r>
            <a:br>
              <a:rPr lang="en-US" dirty="0"/>
            </a:br>
            <a:r>
              <a:rPr lang="en-US" dirty="0"/>
              <a:t>Gen 12: 2 and 3</a:t>
            </a:r>
          </a:p>
        </p:txBody>
      </p:sp>
      <p:sp>
        <p:nvSpPr>
          <p:cNvPr id="3" name="Content Placeholder 2">
            <a:extLst>
              <a:ext uri="{FF2B5EF4-FFF2-40B4-BE49-F238E27FC236}">
                <a16:creationId xmlns:a16="http://schemas.microsoft.com/office/drawing/2014/main" id="{F0E91609-2F78-6336-CB90-8346B3E5820F}"/>
              </a:ext>
            </a:extLst>
          </p:cNvPr>
          <p:cNvSpPr>
            <a:spLocks noGrp="1"/>
          </p:cNvSpPr>
          <p:nvPr>
            <p:ph idx="1"/>
          </p:nvPr>
        </p:nvSpPr>
        <p:spPr>
          <a:xfrm>
            <a:off x="377781" y="1833977"/>
            <a:ext cx="11436438" cy="4901674"/>
          </a:xfrm>
        </p:spPr>
        <p:txBody>
          <a:bodyPr>
            <a:normAutofit/>
          </a:bodyPr>
          <a:lstStyle/>
          <a:p>
            <a:pPr marL="0" indent="0">
              <a:buNone/>
            </a:pPr>
            <a:r>
              <a:rPr lang="en-US" sz="3200" dirty="0"/>
              <a:t>1.	I will make you a great Nation and I will bless you and</a:t>
            </a:r>
          </a:p>
          <a:p>
            <a:pPr marL="0" indent="0">
              <a:buNone/>
            </a:pPr>
            <a:r>
              <a:rPr lang="en-US" sz="3200" dirty="0"/>
              <a:t>		your name will be great and you will be a blessing</a:t>
            </a:r>
          </a:p>
          <a:p>
            <a:pPr marL="514350" indent="-514350">
              <a:buFont typeface="+mj-lt"/>
              <a:buAutoNum type="arabicPeriod"/>
            </a:pPr>
            <a:endParaRPr lang="en-US" sz="3200" dirty="0"/>
          </a:p>
          <a:p>
            <a:pPr marL="0" indent="0">
              <a:buNone/>
            </a:pPr>
            <a:r>
              <a:rPr lang="en-US" sz="3200" dirty="0"/>
              <a:t>2. I will bless those who bless you, and curse those who curse you</a:t>
            </a:r>
          </a:p>
          <a:p>
            <a:pPr marL="514350" indent="-514350">
              <a:buFont typeface="+mj-lt"/>
              <a:buAutoNum type="arabicPeriod"/>
            </a:pPr>
            <a:endParaRPr lang="en-US" sz="3200" dirty="0"/>
          </a:p>
          <a:p>
            <a:pPr marL="0" indent="0">
              <a:buNone/>
            </a:pPr>
            <a:r>
              <a:rPr lang="en-US" sz="3200" dirty="0"/>
              <a:t>3.	All peoples of the earth will be blessed through you</a:t>
            </a:r>
          </a:p>
          <a:p>
            <a:pPr marL="514350" indent="-514350">
              <a:buFont typeface="+mj-lt"/>
              <a:buAutoNum type="arabicPeriod"/>
            </a:pPr>
            <a:endParaRPr lang="en-US" sz="3200" dirty="0"/>
          </a:p>
        </p:txBody>
      </p:sp>
    </p:spTree>
    <p:extLst>
      <p:ext uri="{BB962C8B-B14F-4D97-AF65-F5344CB8AC3E}">
        <p14:creationId xmlns:p14="http://schemas.microsoft.com/office/powerpoint/2010/main" val="1693373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41B68C77-138E-4BF7-A276-BD0C78A4219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4" name="Picture 13">
            <a:extLst>
              <a:ext uri="{FF2B5EF4-FFF2-40B4-BE49-F238E27FC236}">
                <a16:creationId xmlns:a16="http://schemas.microsoft.com/office/drawing/2014/main" id="{7C268552-D473-46ED-B1B8-422042C4DE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a:extLst>
              <a:ext uri="{FF2B5EF4-FFF2-40B4-BE49-F238E27FC236}">
                <a16:creationId xmlns:a16="http://schemas.microsoft.com/office/drawing/2014/main" id="{4AC0CD9D-7610-4620-93B4-798CCD9AB5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18" name="Picture 17">
            <a:extLst>
              <a:ext uri="{FF2B5EF4-FFF2-40B4-BE49-F238E27FC236}">
                <a16:creationId xmlns:a16="http://schemas.microsoft.com/office/drawing/2014/main" id="{B9238B3E-24AA-439A-B527-6C5DF6D7214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20" name="Picture 19">
            <a:extLst>
              <a:ext uri="{FF2B5EF4-FFF2-40B4-BE49-F238E27FC236}">
                <a16:creationId xmlns:a16="http://schemas.microsoft.com/office/drawing/2014/main" id="{69F01145-BEA3-4CBF-AA21-10077B948CA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22" name="Rectangle 21">
            <a:extLst>
              <a:ext uri="{FF2B5EF4-FFF2-40B4-BE49-F238E27FC236}">
                <a16:creationId xmlns:a16="http://schemas.microsoft.com/office/drawing/2014/main" id="{DE4D62F9-188E-4530-84C2-24BDEE4BEB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7" name="Content Placeholder 6" descr="A map of the bible&#10;&#10;Description automatically generated">
            <a:extLst>
              <a:ext uri="{FF2B5EF4-FFF2-40B4-BE49-F238E27FC236}">
                <a16:creationId xmlns:a16="http://schemas.microsoft.com/office/drawing/2014/main" id="{7B9AC82A-E594-878E-DB16-8EADAFA79EB5}"/>
              </a:ext>
            </a:extLst>
          </p:cNvPr>
          <p:cNvPicPr>
            <a:picLocks noGrp="1" noChangeAspect="1"/>
          </p:cNvPicPr>
          <p:nvPr>
            <p:ph sz="half" idx="1"/>
          </p:nvPr>
        </p:nvPicPr>
        <p:blipFill>
          <a:blip r:embed="rId7"/>
          <a:stretch>
            <a:fillRect/>
          </a:stretch>
        </p:blipFill>
        <p:spPr>
          <a:xfrm>
            <a:off x="342309" y="968835"/>
            <a:ext cx="5753691" cy="3847024"/>
          </a:xfrm>
          <a:prstGeom prst="rect">
            <a:avLst/>
          </a:prstGeom>
          <a:effectLst>
            <a:outerShdw blurRad="50800" dist="38100" dir="5400000" algn="t" rotWithShape="0">
              <a:prstClr val="black">
                <a:alpha val="43000"/>
              </a:prstClr>
            </a:outerShdw>
          </a:effectLst>
        </p:spPr>
      </p:pic>
      <p:sp>
        <p:nvSpPr>
          <p:cNvPr id="6" name="Content Placeholder 5">
            <a:extLst>
              <a:ext uri="{FF2B5EF4-FFF2-40B4-BE49-F238E27FC236}">
                <a16:creationId xmlns:a16="http://schemas.microsoft.com/office/drawing/2014/main" id="{3F45705A-8ACD-8B0D-895F-75188B7E0D10}"/>
              </a:ext>
            </a:extLst>
          </p:cNvPr>
          <p:cNvSpPr>
            <a:spLocks noGrp="1"/>
          </p:cNvSpPr>
          <p:nvPr>
            <p:ph sz="half" idx="2"/>
          </p:nvPr>
        </p:nvSpPr>
        <p:spPr>
          <a:xfrm>
            <a:off x="6272011" y="334852"/>
            <a:ext cx="5753691" cy="6156100"/>
          </a:xfrm>
        </p:spPr>
        <p:txBody>
          <a:bodyPr vert="horz" lIns="91440" tIns="45720" rIns="91440" bIns="45720" rtlCol="0">
            <a:normAutofit/>
          </a:bodyPr>
          <a:lstStyle/>
          <a:p>
            <a:r>
              <a:rPr lang="en-US" sz="2800" dirty="0"/>
              <a:t>V6-9	Traveled until he could see the “Great Tree of Moreh” at Shechem</a:t>
            </a:r>
          </a:p>
          <a:p>
            <a:endParaRPr lang="en-US" sz="2800" dirty="0"/>
          </a:p>
          <a:p>
            <a:r>
              <a:rPr lang="en-US" sz="2800" dirty="0"/>
              <a:t>V7	The Lord appeared to Abram again – reaffirming His promise, “To your offspring (children) I am giving this land”</a:t>
            </a:r>
          </a:p>
          <a:p>
            <a:r>
              <a:rPr lang="en-US" sz="2800" dirty="0"/>
              <a:t>Abram built an altar and worshipped Him </a:t>
            </a:r>
          </a:p>
        </p:txBody>
      </p:sp>
      <p:pic>
        <p:nvPicPr>
          <p:cNvPr id="8" name="Picture 7">
            <a:extLst>
              <a:ext uri="{FF2B5EF4-FFF2-40B4-BE49-F238E27FC236}">
                <a16:creationId xmlns:a16="http://schemas.microsoft.com/office/drawing/2014/main" id="{D734E510-C3CE-8204-C421-E4A857FDB43A}"/>
              </a:ext>
            </a:extLst>
          </p:cNvPr>
          <p:cNvPicPr>
            <a:picLocks noChangeAspect="1"/>
          </p:cNvPicPr>
          <p:nvPr/>
        </p:nvPicPr>
        <p:blipFill>
          <a:blip r:embed="rId8"/>
          <a:stretch>
            <a:fillRect/>
          </a:stretch>
        </p:blipFill>
        <p:spPr>
          <a:xfrm>
            <a:off x="9599612" y="5029200"/>
            <a:ext cx="2602101" cy="1796604"/>
          </a:xfrm>
          <a:prstGeom prst="rect">
            <a:avLst/>
          </a:prstGeom>
        </p:spPr>
      </p:pic>
    </p:spTree>
    <p:extLst>
      <p:ext uri="{BB962C8B-B14F-4D97-AF65-F5344CB8AC3E}">
        <p14:creationId xmlns:p14="http://schemas.microsoft.com/office/powerpoint/2010/main" val="426221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DF19BAF3-7E20-4B9D-B544-BABAEEA1FA7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20" name="Picture 19">
            <a:extLst>
              <a:ext uri="{FF2B5EF4-FFF2-40B4-BE49-F238E27FC236}">
                <a16:creationId xmlns:a16="http://schemas.microsoft.com/office/drawing/2014/main" id="{950648F4-ABCD-4DF0-8641-76CFB235472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22" name="Oval 21">
            <a:extLst>
              <a:ext uri="{FF2B5EF4-FFF2-40B4-BE49-F238E27FC236}">
                <a16:creationId xmlns:a16="http://schemas.microsoft.com/office/drawing/2014/main" id="{989BE678-777B-482A-A616-FEDC47B162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24" name="Picture 23">
            <a:extLst>
              <a:ext uri="{FF2B5EF4-FFF2-40B4-BE49-F238E27FC236}">
                <a16:creationId xmlns:a16="http://schemas.microsoft.com/office/drawing/2014/main" id="{CF1EB4BD-9C7E-4AA3-9681-C7EB0DA6250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26" name="Picture 25">
            <a:extLst>
              <a:ext uri="{FF2B5EF4-FFF2-40B4-BE49-F238E27FC236}">
                <a16:creationId xmlns:a16="http://schemas.microsoft.com/office/drawing/2014/main" id="{94AAE3AA-3759-4D28-B0EF-575F25A514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28" name="Rectangle 27">
            <a:extLst>
              <a:ext uri="{FF2B5EF4-FFF2-40B4-BE49-F238E27FC236}">
                <a16:creationId xmlns:a16="http://schemas.microsoft.com/office/drawing/2014/main" id="{D28BE0C3-2102-4820-B88B-A448B1840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13" name="Content Placeholder 12" descr="A painting of a person sitting under a tree&#10;&#10;Description automatically generated">
            <a:extLst>
              <a:ext uri="{FF2B5EF4-FFF2-40B4-BE49-F238E27FC236}">
                <a16:creationId xmlns:a16="http://schemas.microsoft.com/office/drawing/2014/main" id="{6BC46017-16E3-A6A9-80A7-3B4D904DE12E}"/>
              </a:ext>
            </a:extLst>
          </p:cNvPr>
          <p:cNvPicPr>
            <a:picLocks noGrp="1" noChangeAspect="1"/>
          </p:cNvPicPr>
          <p:nvPr>
            <p:ph sz="half" idx="1"/>
          </p:nvPr>
        </p:nvPicPr>
        <p:blipFill>
          <a:blip r:embed="rId7"/>
          <a:srcRect l="9176" r="7299"/>
          <a:stretch/>
        </p:blipFill>
        <p:spPr>
          <a:xfrm>
            <a:off x="4619544" y="609601"/>
            <a:ext cx="6924756" cy="5638797"/>
          </a:xfrm>
          <a:prstGeom prst="rect">
            <a:avLst/>
          </a:prstGeom>
          <a:effectLst>
            <a:outerShdw blurRad="50800" dist="38100" dir="5400000" algn="t" rotWithShape="0">
              <a:prstClr val="black">
                <a:alpha val="43000"/>
              </a:prstClr>
            </a:outerShdw>
          </a:effectLst>
        </p:spPr>
      </p:pic>
      <p:sp>
        <p:nvSpPr>
          <p:cNvPr id="30" name="Rectangle 29">
            <a:extLst>
              <a:ext uri="{FF2B5EF4-FFF2-40B4-BE49-F238E27FC236}">
                <a16:creationId xmlns:a16="http://schemas.microsoft.com/office/drawing/2014/main" id="{A93A089E-0A16-452C-B341-0F769780D2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9" name="Content Placeholder 8">
            <a:extLst>
              <a:ext uri="{FF2B5EF4-FFF2-40B4-BE49-F238E27FC236}">
                <a16:creationId xmlns:a16="http://schemas.microsoft.com/office/drawing/2014/main" id="{99F0304F-4AA8-658E-C745-04B9D68F6832}"/>
              </a:ext>
            </a:extLst>
          </p:cNvPr>
          <p:cNvSpPr>
            <a:spLocks noGrp="1"/>
          </p:cNvSpPr>
          <p:nvPr>
            <p:ph sz="half" idx="2"/>
          </p:nvPr>
        </p:nvSpPr>
        <p:spPr>
          <a:xfrm>
            <a:off x="283335" y="570702"/>
            <a:ext cx="4037012" cy="5971765"/>
          </a:xfrm>
        </p:spPr>
        <p:txBody>
          <a:bodyPr vert="horz" lIns="91440" tIns="45720" rIns="91440" bIns="45720" rtlCol="0">
            <a:normAutofit/>
          </a:bodyPr>
          <a:lstStyle/>
          <a:p>
            <a:pPr marL="0" indent="0">
              <a:buNone/>
            </a:pPr>
            <a:r>
              <a:rPr lang="en-US" sz="2800" dirty="0"/>
              <a:t>V8		Abram went towards the hills of Bethel (this town was named by Jacob – writer of Genesis was after Jacob lived)</a:t>
            </a:r>
          </a:p>
          <a:p>
            <a:pPr marL="0" indent="0">
              <a:buNone/>
            </a:pPr>
            <a:endParaRPr lang="en-US" sz="2800" dirty="0"/>
          </a:p>
          <a:p>
            <a:pPr marL="0" indent="0">
              <a:buNone/>
            </a:pPr>
            <a:r>
              <a:rPr lang="en-US" sz="2800" dirty="0"/>
              <a:t>		And again, he built an altar – to call upon His name…to ask for direction and guidance…then they moved to the Negev</a:t>
            </a:r>
          </a:p>
        </p:txBody>
      </p:sp>
    </p:spTree>
    <p:extLst>
      <p:ext uri="{BB962C8B-B14F-4D97-AF65-F5344CB8AC3E}">
        <p14:creationId xmlns:p14="http://schemas.microsoft.com/office/powerpoint/2010/main" val="39673650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128</TotalTime>
  <Words>686</Words>
  <Application>Microsoft Macintosh PowerPoint</Application>
  <PresentationFormat>Widescreen</PresentationFormat>
  <Paragraphs>59</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Century Gothic</vt:lpstr>
      <vt:lpstr>Wingdings 3</vt:lpstr>
      <vt:lpstr>Ion</vt:lpstr>
      <vt:lpstr>Abraham (Abram)</vt:lpstr>
      <vt:lpstr>The 3 Patriarchs:</vt:lpstr>
      <vt:lpstr>Terms that came from Abraham:</vt:lpstr>
      <vt:lpstr>Our text (verses): Gen 11: 26 – 12: 9</vt:lpstr>
      <vt:lpstr>Gen. 12: 1- 9  God’s hand on Abram</vt:lpstr>
      <vt:lpstr>God makes a covenant with Abram:</vt:lpstr>
      <vt:lpstr>The Abrahamic Covenant:  Gen 12: 2 and 3</vt:lpstr>
      <vt:lpstr>PowerPoint Presentation</vt:lpstr>
      <vt:lpstr>PowerPoint Presentation</vt:lpstr>
      <vt:lpstr>The 2 Altars</vt:lpstr>
      <vt:lpstr>What can we learn?</vt:lpstr>
      <vt:lpstr>Time for Communion…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1</cp:revision>
  <dcterms:created xsi:type="dcterms:W3CDTF">2025-01-04T18:38:46Z</dcterms:created>
  <dcterms:modified xsi:type="dcterms:W3CDTF">2025-01-04T20:46:47Z</dcterms:modified>
</cp:coreProperties>
</file>