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1/17/25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01CBF-1903-DD48-32C6-1A481BE154A6}"/>
              </a:ext>
            </a:extLst>
          </p:cNvPr>
          <p:cNvSpPr>
            <a:spLocks noGrp="1"/>
          </p:cNvSpPr>
          <p:nvPr>
            <p:ph type="ctrTitle"/>
          </p:nvPr>
        </p:nvSpPr>
        <p:spPr/>
        <p:txBody>
          <a:bodyPr/>
          <a:lstStyle/>
          <a:p>
            <a:r>
              <a:rPr lang="en-US" dirty="0"/>
              <a:t>Guilty or Blessed by association?!</a:t>
            </a:r>
          </a:p>
        </p:txBody>
      </p:sp>
      <p:sp>
        <p:nvSpPr>
          <p:cNvPr id="3" name="Subtitle 2">
            <a:extLst>
              <a:ext uri="{FF2B5EF4-FFF2-40B4-BE49-F238E27FC236}">
                <a16:creationId xmlns:a16="http://schemas.microsoft.com/office/drawing/2014/main" id="{CE62170A-AAFE-9634-E831-10F8FE64E71D}"/>
              </a:ext>
            </a:extLst>
          </p:cNvPr>
          <p:cNvSpPr>
            <a:spLocks noGrp="1"/>
          </p:cNvSpPr>
          <p:nvPr>
            <p:ph type="subTitle" idx="1"/>
          </p:nvPr>
        </p:nvSpPr>
        <p:spPr/>
        <p:txBody>
          <a:bodyPr>
            <a:normAutofit/>
          </a:bodyPr>
          <a:lstStyle/>
          <a:p>
            <a:r>
              <a:rPr lang="en-US" sz="2800" dirty="0"/>
              <a:t>Genesis 14: 1 - 16</a:t>
            </a:r>
          </a:p>
        </p:txBody>
      </p:sp>
    </p:spTree>
    <p:extLst>
      <p:ext uri="{BB962C8B-B14F-4D97-AF65-F5344CB8AC3E}">
        <p14:creationId xmlns:p14="http://schemas.microsoft.com/office/powerpoint/2010/main" val="299218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59A25-4CFD-3CC9-92C8-9FEDBE43CE90}"/>
              </a:ext>
            </a:extLst>
          </p:cNvPr>
          <p:cNvSpPr>
            <a:spLocks noGrp="1"/>
          </p:cNvSpPr>
          <p:nvPr>
            <p:ph type="title"/>
          </p:nvPr>
        </p:nvSpPr>
        <p:spPr/>
        <p:txBody>
          <a:bodyPr/>
          <a:lstStyle/>
          <a:p>
            <a:pPr algn="ctr"/>
            <a:r>
              <a:rPr lang="en-US" dirty="0"/>
              <a:t>Kings against Kings!</a:t>
            </a:r>
          </a:p>
        </p:txBody>
      </p:sp>
      <p:sp>
        <p:nvSpPr>
          <p:cNvPr id="5" name="Text Placeholder 4">
            <a:extLst>
              <a:ext uri="{FF2B5EF4-FFF2-40B4-BE49-F238E27FC236}">
                <a16:creationId xmlns:a16="http://schemas.microsoft.com/office/drawing/2014/main" id="{183B7D9C-7043-1A7B-647E-B68C006984BE}"/>
              </a:ext>
            </a:extLst>
          </p:cNvPr>
          <p:cNvSpPr>
            <a:spLocks noGrp="1"/>
          </p:cNvSpPr>
          <p:nvPr>
            <p:ph type="body" idx="1"/>
          </p:nvPr>
        </p:nvSpPr>
        <p:spPr>
          <a:xfrm>
            <a:off x="609184" y="1858170"/>
            <a:ext cx="4709054" cy="576262"/>
          </a:xfrm>
        </p:spPr>
        <p:txBody>
          <a:bodyPr/>
          <a:lstStyle/>
          <a:p>
            <a:pPr algn="ctr"/>
            <a:r>
              <a:rPr lang="en-US" dirty="0"/>
              <a:t>4 Kings</a:t>
            </a:r>
          </a:p>
        </p:txBody>
      </p:sp>
      <p:sp>
        <p:nvSpPr>
          <p:cNvPr id="6" name="Content Placeholder 5">
            <a:extLst>
              <a:ext uri="{FF2B5EF4-FFF2-40B4-BE49-F238E27FC236}">
                <a16:creationId xmlns:a16="http://schemas.microsoft.com/office/drawing/2014/main" id="{B94F00D1-6B31-6A53-F3B8-CD7A9DF93FD4}"/>
              </a:ext>
            </a:extLst>
          </p:cNvPr>
          <p:cNvSpPr>
            <a:spLocks noGrp="1"/>
          </p:cNvSpPr>
          <p:nvPr>
            <p:ph sz="half" idx="2"/>
          </p:nvPr>
        </p:nvSpPr>
        <p:spPr>
          <a:xfrm>
            <a:off x="244698" y="2542360"/>
            <a:ext cx="5438025" cy="3762419"/>
          </a:xfrm>
        </p:spPr>
        <p:txBody>
          <a:bodyPr>
            <a:noAutofit/>
          </a:bodyPr>
          <a:lstStyle/>
          <a:p>
            <a:r>
              <a:rPr lang="en-US" sz="2800" dirty="0" err="1"/>
              <a:t>Amraphel</a:t>
            </a:r>
            <a:r>
              <a:rPr lang="en-US" sz="2800" dirty="0"/>
              <a:t> 			King of Shinar</a:t>
            </a:r>
          </a:p>
          <a:p>
            <a:endParaRPr lang="en-US" sz="2800" dirty="0"/>
          </a:p>
          <a:p>
            <a:r>
              <a:rPr lang="en-US" sz="2800" dirty="0"/>
              <a:t>Arioch				King of </a:t>
            </a:r>
            <a:r>
              <a:rPr lang="en-US" sz="2800" dirty="0" err="1"/>
              <a:t>Ellasar</a:t>
            </a:r>
            <a:endParaRPr lang="en-US" sz="2800" dirty="0"/>
          </a:p>
          <a:p>
            <a:endParaRPr lang="en-US" sz="2800" dirty="0"/>
          </a:p>
          <a:p>
            <a:r>
              <a:rPr lang="en-US" sz="2800" dirty="0" err="1"/>
              <a:t>Kedorlaomer</a:t>
            </a:r>
            <a:r>
              <a:rPr lang="en-US" sz="2800" dirty="0"/>
              <a:t>		King of Elam</a:t>
            </a:r>
          </a:p>
          <a:p>
            <a:endParaRPr lang="en-US" sz="2800" dirty="0"/>
          </a:p>
          <a:p>
            <a:r>
              <a:rPr lang="en-US" sz="2800" dirty="0"/>
              <a:t>Tidal				King of Goyim</a:t>
            </a:r>
          </a:p>
        </p:txBody>
      </p:sp>
      <p:sp>
        <p:nvSpPr>
          <p:cNvPr id="7" name="Text Placeholder 6">
            <a:extLst>
              <a:ext uri="{FF2B5EF4-FFF2-40B4-BE49-F238E27FC236}">
                <a16:creationId xmlns:a16="http://schemas.microsoft.com/office/drawing/2014/main" id="{A65C8BEB-DCCA-AA13-F499-D1C849CEF737}"/>
              </a:ext>
            </a:extLst>
          </p:cNvPr>
          <p:cNvSpPr>
            <a:spLocks noGrp="1"/>
          </p:cNvSpPr>
          <p:nvPr>
            <p:ph type="body" sz="quarter" idx="3"/>
          </p:nvPr>
        </p:nvSpPr>
        <p:spPr>
          <a:xfrm>
            <a:off x="6094413" y="1858170"/>
            <a:ext cx="4722813" cy="576262"/>
          </a:xfrm>
        </p:spPr>
        <p:txBody>
          <a:bodyPr/>
          <a:lstStyle/>
          <a:p>
            <a:pPr algn="ctr"/>
            <a:r>
              <a:rPr lang="en-US" dirty="0"/>
              <a:t>5 Kings</a:t>
            </a:r>
          </a:p>
        </p:txBody>
      </p:sp>
      <p:sp>
        <p:nvSpPr>
          <p:cNvPr id="8" name="Content Placeholder 7">
            <a:extLst>
              <a:ext uri="{FF2B5EF4-FFF2-40B4-BE49-F238E27FC236}">
                <a16:creationId xmlns:a16="http://schemas.microsoft.com/office/drawing/2014/main" id="{245F4096-7939-C459-5D03-4F7D5944A4E9}"/>
              </a:ext>
            </a:extLst>
          </p:cNvPr>
          <p:cNvSpPr>
            <a:spLocks noGrp="1"/>
          </p:cNvSpPr>
          <p:nvPr>
            <p:ph sz="quarter" idx="4"/>
          </p:nvPr>
        </p:nvSpPr>
        <p:spPr>
          <a:xfrm>
            <a:off x="6058546" y="2542360"/>
            <a:ext cx="5896292" cy="3762418"/>
          </a:xfrm>
        </p:spPr>
        <p:txBody>
          <a:bodyPr>
            <a:normAutofit fontScale="85000" lnSpcReduction="20000"/>
          </a:bodyPr>
          <a:lstStyle/>
          <a:p>
            <a:r>
              <a:rPr lang="en-US" sz="2800" dirty="0"/>
              <a:t>Bera					King of Sodom</a:t>
            </a:r>
          </a:p>
          <a:p>
            <a:endParaRPr lang="en-US" sz="2800" dirty="0"/>
          </a:p>
          <a:p>
            <a:r>
              <a:rPr lang="en-US" sz="2800" dirty="0" err="1"/>
              <a:t>Birsha</a:t>
            </a:r>
            <a:r>
              <a:rPr lang="en-US" sz="2800" dirty="0"/>
              <a:t>				King of Gomorrah</a:t>
            </a:r>
          </a:p>
          <a:p>
            <a:endParaRPr lang="en-US" sz="2800" dirty="0"/>
          </a:p>
          <a:p>
            <a:r>
              <a:rPr lang="en-US" sz="2800" dirty="0" err="1"/>
              <a:t>Shinab</a:t>
            </a:r>
            <a:r>
              <a:rPr lang="en-US" sz="2800" dirty="0"/>
              <a:t>				King of </a:t>
            </a:r>
            <a:r>
              <a:rPr lang="en-US" sz="2800" dirty="0" err="1"/>
              <a:t>Admah</a:t>
            </a:r>
            <a:endParaRPr lang="en-US" sz="2800" dirty="0"/>
          </a:p>
          <a:p>
            <a:endParaRPr lang="en-US" sz="2800" dirty="0"/>
          </a:p>
          <a:p>
            <a:r>
              <a:rPr lang="en-US" sz="2800" dirty="0" err="1"/>
              <a:t>Shemeber</a:t>
            </a:r>
            <a:r>
              <a:rPr lang="en-US" sz="2800" dirty="0"/>
              <a:t>			King of </a:t>
            </a:r>
            <a:r>
              <a:rPr lang="en-US" sz="2800" dirty="0" err="1"/>
              <a:t>Zeboyim</a:t>
            </a:r>
            <a:endParaRPr lang="en-US" sz="2800" dirty="0"/>
          </a:p>
          <a:p>
            <a:endParaRPr lang="en-US" sz="2800" dirty="0"/>
          </a:p>
          <a:p>
            <a:r>
              <a:rPr lang="en-US" sz="2800" dirty="0"/>
              <a:t>Name?				King of Bela/Zoar</a:t>
            </a:r>
          </a:p>
        </p:txBody>
      </p:sp>
      <p:sp>
        <p:nvSpPr>
          <p:cNvPr id="9" name="TextBox 8">
            <a:extLst>
              <a:ext uri="{FF2B5EF4-FFF2-40B4-BE49-F238E27FC236}">
                <a16:creationId xmlns:a16="http://schemas.microsoft.com/office/drawing/2014/main" id="{187FCE9D-B5C3-C2DD-B9BC-02B4452DFA14}"/>
              </a:ext>
            </a:extLst>
          </p:cNvPr>
          <p:cNvSpPr txBox="1"/>
          <p:nvPr/>
        </p:nvSpPr>
        <p:spPr>
          <a:xfrm>
            <a:off x="4689886" y="1849657"/>
            <a:ext cx="1409938" cy="584775"/>
          </a:xfrm>
          <a:prstGeom prst="rect">
            <a:avLst/>
          </a:prstGeom>
          <a:noFill/>
        </p:spPr>
        <p:txBody>
          <a:bodyPr wrap="none" rtlCol="0">
            <a:spAutoFit/>
          </a:bodyPr>
          <a:lstStyle/>
          <a:p>
            <a:r>
              <a:rPr lang="en-US" sz="3200" dirty="0"/>
              <a:t>Against</a:t>
            </a:r>
          </a:p>
        </p:txBody>
      </p:sp>
    </p:spTree>
    <p:extLst>
      <p:ext uri="{BB962C8B-B14F-4D97-AF65-F5344CB8AC3E}">
        <p14:creationId xmlns:p14="http://schemas.microsoft.com/office/powerpoint/2010/main" val="182769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0154EF-5F9B-0432-CE94-212BC0E24E7D}"/>
              </a:ext>
            </a:extLst>
          </p:cNvPr>
          <p:cNvSpPr>
            <a:spLocks noGrp="1"/>
          </p:cNvSpPr>
          <p:nvPr>
            <p:ph type="title"/>
          </p:nvPr>
        </p:nvSpPr>
        <p:spPr>
          <a:xfrm>
            <a:off x="643467" y="321733"/>
            <a:ext cx="5597046" cy="666826"/>
          </a:xfrm>
        </p:spPr>
        <p:txBody>
          <a:bodyPr>
            <a:normAutofit/>
          </a:bodyPr>
          <a:lstStyle/>
          <a:p>
            <a:pPr algn="ctr"/>
            <a:r>
              <a:rPr lang="en-US" sz="3200" dirty="0"/>
              <a:t>Battle lines set!</a:t>
            </a:r>
          </a:p>
        </p:txBody>
      </p:sp>
      <p:pic>
        <p:nvPicPr>
          <p:cNvPr id="9" name="Content Placeholder 8" descr="A map of the bible&#10;&#10;Description automatically generated">
            <a:extLst>
              <a:ext uri="{FF2B5EF4-FFF2-40B4-BE49-F238E27FC236}">
                <a16:creationId xmlns:a16="http://schemas.microsoft.com/office/drawing/2014/main" id="{2AF970F0-3BF5-2581-77DF-12F742FF8A49}"/>
              </a:ext>
            </a:extLst>
          </p:cNvPr>
          <p:cNvPicPr>
            <a:picLocks noChangeAspect="1"/>
          </p:cNvPicPr>
          <p:nvPr/>
        </p:nvPicPr>
        <p:blipFill>
          <a:blip r:embed="rId3"/>
          <a:srcRect l="4281" t="13319" r="13119" b="12113"/>
          <a:stretch/>
        </p:blipFill>
        <p:spPr>
          <a:xfrm>
            <a:off x="0" y="1473201"/>
            <a:ext cx="7552924" cy="5113866"/>
          </a:xfrm>
          <a:prstGeom prst="rect">
            <a:avLst/>
          </a:prstGeom>
        </p:spPr>
      </p:pic>
      <p:pic>
        <p:nvPicPr>
          <p:cNvPr id="11" name="Content Placeholder 10">
            <a:extLst>
              <a:ext uri="{FF2B5EF4-FFF2-40B4-BE49-F238E27FC236}">
                <a16:creationId xmlns:a16="http://schemas.microsoft.com/office/drawing/2014/main" id="{D8163CE9-4E50-1D9A-6DB0-746C5CEF516B}"/>
              </a:ext>
            </a:extLst>
          </p:cNvPr>
          <p:cNvPicPr>
            <a:picLocks noGrp="1" noChangeAspect="1"/>
          </p:cNvPicPr>
          <p:nvPr>
            <p:ph idx="1"/>
          </p:nvPr>
        </p:nvPicPr>
        <p:blipFill>
          <a:blip r:embed="rId4"/>
          <a:srcRect l="58230"/>
          <a:stretch/>
        </p:blipFill>
        <p:spPr>
          <a:xfrm>
            <a:off x="7866112" y="626533"/>
            <a:ext cx="4173487" cy="6112934"/>
          </a:xfrm>
        </p:spPr>
      </p:pic>
    </p:spTree>
    <p:extLst>
      <p:ext uri="{BB962C8B-B14F-4D97-AF65-F5344CB8AC3E}">
        <p14:creationId xmlns:p14="http://schemas.microsoft.com/office/powerpoint/2010/main" val="54379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B88F-74A3-A86B-E2FC-D8604C0D47B2}"/>
              </a:ext>
            </a:extLst>
          </p:cNvPr>
          <p:cNvSpPr>
            <a:spLocks noGrp="1"/>
          </p:cNvSpPr>
          <p:nvPr>
            <p:ph type="title"/>
          </p:nvPr>
        </p:nvSpPr>
        <p:spPr>
          <a:xfrm>
            <a:off x="3623733" y="643463"/>
            <a:ext cx="7948835" cy="914404"/>
          </a:xfrm>
        </p:spPr>
        <p:txBody>
          <a:bodyPr>
            <a:normAutofit/>
          </a:bodyPr>
          <a:lstStyle/>
          <a:p>
            <a:r>
              <a:rPr lang="en-US" dirty="0"/>
              <a:t>Background to the War…</a:t>
            </a:r>
          </a:p>
        </p:txBody>
      </p:sp>
      <p:pic>
        <p:nvPicPr>
          <p:cNvPr id="4" name="Content Placeholder 10">
            <a:extLst>
              <a:ext uri="{FF2B5EF4-FFF2-40B4-BE49-F238E27FC236}">
                <a16:creationId xmlns:a16="http://schemas.microsoft.com/office/drawing/2014/main" id="{17F9CC86-C055-D7C0-8D82-6AE64D1AC3A6}"/>
              </a:ext>
            </a:extLst>
          </p:cNvPr>
          <p:cNvPicPr>
            <a:picLocks noChangeAspect="1"/>
          </p:cNvPicPr>
          <p:nvPr/>
        </p:nvPicPr>
        <p:blipFill>
          <a:blip r:embed="rId3"/>
          <a:srcRect l="58230"/>
          <a:stretch/>
        </p:blipFill>
        <p:spPr>
          <a:xfrm>
            <a:off x="354058" y="638822"/>
            <a:ext cx="3107889"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1490B971-F996-A441-7E2E-0F6481DAEB4F}"/>
              </a:ext>
            </a:extLst>
          </p:cNvPr>
          <p:cNvSpPr>
            <a:spLocks noGrp="1"/>
          </p:cNvSpPr>
          <p:nvPr>
            <p:ph idx="1"/>
          </p:nvPr>
        </p:nvSpPr>
        <p:spPr>
          <a:xfrm>
            <a:off x="3623733" y="1557867"/>
            <a:ext cx="8443771" cy="4665952"/>
          </a:xfrm>
        </p:spPr>
        <p:txBody>
          <a:bodyPr anchor="t">
            <a:normAutofit/>
          </a:bodyPr>
          <a:lstStyle/>
          <a:p>
            <a:endParaRPr lang="en-US" sz="2800" dirty="0"/>
          </a:p>
          <a:p>
            <a:r>
              <a:rPr lang="en-US" sz="2800" dirty="0"/>
              <a:t>14: 4 = The 5 Kings group were slaves of </a:t>
            </a:r>
            <a:r>
              <a:rPr lang="en-US" sz="2800" dirty="0" err="1"/>
              <a:t>Kedorlaomer</a:t>
            </a:r>
            <a:r>
              <a:rPr lang="en-US" sz="2800" dirty="0"/>
              <a:t> for 12 years – “Done”! They rebelled – for independence. Remember the towns were: Sodom, Gomorrah, </a:t>
            </a:r>
            <a:r>
              <a:rPr lang="en-US" sz="2800" dirty="0" err="1"/>
              <a:t>Admah</a:t>
            </a:r>
            <a:r>
              <a:rPr lang="en-US" sz="2800" dirty="0"/>
              <a:t>, </a:t>
            </a:r>
            <a:r>
              <a:rPr lang="en-US" sz="2800" dirty="0" err="1"/>
              <a:t>Zeboyim</a:t>
            </a:r>
            <a:r>
              <a:rPr lang="en-US" sz="2800" dirty="0"/>
              <a:t>, and Bela/Zoar</a:t>
            </a:r>
          </a:p>
          <a:p>
            <a:endParaRPr lang="en-US" sz="2800" dirty="0"/>
          </a:p>
          <a:p>
            <a:r>
              <a:rPr lang="en-US" sz="2800" dirty="0"/>
              <a:t>Battle line determined for the Valley of </a:t>
            </a:r>
            <a:r>
              <a:rPr lang="en-US" sz="2800" dirty="0" err="1"/>
              <a:t>Shiddim</a:t>
            </a:r>
            <a:endParaRPr lang="en-US" sz="2800" dirty="0"/>
          </a:p>
          <a:p>
            <a:pPr marL="0" indent="0">
              <a:buNone/>
            </a:pPr>
            <a:r>
              <a:rPr lang="en-US" sz="2800" dirty="0"/>
              <a:t> </a:t>
            </a:r>
          </a:p>
        </p:txBody>
      </p:sp>
    </p:spTree>
    <p:extLst>
      <p:ext uri="{BB962C8B-B14F-4D97-AF65-F5344CB8AC3E}">
        <p14:creationId xmlns:p14="http://schemas.microsoft.com/office/powerpoint/2010/main" val="277497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BA2E-BA10-C171-150E-A22FB7872907}"/>
              </a:ext>
            </a:extLst>
          </p:cNvPr>
          <p:cNvSpPr>
            <a:spLocks noGrp="1"/>
          </p:cNvSpPr>
          <p:nvPr>
            <p:ph type="title"/>
          </p:nvPr>
        </p:nvSpPr>
        <p:spPr>
          <a:xfrm>
            <a:off x="685801" y="259724"/>
            <a:ext cx="10131425" cy="603161"/>
          </a:xfrm>
        </p:spPr>
        <p:txBody>
          <a:bodyPr>
            <a:normAutofit/>
          </a:bodyPr>
          <a:lstStyle/>
          <a:p>
            <a:r>
              <a:rPr lang="en-US" sz="3200" dirty="0"/>
              <a:t>The 4 Kings group:</a:t>
            </a:r>
          </a:p>
        </p:txBody>
      </p:sp>
      <p:sp>
        <p:nvSpPr>
          <p:cNvPr id="3" name="Content Placeholder 2">
            <a:extLst>
              <a:ext uri="{FF2B5EF4-FFF2-40B4-BE49-F238E27FC236}">
                <a16:creationId xmlns:a16="http://schemas.microsoft.com/office/drawing/2014/main" id="{818EFE81-C3AB-027B-4648-C35FC10BE2C1}"/>
              </a:ext>
            </a:extLst>
          </p:cNvPr>
          <p:cNvSpPr>
            <a:spLocks noGrp="1"/>
          </p:cNvSpPr>
          <p:nvPr>
            <p:ph idx="1"/>
          </p:nvPr>
        </p:nvSpPr>
        <p:spPr>
          <a:xfrm>
            <a:off x="685801" y="953037"/>
            <a:ext cx="11149884" cy="6297769"/>
          </a:xfrm>
        </p:spPr>
        <p:txBody>
          <a:bodyPr anchor="t">
            <a:normAutofit lnSpcReduction="10000"/>
          </a:bodyPr>
          <a:lstStyle/>
          <a:p>
            <a:r>
              <a:rPr lang="en-US" sz="2800" dirty="0">
                <a:solidFill>
                  <a:srgbClr val="FF0000"/>
                </a:solidFill>
              </a:rPr>
              <a:t>Shinar</a:t>
            </a:r>
            <a:r>
              <a:rPr lang="en-US" sz="2800" dirty="0"/>
              <a:t> (Ancient Babylon &amp; current Iraq) = Name means “birthplace of confusion” (former Eden?)-people were called Babylonians or Chaldeans…</a:t>
            </a:r>
          </a:p>
          <a:p>
            <a:r>
              <a:rPr lang="en-US" sz="2800" dirty="0"/>
              <a:t>Named in several places in the Bible:</a:t>
            </a:r>
          </a:p>
          <a:p>
            <a:pPr lvl="1"/>
            <a:r>
              <a:rPr lang="en-US" sz="2800" dirty="0"/>
              <a:t>Joshua 7: 20 &amp; 21 = Achar stole &amp; hid the garment from Shinar’s king</a:t>
            </a:r>
          </a:p>
          <a:p>
            <a:pPr lvl="1"/>
            <a:r>
              <a:rPr lang="en-US" sz="2800" dirty="0"/>
              <a:t>Zech 5: 5 – 11 = the basket of wickedness sent to Shinar and placed in a “house” of pagan worship – mentioned in Rev 17 &amp; 18 as the possession of the Antichrist - until Jesus destroys all wickedness and Shinar itself</a:t>
            </a:r>
          </a:p>
          <a:p>
            <a:pPr lvl="1"/>
            <a:r>
              <a:rPr lang="en-US" sz="2800" dirty="0"/>
              <a:t>Isaiah 11: 10 &amp; 11 = “the root of Jesse (Jesus) shall stand as a banner for the people…gentiles shall seek Him…He will extend His hand to recover the remnant – His people”</a:t>
            </a:r>
          </a:p>
          <a:p>
            <a:pPr lvl="1"/>
            <a:r>
              <a:rPr lang="en-US" sz="2800" dirty="0"/>
              <a:t>Rev 17 = Woman of Shinar, mother of harlots and of the abominations of the earth; drunk with the blood of the martyrs of Jesus…”</a:t>
            </a:r>
          </a:p>
          <a:p>
            <a:pPr marL="0" indent="0">
              <a:buNone/>
            </a:pPr>
            <a:r>
              <a:rPr lang="en-US" sz="2800" dirty="0"/>
              <a:t>	</a:t>
            </a:r>
          </a:p>
        </p:txBody>
      </p:sp>
    </p:spTree>
    <p:extLst>
      <p:ext uri="{BB962C8B-B14F-4D97-AF65-F5344CB8AC3E}">
        <p14:creationId xmlns:p14="http://schemas.microsoft.com/office/powerpoint/2010/main" val="411106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75E5-A827-75F3-792D-AFBC5FC767A4}"/>
              </a:ext>
            </a:extLst>
          </p:cNvPr>
          <p:cNvSpPr>
            <a:spLocks noGrp="1"/>
          </p:cNvSpPr>
          <p:nvPr>
            <p:ph type="title"/>
          </p:nvPr>
        </p:nvSpPr>
        <p:spPr>
          <a:xfrm>
            <a:off x="685801" y="401392"/>
            <a:ext cx="10131425" cy="665408"/>
          </a:xfrm>
        </p:spPr>
        <p:txBody>
          <a:bodyPr/>
          <a:lstStyle/>
          <a:p>
            <a:r>
              <a:rPr lang="en-US" dirty="0"/>
              <a:t>Other interesting City/kingdom names…</a:t>
            </a:r>
          </a:p>
        </p:txBody>
      </p:sp>
      <p:sp>
        <p:nvSpPr>
          <p:cNvPr id="3" name="Content Placeholder 2">
            <a:extLst>
              <a:ext uri="{FF2B5EF4-FFF2-40B4-BE49-F238E27FC236}">
                <a16:creationId xmlns:a16="http://schemas.microsoft.com/office/drawing/2014/main" id="{3A5BD536-F253-8CC7-7726-248254FB66E9}"/>
              </a:ext>
            </a:extLst>
          </p:cNvPr>
          <p:cNvSpPr>
            <a:spLocks noGrp="1"/>
          </p:cNvSpPr>
          <p:nvPr>
            <p:ph idx="1"/>
          </p:nvPr>
        </p:nvSpPr>
        <p:spPr>
          <a:xfrm>
            <a:off x="685801" y="1820214"/>
            <a:ext cx="10956700" cy="4636394"/>
          </a:xfrm>
        </p:spPr>
        <p:txBody>
          <a:bodyPr anchor="t">
            <a:normAutofit/>
          </a:bodyPr>
          <a:lstStyle/>
          <a:p>
            <a:r>
              <a:rPr lang="en-US" sz="2800" u="sng" dirty="0" err="1"/>
              <a:t>Ellasar</a:t>
            </a:r>
            <a:r>
              <a:rPr lang="en-US" sz="2800" dirty="0"/>
              <a:t> (</a:t>
            </a:r>
            <a:r>
              <a:rPr lang="en-US" sz="2800" dirty="0" err="1"/>
              <a:t>tasar</a:t>
            </a:r>
            <a:r>
              <a:rPr lang="en-US" sz="2800" dirty="0"/>
              <a:t>) = center of learning – related to the center of the sun god worship</a:t>
            </a:r>
          </a:p>
          <a:p>
            <a:endParaRPr lang="en-US" sz="2800" dirty="0"/>
          </a:p>
          <a:p>
            <a:r>
              <a:rPr lang="en-US" sz="2800" u="sng" dirty="0"/>
              <a:t>Goyim</a:t>
            </a:r>
            <a:r>
              <a:rPr lang="en-US" sz="2800" dirty="0"/>
              <a:t> = “subhuman” “below human value” – where  word “gentiles” comes from</a:t>
            </a:r>
          </a:p>
          <a:p>
            <a:endParaRPr lang="en-US" sz="2800" dirty="0"/>
          </a:p>
          <a:p>
            <a:r>
              <a:rPr lang="en-US" sz="2800" u="sng" dirty="0"/>
              <a:t>Sodom and Gomorrah</a:t>
            </a:r>
            <a:r>
              <a:rPr lang="en-US" sz="2800" dirty="0"/>
              <a:t> = identified as horrifically evil, known for sexual immorality, unnatural lust, and abominable things…  </a:t>
            </a:r>
          </a:p>
        </p:txBody>
      </p:sp>
    </p:spTree>
    <p:extLst>
      <p:ext uri="{BB962C8B-B14F-4D97-AF65-F5344CB8AC3E}">
        <p14:creationId xmlns:p14="http://schemas.microsoft.com/office/powerpoint/2010/main" val="336975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A8C28-D6B8-2A8A-7373-9F13156E4AB9}"/>
              </a:ext>
            </a:extLst>
          </p:cNvPr>
          <p:cNvSpPr>
            <a:spLocks noGrp="1"/>
          </p:cNvSpPr>
          <p:nvPr>
            <p:ph idx="1"/>
          </p:nvPr>
        </p:nvSpPr>
        <p:spPr>
          <a:xfrm>
            <a:off x="685801" y="1262129"/>
            <a:ext cx="4343399" cy="5070937"/>
          </a:xfrm>
        </p:spPr>
        <p:txBody>
          <a:bodyPr anchor="t">
            <a:normAutofit lnSpcReduction="10000"/>
          </a:bodyPr>
          <a:lstStyle/>
          <a:p>
            <a:r>
              <a:rPr lang="en-US" sz="2800" dirty="0"/>
              <a:t>Shinar</a:t>
            </a:r>
          </a:p>
          <a:p>
            <a:endParaRPr lang="en-US" sz="2800" dirty="0"/>
          </a:p>
          <a:p>
            <a:r>
              <a:rPr lang="en-US" sz="2800" dirty="0" err="1"/>
              <a:t>Ellasar</a:t>
            </a:r>
            <a:endParaRPr lang="en-US" sz="2800" dirty="0"/>
          </a:p>
          <a:p>
            <a:endParaRPr lang="en-US" sz="2800" dirty="0"/>
          </a:p>
          <a:p>
            <a:r>
              <a:rPr lang="en-US" sz="2800" dirty="0"/>
              <a:t>Goyim</a:t>
            </a:r>
          </a:p>
          <a:p>
            <a:endParaRPr lang="en-US" sz="2800" dirty="0"/>
          </a:p>
          <a:p>
            <a:endParaRPr lang="en-US" sz="2800" dirty="0"/>
          </a:p>
          <a:p>
            <a:pPr marL="0" indent="0">
              <a:buNone/>
            </a:pPr>
            <a:endParaRPr lang="en-US" sz="2800" dirty="0"/>
          </a:p>
          <a:p>
            <a:r>
              <a:rPr lang="en-US" sz="2800" dirty="0"/>
              <a:t>Note: Amorites</a:t>
            </a:r>
          </a:p>
          <a:p>
            <a:endParaRPr lang="en-US" sz="2800" dirty="0"/>
          </a:p>
          <a:p>
            <a:endParaRPr lang="en-US" sz="2800" dirty="0"/>
          </a:p>
        </p:txBody>
      </p:sp>
      <p:pic>
        <p:nvPicPr>
          <p:cNvPr id="4" name="Content Placeholder 8" descr="A map of the bible&#10;&#10;Description automatically generated">
            <a:extLst>
              <a:ext uri="{FF2B5EF4-FFF2-40B4-BE49-F238E27FC236}">
                <a16:creationId xmlns:a16="http://schemas.microsoft.com/office/drawing/2014/main" id="{1154C4F7-08A6-8F73-0355-66C2F69DD0D5}"/>
              </a:ext>
            </a:extLst>
          </p:cNvPr>
          <p:cNvPicPr>
            <a:picLocks noChangeAspect="1"/>
          </p:cNvPicPr>
          <p:nvPr/>
        </p:nvPicPr>
        <p:blipFill>
          <a:blip r:embed="rId3"/>
          <a:srcRect l="4281" t="13319" r="13119" b="12113"/>
          <a:stretch/>
        </p:blipFill>
        <p:spPr>
          <a:xfrm>
            <a:off x="5685366" y="507999"/>
            <a:ext cx="6320367" cy="611293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8610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9FB5D-03FE-7420-EABD-3A0792466485}"/>
              </a:ext>
            </a:extLst>
          </p:cNvPr>
          <p:cNvSpPr>
            <a:spLocks noGrp="1"/>
          </p:cNvSpPr>
          <p:nvPr>
            <p:ph idx="1"/>
          </p:nvPr>
        </p:nvSpPr>
        <p:spPr>
          <a:xfrm>
            <a:off x="685801" y="386367"/>
            <a:ext cx="10866548" cy="5924282"/>
          </a:xfrm>
        </p:spPr>
        <p:txBody>
          <a:bodyPr anchor="t">
            <a:normAutofit/>
          </a:bodyPr>
          <a:lstStyle/>
          <a:p>
            <a:r>
              <a:rPr lang="en-US" sz="2800" dirty="0"/>
              <a:t>V10 – 12   The 4 Kings defeat the 5 Kings, the Valley of </a:t>
            </a:r>
            <a:r>
              <a:rPr lang="en-US" sz="2800" dirty="0" err="1"/>
              <a:t>Siddim</a:t>
            </a:r>
            <a:r>
              <a:rPr lang="en-US" sz="2800" dirty="0"/>
              <a:t> was full of tar pits and many of the Sodom &amp; Gomorrah armies fell into these pits, and the 4 Kings carried captive Lot, his family, and all of his </a:t>
            </a:r>
            <a:r>
              <a:rPr lang="en-US" sz="2800" dirty="0" err="1"/>
              <a:t>possesions</a:t>
            </a:r>
            <a:endParaRPr lang="en-US" sz="2800" dirty="0"/>
          </a:p>
          <a:p>
            <a:endParaRPr lang="en-US" sz="2800" dirty="0"/>
          </a:p>
          <a:p>
            <a:r>
              <a:rPr lang="en-US" sz="2800" dirty="0"/>
              <a:t>V13 - 15	  A man escaped and informed Abram that Lot had been captured; he was living in Hebron (Amorite country) – the Amorites aliened themselves with Abram.  Abram picked “318 trained men from his household”, and defeated the 5 Kings’ army in the Dan territory.</a:t>
            </a:r>
          </a:p>
          <a:p>
            <a:endParaRPr lang="en-US" sz="2800" dirty="0"/>
          </a:p>
          <a:p>
            <a:r>
              <a:rPr lang="en-US" sz="2800" dirty="0"/>
              <a:t>V16 Abram “recovered all the goods and brought back his relative Lot and Lot’s possessions, together with all the women and the other people.”  (Lot and family returned to live in Sodom – Gen 19)</a:t>
            </a:r>
          </a:p>
          <a:p>
            <a:endParaRPr lang="en-US" sz="2800" dirty="0"/>
          </a:p>
        </p:txBody>
      </p:sp>
    </p:spTree>
    <p:extLst>
      <p:ext uri="{BB962C8B-B14F-4D97-AF65-F5344CB8AC3E}">
        <p14:creationId xmlns:p14="http://schemas.microsoft.com/office/powerpoint/2010/main" val="94625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DE0C-C23E-CDF5-2007-1C0CB6B0BBFB}"/>
              </a:ext>
            </a:extLst>
          </p:cNvPr>
          <p:cNvSpPr>
            <a:spLocks noGrp="1"/>
          </p:cNvSpPr>
          <p:nvPr>
            <p:ph type="title"/>
          </p:nvPr>
        </p:nvSpPr>
        <p:spPr>
          <a:xfrm>
            <a:off x="685801" y="292409"/>
            <a:ext cx="9016998" cy="819955"/>
          </a:xfrm>
        </p:spPr>
        <p:txBody>
          <a:bodyPr>
            <a:normAutofit/>
          </a:bodyPr>
          <a:lstStyle/>
          <a:p>
            <a:pPr algn="ctr"/>
            <a:r>
              <a:rPr lang="en-US" dirty="0"/>
              <a:t>Take a look…</a:t>
            </a:r>
          </a:p>
        </p:txBody>
      </p:sp>
      <p:sp>
        <p:nvSpPr>
          <p:cNvPr id="8" name="Content Placeholder 7">
            <a:extLst>
              <a:ext uri="{FF2B5EF4-FFF2-40B4-BE49-F238E27FC236}">
                <a16:creationId xmlns:a16="http://schemas.microsoft.com/office/drawing/2014/main" id="{F53A3732-AF9B-9450-D575-446C7112E689}"/>
              </a:ext>
            </a:extLst>
          </p:cNvPr>
          <p:cNvSpPr>
            <a:spLocks noGrp="1"/>
          </p:cNvSpPr>
          <p:nvPr>
            <p:ph idx="1"/>
          </p:nvPr>
        </p:nvSpPr>
        <p:spPr>
          <a:xfrm>
            <a:off x="376708" y="1665548"/>
            <a:ext cx="10877385" cy="4900043"/>
          </a:xfrm>
        </p:spPr>
        <p:txBody>
          <a:bodyPr anchor="t">
            <a:normAutofit lnSpcReduction="10000"/>
          </a:bodyPr>
          <a:lstStyle/>
          <a:p>
            <a:r>
              <a:rPr lang="en-US" sz="2800" dirty="0"/>
              <a:t>“Gentiles” come from “human with no value”</a:t>
            </a:r>
          </a:p>
          <a:p>
            <a:r>
              <a:rPr lang="en-US" sz="2800" dirty="0"/>
              <a:t>Shinar (Ancient Babylon &amp; current Iraq) = Name means “birthplace of confusion” (former Eden?)…Rev 17-18 Jesus is victorious – conquers sin and confusion (I Cor 14:33 – God is NOT the author of confusion)</a:t>
            </a:r>
          </a:p>
          <a:p>
            <a:r>
              <a:rPr lang="en-US" sz="2800" dirty="0"/>
              <a:t>Guilty because of association/relation – Lot with Sodom was taken captive</a:t>
            </a:r>
          </a:p>
          <a:p>
            <a:r>
              <a:rPr lang="en-US" sz="2800" dirty="0"/>
              <a:t>Blessed because of association/relationship – Abram’s relationship with God gave him the victory (with only 318 men)</a:t>
            </a:r>
          </a:p>
          <a:p>
            <a:pPr marL="0" indent="0">
              <a:buNone/>
            </a:pPr>
            <a:endParaRPr lang="en-US" sz="2800" dirty="0"/>
          </a:p>
          <a:p>
            <a:r>
              <a:rPr lang="en-US" sz="2800" dirty="0"/>
              <a:t>Check our association/relationship with the Shinar around us…</a:t>
            </a:r>
          </a:p>
          <a:p>
            <a:endParaRPr lang="en-US" sz="3200" dirty="0"/>
          </a:p>
        </p:txBody>
      </p:sp>
      <p:pic>
        <p:nvPicPr>
          <p:cNvPr id="4" name="Content Placeholder 3">
            <a:extLst>
              <a:ext uri="{FF2B5EF4-FFF2-40B4-BE49-F238E27FC236}">
                <a16:creationId xmlns:a16="http://schemas.microsoft.com/office/drawing/2014/main" id="{A833F758-FA50-B740-B30D-DDE66B2E69FD}"/>
              </a:ext>
            </a:extLst>
          </p:cNvPr>
          <p:cNvPicPr>
            <a:picLocks noChangeAspect="1"/>
          </p:cNvPicPr>
          <p:nvPr/>
        </p:nvPicPr>
        <p:blipFill>
          <a:blip r:embed="rId3"/>
          <a:srcRect l="13454" r="14770"/>
          <a:stretch/>
        </p:blipFill>
        <p:spPr>
          <a:xfrm rot="20797951">
            <a:off x="7651211" y="284236"/>
            <a:ext cx="1573318" cy="165625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93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132</TotalTime>
  <Words>644</Words>
  <Application>Microsoft Macintosh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Celestial</vt:lpstr>
      <vt:lpstr>Guilty or Blessed by association?!</vt:lpstr>
      <vt:lpstr>Kings against Kings!</vt:lpstr>
      <vt:lpstr>Battle lines set!</vt:lpstr>
      <vt:lpstr>Background to the War…</vt:lpstr>
      <vt:lpstr>The 4 Kings group:</vt:lpstr>
      <vt:lpstr>Other interesting City/kingdom names…</vt:lpstr>
      <vt:lpstr>PowerPoint Presentation</vt:lpstr>
      <vt:lpstr>PowerPoint Presentation</vt:lpstr>
      <vt:lpstr>Take a 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1</cp:revision>
  <dcterms:created xsi:type="dcterms:W3CDTF">2025-01-17T18:25:43Z</dcterms:created>
  <dcterms:modified xsi:type="dcterms:W3CDTF">2025-01-17T20:38:13Z</dcterms:modified>
</cp:coreProperties>
</file>