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2"/>
  </p:normalViewPr>
  <p:slideViewPr>
    <p:cSldViewPr snapToGrid="0">
      <p:cViewPr>
        <p:scale>
          <a:sx n="96" d="100"/>
          <a:sy n="96" d="100"/>
        </p:scale>
        <p:origin x="624"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1/24/25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1/24/25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1/24/25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1/24/25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1/24/25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1/24/25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1/24/25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1/24/25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1/24/25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1/24/25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1/24/25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1/24/25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1/24/25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1/24/25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FA1FA-892C-927A-B6B0-CB2C64A31AAA}"/>
              </a:ext>
            </a:extLst>
          </p:cNvPr>
          <p:cNvSpPr>
            <a:spLocks noGrp="1"/>
          </p:cNvSpPr>
          <p:nvPr>
            <p:ph type="ctrTitle"/>
          </p:nvPr>
        </p:nvSpPr>
        <p:spPr/>
        <p:txBody>
          <a:bodyPr/>
          <a:lstStyle/>
          <a:p>
            <a:r>
              <a:rPr lang="en-US" dirty="0"/>
              <a:t>Let’s meet Melchizedek</a:t>
            </a:r>
          </a:p>
        </p:txBody>
      </p:sp>
      <p:sp>
        <p:nvSpPr>
          <p:cNvPr id="3" name="Subtitle 2">
            <a:extLst>
              <a:ext uri="{FF2B5EF4-FFF2-40B4-BE49-F238E27FC236}">
                <a16:creationId xmlns:a16="http://schemas.microsoft.com/office/drawing/2014/main" id="{918A2219-B8D5-94F8-C73A-185B299803CC}"/>
              </a:ext>
            </a:extLst>
          </p:cNvPr>
          <p:cNvSpPr>
            <a:spLocks noGrp="1"/>
          </p:cNvSpPr>
          <p:nvPr>
            <p:ph type="subTitle" idx="1"/>
          </p:nvPr>
        </p:nvSpPr>
        <p:spPr/>
        <p:txBody>
          <a:bodyPr>
            <a:normAutofit/>
          </a:bodyPr>
          <a:lstStyle/>
          <a:p>
            <a:pPr algn="ctr"/>
            <a:r>
              <a:rPr lang="en-US" sz="3200" dirty="0"/>
              <a:t>Genesis 14: 17 – 24 &amp; Hebrews 5-7</a:t>
            </a:r>
          </a:p>
        </p:txBody>
      </p:sp>
    </p:spTree>
    <p:extLst>
      <p:ext uri="{BB962C8B-B14F-4D97-AF65-F5344CB8AC3E}">
        <p14:creationId xmlns:p14="http://schemas.microsoft.com/office/powerpoint/2010/main" val="5143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1FD40-55C0-7CA3-83BC-989F6B9ED814}"/>
              </a:ext>
            </a:extLst>
          </p:cNvPr>
          <p:cNvSpPr>
            <a:spLocks noGrp="1"/>
          </p:cNvSpPr>
          <p:nvPr>
            <p:ph type="title"/>
          </p:nvPr>
        </p:nvSpPr>
        <p:spPr>
          <a:xfrm>
            <a:off x="2895600" y="764373"/>
            <a:ext cx="8610600" cy="799384"/>
          </a:xfrm>
        </p:spPr>
        <p:txBody>
          <a:bodyPr/>
          <a:lstStyle/>
          <a:p>
            <a:r>
              <a:rPr lang="en-US" dirty="0"/>
              <a:t>Let’s Look …</a:t>
            </a:r>
          </a:p>
        </p:txBody>
      </p:sp>
      <p:sp>
        <p:nvSpPr>
          <p:cNvPr id="3" name="Content Placeholder 2">
            <a:extLst>
              <a:ext uri="{FF2B5EF4-FFF2-40B4-BE49-F238E27FC236}">
                <a16:creationId xmlns:a16="http://schemas.microsoft.com/office/drawing/2014/main" id="{29BA2C19-9E4E-7DD6-9C9B-9EC1D4894AC4}"/>
              </a:ext>
            </a:extLst>
          </p:cNvPr>
          <p:cNvSpPr>
            <a:spLocks noGrp="1"/>
          </p:cNvSpPr>
          <p:nvPr>
            <p:ph idx="1"/>
          </p:nvPr>
        </p:nvSpPr>
        <p:spPr>
          <a:xfrm>
            <a:off x="685800" y="2054088"/>
            <a:ext cx="10820400" cy="4469398"/>
          </a:xfrm>
        </p:spPr>
        <p:txBody>
          <a:bodyPr>
            <a:normAutofit/>
          </a:bodyPr>
          <a:lstStyle/>
          <a:p>
            <a:r>
              <a:rPr lang="en-US" sz="3200" u="sng" dirty="0"/>
              <a:t>Abram</a:t>
            </a:r>
            <a:r>
              <a:rPr lang="en-US" sz="3200" dirty="0"/>
              <a:t>: stood his ground for holiness – costed him lots of $$$, remaining in right relationship with God – he believed in and was dedicated to the covenant God made with him</a:t>
            </a:r>
          </a:p>
          <a:p>
            <a:endParaRPr lang="en-US" sz="3200" dirty="0"/>
          </a:p>
          <a:p>
            <a:r>
              <a:rPr lang="en-US" sz="3200" u="sng" dirty="0"/>
              <a:t>Melchizedek</a:t>
            </a:r>
            <a:r>
              <a:rPr lang="en-US" sz="3200" dirty="0"/>
              <a:t>: prophetic picture/person of Jesus, a priest from a different lineage – Jesus not from Levi but from Judah</a:t>
            </a:r>
          </a:p>
        </p:txBody>
      </p:sp>
    </p:spTree>
    <p:extLst>
      <p:ext uri="{BB962C8B-B14F-4D97-AF65-F5344CB8AC3E}">
        <p14:creationId xmlns:p14="http://schemas.microsoft.com/office/powerpoint/2010/main" val="761196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907A5-3644-DBE0-6AB0-885033B9FC5B}"/>
              </a:ext>
            </a:extLst>
          </p:cNvPr>
          <p:cNvSpPr>
            <a:spLocks noGrp="1"/>
          </p:cNvSpPr>
          <p:nvPr>
            <p:ph type="title"/>
          </p:nvPr>
        </p:nvSpPr>
        <p:spPr>
          <a:xfrm>
            <a:off x="2895600" y="764373"/>
            <a:ext cx="8610600" cy="799384"/>
          </a:xfrm>
        </p:spPr>
        <p:txBody>
          <a:bodyPr>
            <a:normAutofit fontScale="90000"/>
          </a:bodyPr>
          <a:lstStyle/>
          <a:p>
            <a:r>
              <a:rPr lang="en-US" sz="3600" dirty="0"/>
              <a:t>Let’s look at what Jesus did for us!!!</a:t>
            </a:r>
          </a:p>
        </p:txBody>
      </p:sp>
      <p:sp>
        <p:nvSpPr>
          <p:cNvPr id="3" name="Content Placeholder 2">
            <a:extLst>
              <a:ext uri="{FF2B5EF4-FFF2-40B4-BE49-F238E27FC236}">
                <a16:creationId xmlns:a16="http://schemas.microsoft.com/office/drawing/2014/main" id="{CCA4C1E6-4310-EBD1-D3C7-2F2FEFA5F533}"/>
              </a:ext>
            </a:extLst>
          </p:cNvPr>
          <p:cNvSpPr>
            <a:spLocks noGrp="1"/>
          </p:cNvSpPr>
          <p:nvPr>
            <p:ph idx="1"/>
          </p:nvPr>
        </p:nvSpPr>
        <p:spPr>
          <a:xfrm>
            <a:off x="311426" y="1563757"/>
            <a:ext cx="11569147" cy="4890052"/>
          </a:xfrm>
        </p:spPr>
        <p:txBody>
          <a:bodyPr>
            <a:normAutofit lnSpcReduction="10000"/>
          </a:bodyPr>
          <a:lstStyle/>
          <a:p>
            <a:r>
              <a:rPr lang="en-US" sz="2800" dirty="0"/>
              <a:t>Jesus became our forever priest –interceding for us right now!</a:t>
            </a:r>
          </a:p>
          <a:p>
            <a:endParaRPr lang="en-US" sz="2800" dirty="0"/>
          </a:p>
          <a:p>
            <a:r>
              <a:rPr lang="en-US" sz="2800" dirty="0"/>
              <a:t>Because of Jesus’ resurrection, He is the guarantor of a better covenant </a:t>
            </a:r>
          </a:p>
          <a:p>
            <a:endParaRPr lang="en-US" sz="2800" dirty="0"/>
          </a:p>
          <a:p>
            <a:r>
              <a:rPr lang="en-US" sz="2800" dirty="0"/>
              <a:t>He is able to completely save us and on the cross His shed blood had paid for our sins once and for all who believe and live obedient lives – like Abram, living a holy and righteous life…</a:t>
            </a:r>
          </a:p>
          <a:p>
            <a:endParaRPr lang="en-US" sz="2800" dirty="0"/>
          </a:p>
          <a:p>
            <a:r>
              <a:rPr lang="en-US" sz="2800" dirty="0"/>
              <a:t>Our depts are completely paid for and He continues to intercede for us!</a:t>
            </a:r>
          </a:p>
        </p:txBody>
      </p:sp>
    </p:spTree>
    <p:extLst>
      <p:ext uri="{BB962C8B-B14F-4D97-AF65-F5344CB8AC3E}">
        <p14:creationId xmlns:p14="http://schemas.microsoft.com/office/powerpoint/2010/main" val="99262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0A5C9-4108-5C80-AC28-CD021CBB8159}"/>
              </a:ext>
            </a:extLst>
          </p:cNvPr>
          <p:cNvSpPr>
            <a:spLocks noGrp="1"/>
          </p:cNvSpPr>
          <p:nvPr>
            <p:ph type="title"/>
          </p:nvPr>
        </p:nvSpPr>
        <p:spPr/>
        <p:txBody>
          <a:bodyPr/>
          <a:lstStyle/>
          <a:p>
            <a:pPr algn="l"/>
            <a:r>
              <a:rPr lang="en-US" dirty="0"/>
              <a:t>The Story…</a:t>
            </a:r>
          </a:p>
        </p:txBody>
      </p:sp>
      <p:sp>
        <p:nvSpPr>
          <p:cNvPr id="3" name="Content Placeholder 2">
            <a:extLst>
              <a:ext uri="{FF2B5EF4-FFF2-40B4-BE49-F238E27FC236}">
                <a16:creationId xmlns:a16="http://schemas.microsoft.com/office/drawing/2014/main" id="{6B7DEBC7-CE48-481E-86DC-EAB82954DF03}"/>
              </a:ext>
            </a:extLst>
          </p:cNvPr>
          <p:cNvSpPr>
            <a:spLocks noGrp="1"/>
          </p:cNvSpPr>
          <p:nvPr>
            <p:ph idx="1"/>
          </p:nvPr>
        </p:nvSpPr>
        <p:spPr>
          <a:xfrm>
            <a:off x="685800" y="2057401"/>
            <a:ext cx="10820400" cy="4454279"/>
          </a:xfrm>
        </p:spPr>
        <p:txBody>
          <a:bodyPr>
            <a:normAutofit/>
          </a:bodyPr>
          <a:lstStyle/>
          <a:p>
            <a:r>
              <a:rPr lang="en-US" sz="2800" dirty="0"/>
              <a:t>Abram and his 318 men conquered the 4 Kings and rescued Lot and his family. The King of Sodom came to meet with Abram</a:t>
            </a:r>
          </a:p>
          <a:p>
            <a:r>
              <a:rPr lang="en-US" sz="2800" dirty="0"/>
              <a:t>Melchizedek – King of Salem and High Priest of the Most High God – brought bread and wine to Abram and blessed Abram, “Blessed be Abram by God Most High, Creator of heaven and earth. And praise be to God Most High, Who delivered your enemies into your hands.”</a:t>
            </a:r>
          </a:p>
          <a:p>
            <a:r>
              <a:rPr lang="en-US" sz="2800" dirty="0"/>
              <a:t>Abram gave a tenth (tithe) of everything he had to Melchizedek – honoring Melchizedek’s position</a:t>
            </a:r>
          </a:p>
        </p:txBody>
      </p:sp>
    </p:spTree>
    <p:extLst>
      <p:ext uri="{BB962C8B-B14F-4D97-AF65-F5344CB8AC3E}">
        <p14:creationId xmlns:p14="http://schemas.microsoft.com/office/powerpoint/2010/main" val="97871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1B26C-AC2E-A392-20D6-F82261279DC3}"/>
              </a:ext>
            </a:extLst>
          </p:cNvPr>
          <p:cNvSpPr>
            <a:spLocks noGrp="1"/>
          </p:cNvSpPr>
          <p:nvPr>
            <p:ph type="title"/>
          </p:nvPr>
        </p:nvSpPr>
        <p:spPr>
          <a:xfrm>
            <a:off x="2895600" y="261648"/>
            <a:ext cx="8610600" cy="523963"/>
          </a:xfrm>
        </p:spPr>
        <p:txBody>
          <a:bodyPr>
            <a:normAutofit/>
          </a:bodyPr>
          <a:lstStyle/>
          <a:p>
            <a:r>
              <a:rPr lang="en-US" sz="2400" dirty="0"/>
              <a:t>The story continues…</a:t>
            </a:r>
          </a:p>
        </p:txBody>
      </p:sp>
      <p:sp>
        <p:nvSpPr>
          <p:cNvPr id="3" name="Content Placeholder 2">
            <a:extLst>
              <a:ext uri="{FF2B5EF4-FFF2-40B4-BE49-F238E27FC236}">
                <a16:creationId xmlns:a16="http://schemas.microsoft.com/office/drawing/2014/main" id="{7BBFF751-E004-028F-3580-2E1C50EB9D52}"/>
              </a:ext>
            </a:extLst>
          </p:cNvPr>
          <p:cNvSpPr>
            <a:spLocks noGrp="1"/>
          </p:cNvSpPr>
          <p:nvPr>
            <p:ph idx="1"/>
          </p:nvPr>
        </p:nvSpPr>
        <p:spPr>
          <a:xfrm>
            <a:off x="685800" y="1120462"/>
            <a:ext cx="10820400" cy="5475890"/>
          </a:xfrm>
        </p:spPr>
        <p:txBody>
          <a:bodyPr>
            <a:normAutofit/>
          </a:bodyPr>
          <a:lstStyle/>
          <a:p>
            <a:r>
              <a:rPr lang="en-US" sz="2800" dirty="0"/>
              <a:t>V21 The King of Sodom told Abram to simply give him back his people and Abram can have all their goods, gold, etc.</a:t>
            </a:r>
          </a:p>
          <a:p>
            <a:endParaRPr lang="en-US" sz="2800" dirty="0"/>
          </a:p>
          <a:p>
            <a:r>
              <a:rPr lang="en-US" sz="2800" dirty="0"/>
              <a:t>V22 Abram responded, “I have sworn an oath to the Lord, God Most High, Creator of the heaven and earth, that I will accept nothing belonging to you, not even one thread or string of a sandal, so that you will </a:t>
            </a:r>
            <a:r>
              <a:rPr lang="en-US" sz="2800" b="1" dirty="0"/>
              <a:t>never</a:t>
            </a:r>
            <a:r>
              <a:rPr lang="en-US" sz="2800" dirty="0"/>
              <a:t> be able to say, ‘I made Abram rich.’”</a:t>
            </a:r>
          </a:p>
          <a:p>
            <a:endParaRPr lang="en-US" sz="2800" dirty="0"/>
          </a:p>
          <a:p>
            <a:r>
              <a:rPr lang="en-US" sz="2800" dirty="0"/>
              <a:t>In fairness to his men, he asked that his men be able to keep the things gathered from the battle as payment for their work.</a:t>
            </a:r>
          </a:p>
        </p:txBody>
      </p:sp>
    </p:spTree>
    <p:extLst>
      <p:ext uri="{BB962C8B-B14F-4D97-AF65-F5344CB8AC3E}">
        <p14:creationId xmlns:p14="http://schemas.microsoft.com/office/powerpoint/2010/main" val="865741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1E3F2-3C95-624C-7C11-FBDCF9EA04C1}"/>
              </a:ext>
            </a:extLst>
          </p:cNvPr>
          <p:cNvSpPr>
            <a:spLocks noGrp="1"/>
          </p:cNvSpPr>
          <p:nvPr>
            <p:ph type="title"/>
          </p:nvPr>
        </p:nvSpPr>
        <p:spPr>
          <a:xfrm>
            <a:off x="430694" y="207782"/>
            <a:ext cx="10409584" cy="613853"/>
          </a:xfrm>
        </p:spPr>
        <p:txBody>
          <a:bodyPr>
            <a:normAutofit/>
          </a:bodyPr>
          <a:lstStyle/>
          <a:p>
            <a:r>
              <a:rPr lang="en-US" sz="2800" dirty="0"/>
              <a:t>A look at Abram’s response to the king of Sodom:</a:t>
            </a:r>
          </a:p>
        </p:txBody>
      </p:sp>
      <p:sp>
        <p:nvSpPr>
          <p:cNvPr id="3" name="Content Placeholder 2">
            <a:extLst>
              <a:ext uri="{FF2B5EF4-FFF2-40B4-BE49-F238E27FC236}">
                <a16:creationId xmlns:a16="http://schemas.microsoft.com/office/drawing/2014/main" id="{F95B3343-7A93-8AB4-2B88-569BD30AE4D1}"/>
              </a:ext>
            </a:extLst>
          </p:cNvPr>
          <p:cNvSpPr>
            <a:spLocks noGrp="1"/>
          </p:cNvSpPr>
          <p:nvPr>
            <p:ph idx="1"/>
          </p:nvPr>
        </p:nvSpPr>
        <p:spPr>
          <a:xfrm>
            <a:off x="685800" y="1464365"/>
            <a:ext cx="10820400" cy="5393635"/>
          </a:xfrm>
        </p:spPr>
        <p:txBody>
          <a:bodyPr>
            <a:normAutofit/>
          </a:bodyPr>
          <a:lstStyle/>
          <a:p>
            <a:r>
              <a:rPr lang="en-US" sz="2800" dirty="0"/>
              <a:t>Abram kept his oath to God-the Creator of heaven &amp; earth</a:t>
            </a:r>
          </a:p>
          <a:p>
            <a:endParaRPr lang="en-US" sz="2800" dirty="0"/>
          </a:p>
          <a:p>
            <a:r>
              <a:rPr lang="en-US" sz="2800" dirty="0"/>
              <a:t>He refused the gifts the King of Sodom offered (flattery)</a:t>
            </a:r>
          </a:p>
          <a:p>
            <a:endParaRPr lang="en-US" sz="2800" dirty="0"/>
          </a:p>
          <a:p>
            <a:r>
              <a:rPr lang="en-US" sz="2800" dirty="0"/>
              <a:t>Sanctified himself and kept himself separate from evil. He would not be “blessed by evil”</a:t>
            </a:r>
          </a:p>
          <a:p>
            <a:endParaRPr lang="en-US" sz="2800" dirty="0"/>
          </a:p>
          <a:p>
            <a:r>
              <a:rPr lang="en-US" sz="2800" dirty="0"/>
              <a:t>Said, “You (Sodom) will </a:t>
            </a:r>
            <a:r>
              <a:rPr lang="en-US" sz="2800" b="1" dirty="0"/>
              <a:t>NEVER</a:t>
            </a:r>
            <a:r>
              <a:rPr lang="en-US" sz="2800" dirty="0"/>
              <a:t> be able to say you made me rich!”  Confirming his (Abram’s) well-being was totally dependent on the Lord. He drew a line…</a:t>
            </a:r>
          </a:p>
          <a:p>
            <a:endParaRPr lang="en-US" sz="2800" dirty="0"/>
          </a:p>
          <a:p>
            <a:endParaRPr lang="en-US" sz="2800" dirty="0"/>
          </a:p>
        </p:txBody>
      </p:sp>
    </p:spTree>
    <p:extLst>
      <p:ext uri="{BB962C8B-B14F-4D97-AF65-F5344CB8AC3E}">
        <p14:creationId xmlns:p14="http://schemas.microsoft.com/office/powerpoint/2010/main" val="752465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D522C-1086-FDA8-13A7-6DC6AD27DD53}"/>
              </a:ext>
            </a:extLst>
          </p:cNvPr>
          <p:cNvSpPr>
            <a:spLocks noGrp="1"/>
          </p:cNvSpPr>
          <p:nvPr>
            <p:ph type="title"/>
          </p:nvPr>
        </p:nvSpPr>
        <p:spPr>
          <a:xfrm>
            <a:off x="2802835" y="232997"/>
            <a:ext cx="8610600" cy="812636"/>
          </a:xfrm>
        </p:spPr>
        <p:txBody>
          <a:bodyPr/>
          <a:lstStyle/>
          <a:p>
            <a:r>
              <a:rPr lang="en-US" dirty="0"/>
              <a:t>Melchizedek</a:t>
            </a:r>
          </a:p>
        </p:txBody>
      </p:sp>
      <p:sp>
        <p:nvSpPr>
          <p:cNvPr id="3" name="Content Placeholder 2">
            <a:extLst>
              <a:ext uri="{FF2B5EF4-FFF2-40B4-BE49-F238E27FC236}">
                <a16:creationId xmlns:a16="http://schemas.microsoft.com/office/drawing/2014/main" id="{02A825B9-B109-35FF-FFE3-2A38A6818A63}"/>
              </a:ext>
            </a:extLst>
          </p:cNvPr>
          <p:cNvSpPr>
            <a:spLocks noGrp="1"/>
          </p:cNvSpPr>
          <p:nvPr>
            <p:ph idx="1"/>
          </p:nvPr>
        </p:nvSpPr>
        <p:spPr>
          <a:xfrm>
            <a:off x="344557" y="1166191"/>
            <a:ext cx="11489633" cy="5458812"/>
          </a:xfrm>
        </p:spPr>
        <p:txBody>
          <a:bodyPr>
            <a:normAutofit/>
          </a:bodyPr>
          <a:lstStyle/>
          <a:p>
            <a:r>
              <a:rPr lang="en-US" sz="2800" dirty="0"/>
              <a:t>A mysterious person! No record of his birth or death</a:t>
            </a:r>
          </a:p>
          <a:p>
            <a:r>
              <a:rPr lang="en-US" sz="2800" dirty="0"/>
              <a:t>King of Salem – later Jerusalem</a:t>
            </a:r>
          </a:p>
          <a:p>
            <a:r>
              <a:rPr lang="en-US" sz="2800" dirty="0"/>
              <a:t>Brough bread and wine to Abram…a practice that will be established as a part of the worship in the Temple and now in our Churches…Bible scholars say this was a prophetic practice that Jesus would fulfill (Last Supper)</a:t>
            </a:r>
          </a:p>
          <a:p>
            <a:r>
              <a:rPr lang="en-US" sz="2800" dirty="0"/>
              <a:t>He was the priest of God Most High, Creator of heaven &amp; earth</a:t>
            </a:r>
          </a:p>
          <a:p>
            <a:r>
              <a:rPr lang="en-US" sz="2800" dirty="0"/>
              <a:t>Receives a tithe (1/10th) of all of Abram’s possessions as a thanksgiving offering to the Lord</a:t>
            </a:r>
          </a:p>
          <a:p>
            <a:r>
              <a:rPr lang="en-US" sz="2800" dirty="0"/>
              <a:t>Name:  mele = King of    </a:t>
            </a:r>
            <a:r>
              <a:rPr lang="en-US" sz="2800" dirty="0" err="1"/>
              <a:t>sedeq</a:t>
            </a:r>
            <a:r>
              <a:rPr lang="en-US" sz="2800" dirty="0"/>
              <a:t> = Righteousness </a:t>
            </a:r>
          </a:p>
          <a:p>
            <a:pPr marL="0" indent="0">
              <a:buNone/>
            </a:pPr>
            <a:r>
              <a:rPr lang="en-US" sz="2800" dirty="0"/>
              <a:t>		Melchizedek = King of Righteousness</a:t>
            </a:r>
          </a:p>
          <a:p>
            <a:endParaRPr lang="en-US" sz="2800" dirty="0"/>
          </a:p>
        </p:txBody>
      </p:sp>
    </p:spTree>
    <p:extLst>
      <p:ext uri="{BB962C8B-B14F-4D97-AF65-F5344CB8AC3E}">
        <p14:creationId xmlns:p14="http://schemas.microsoft.com/office/powerpoint/2010/main" val="320509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7852C-FC99-CA1E-48FD-C9F245E53227}"/>
              </a:ext>
            </a:extLst>
          </p:cNvPr>
          <p:cNvSpPr>
            <a:spLocks noGrp="1"/>
          </p:cNvSpPr>
          <p:nvPr>
            <p:ph type="title"/>
          </p:nvPr>
        </p:nvSpPr>
        <p:spPr>
          <a:xfrm>
            <a:off x="2895600" y="292632"/>
            <a:ext cx="8610600" cy="693366"/>
          </a:xfrm>
        </p:spPr>
        <p:txBody>
          <a:bodyPr>
            <a:normAutofit fontScale="90000"/>
          </a:bodyPr>
          <a:lstStyle/>
          <a:p>
            <a:r>
              <a:rPr lang="en-US" sz="3200" dirty="0"/>
              <a:t>Melchizedek – Prophetic image of Jesus</a:t>
            </a:r>
          </a:p>
        </p:txBody>
      </p:sp>
      <p:sp>
        <p:nvSpPr>
          <p:cNvPr id="3" name="Content Placeholder 2">
            <a:extLst>
              <a:ext uri="{FF2B5EF4-FFF2-40B4-BE49-F238E27FC236}">
                <a16:creationId xmlns:a16="http://schemas.microsoft.com/office/drawing/2014/main" id="{3867AA23-52D5-FB58-638F-922976B6DB15}"/>
              </a:ext>
            </a:extLst>
          </p:cNvPr>
          <p:cNvSpPr>
            <a:spLocks noGrp="1"/>
          </p:cNvSpPr>
          <p:nvPr>
            <p:ph idx="1"/>
          </p:nvPr>
        </p:nvSpPr>
        <p:spPr>
          <a:xfrm>
            <a:off x="410817" y="1285462"/>
            <a:ext cx="11555896" cy="5279906"/>
          </a:xfrm>
        </p:spPr>
        <p:txBody>
          <a:bodyPr>
            <a:normAutofit/>
          </a:bodyPr>
          <a:lstStyle/>
          <a:p>
            <a:r>
              <a:rPr lang="en-US" sz="2800" dirty="0"/>
              <a:t>Psalms 110:4 (written by David), “The Lord says to my Lord, you will rule from Zion…arrayed in holy splendor…from the order of Melchizedek.”</a:t>
            </a:r>
          </a:p>
          <a:p>
            <a:endParaRPr lang="en-US" sz="2800" dirty="0"/>
          </a:p>
          <a:p>
            <a:pPr lvl="1"/>
            <a:r>
              <a:rPr lang="en-US" sz="2600" dirty="0"/>
              <a:t>Lord said to my Lord…who is God speaking to? The pre-earth Jesus</a:t>
            </a:r>
          </a:p>
          <a:p>
            <a:pPr marL="457200" lvl="1" indent="0">
              <a:buNone/>
            </a:pPr>
            <a:endParaRPr lang="en-US" sz="2600" dirty="0"/>
          </a:p>
          <a:p>
            <a:pPr lvl="1"/>
            <a:r>
              <a:rPr lang="en-US" sz="2600" dirty="0"/>
              <a:t>Rule from Zion – Revelation’s new heaven and earth</a:t>
            </a:r>
          </a:p>
          <a:p>
            <a:pPr lvl="1"/>
            <a:endParaRPr lang="en-US" sz="2600" dirty="0"/>
          </a:p>
          <a:p>
            <a:pPr lvl="1"/>
            <a:r>
              <a:rPr lang="en-US" sz="2600" dirty="0"/>
              <a:t>Arrayed in holy splendor – Rev. 19: 11 – 18</a:t>
            </a:r>
          </a:p>
          <a:p>
            <a:pPr lvl="1"/>
            <a:endParaRPr lang="en-US" sz="2600" dirty="0"/>
          </a:p>
          <a:p>
            <a:pPr lvl="1"/>
            <a:r>
              <a:rPr lang="en-US" sz="2600" dirty="0"/>
              <a:t>From the order of Melchizedek – not family line but position/office</a:t>
            </a:r>
          </a:p>
        </p:txBody>
      </p:sp>
    </p:spTree>
    <p:extLst>
      <p:ext uri="{BB962C8B-B14F-4D97-AF65-F5344CB8AC3E}">
        <p14:creationId xmlns:p14="http://schemas.microsoft.com/office/powerpoint/2010/main" val="434373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B611C-0450-9FF6-9AFA-14B1A736F370}"/>
              </a:ext>
            </a:extLst>
          </p:cNvPr>
          <p:cNvSpPr>
            <a:spLocks noGrp="1"/>
          </p:cNvSpPr>
          <p:nvPr>
            <p:ph type="title"/>
          </p:nvPr>
        </p:nvSpPr>
        <p:spPr>
          <a:xfrm>
            <a:off x="543339" y="221034"/>
            <a:ext cx="10962861" cy="1293028"/>
          </a:xfrm>
        </p:spPr>
        <p:txBody>
          <a:bodyPr>
            <a:normAutofit/>
          </a:bodyPr>
          <a:lstStyle/>
          <a:p>
            <a:r>
              <a:rPr lang="en-US" sz="3200" dirty="0"/>
              <a:t>The writer of Hebrews helps us understand in Hebrews chapters 5 - 7 </a:t>
            </a:r>
          </a:p>
        </p:txBody>
      </p:sp>
      <p:sp>
        <p:nvSpPr>
          <p:cNvPr id="3" name="Content Placeholder 2">
            <a:extLst>
              <a:ext uri="{FF2B5EF4-FFF2-40B4-BE49-F238E27FC236}">
                <a16:creationId xmlns:a16="http://schemas.microsoft.com/office/drawing/2014/main" id="{B9B4F93A-C2D3-2D89-08F3-64B356BDE71C}"/>
              </a:ext>
            </a:extLst>
          </p:cNvPr>
          <p:cNvSpPr>
            <a:spLocks noGrp="1"/>
          </p:cNvSpPr>
          <p:nvPr>
            <p:ph idx="1"/>
          </p:nvPr>
        </p:nvSpPr>
        <p:spPr>
          <a:xfrm>
            <a:off x="258417" y="1755913"/>
            <a:ext cx="11675165" cy="5102087"/>
          </a:xfrm>
        </p:spPr>
        <p:txBody>
          <a:bodyPr>
            <a:normAutofit/>
          </a:bodyPr>
          <a:lstStyle/>
          <a:p>
            <a:r>
              <a:rPr lang="en-US" sz="2800" dirty="0"/>
              <a:t>Heb 5: 5-10 = Christ did not take the glory of becoming a high priest, but God said… “You are a priest forever, in the order of Melchizedek” (quoting Ps 110: 4)</a:t>
            </a:r>
          </a:p>
          <a:p>
            <a:endParaRPr lang="en-US" sz="2800" dirty="0"/>
          </a:p>
          <a:p>
            <a:r>
              <a:rPr lang="en-US" sz="2800" dirty="0"/>
              <a:t>V7 “While on earth, Jesus functioned as a High priest…”</a:t>
            </a:r>
          </a:p>
          <a:p>
            <a:endParaRPr lang="en-US" sz="2800" dirty="0"/>
          </a:p>
          <a:p>
            <a:r>
              <a:rPr lang="en-US" sz="2800" dirty="0"/>
              <a:t>V9 “Made perfect, He became the source of eternal salvation, </a:t>
            </a:r>
            <a:r>
              <a:rPr lang="en-US" sz="2800" u="sng" dirty="0"/>
              <a:t>once and for all for all who obey Him</a:t>
            </a:r>
            <a:r>
              <a:rPr lang="en-US" sz="2800" dirty="0"/>
              <a:t>…”</a:t>
            </a:r>
          </a:p>
          <a:p>
            <a:endParaRPr lang="en-US" sz="2800" dirty="0"/>
          </a:p>
          <a:p>
            <a:r>
              <a:rPr lang="en-US" sz="2800" dirty="0"/>
              <a:t>V10 “</a:t>
            </a:r>
            <a:r>
              <a:rPr lang="en-US" sz="2800" u="sng" dirty="0"/>
              <a:t>Designated by God</a:t>
            </a:r>
            <a:r>
              <a:rPr lang="en-US" sz="2800" dirty="0"/>
              <a:t> to be the High Priest in the order of Melchizedek</a:t>
            </a:r>
          </a:p>
        </p:txBody>
      </p:sp>
    </p:spTree>
    <p:extLst>
      <p:ext uri="{BB962C8B-B14F-4D97-AF65-F5344CB8AC3E}">
        <p14:creationId xmlns:p14="http://schemas.microsoft.com/office/powerpoint/2010/main" val="59699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F90E3-B521-B1C0-161A-43345B8E6ED0}"/>
              </a:ext>
            </a:extLst>
          </p:cNvPr>
          <p:cNvSpPr>
            <a:spLocks noGrp="1"/>
          </p:cNvSpPr>
          <p:nvPr>
            <p:ph type="title"/>
          </p:nvPr>
        </p:nvSpPr>
        <p:spPr>
          <a:xfrm>
            <a:off x="2895600" y="319136"/>
            <a:ext cx="8610600" cy="640357"/>
          </a:xfrm>
        </p:spPr>
        <p:txBody>
          <a:bodyPr>
            <a:normAutofit/>
          </a:bodyPr>
          <a:lstStyle/>
          <a:p>
            <a:r>
              <a:rPr lang="en-US" sz="3200" dirty="0"/>
              <a:t>Hebrews 7</a:t>
            </a:r>
          </a:p>
        </p:txBody>
      </p:sp>
      <p:sp>
        <p:nvSpPr>
          <p:cNvPr id="3" name="Content Placeholder 2">
            <a:extLst>
              <a:ext uri="{FF2B5EF4-FFF2-40B4-BE49-F238E27FC236}">
                <a16:creationId xmlns:a16="http://schemas.microsoft.com/office/drawing/2014/main" id="{D6CEDD75-0108-2E93-340D-5739E1E1B186}"/>
              </a:ext>
            </a:extLst>
          </p:cNvPr>
          <p:cNvSpPr>
            <a:spLocks noGrp="1"/>
          </p:cNvSpPr>
          <p:nvPr>
            <p:ph idx="1"/>
          </p:nvPr>
        </p:nvSpPr>
        <p:spPr>
          <a:xfrm>
            <a:off x="685800" y="1498580"/>
            <a:ext cx="10820400" cy="5359420"/>
          </a:xfrm>
        </p:spPr>
        <p:txBody>
          <a:bodyPr>
            <a:normAutofit/>
          </a:bodyPr>
          <a:lstStyle/>
          <a:p>
            <a:r>
              <a:rPr lang="en-US" sz="2800" dirty="0"/>
              <a:t>V1&amp;2 Melchizedek – King of Righteousness and King of Salem – King of Peace</a:t>
            </a:r>
          </a:p>
          <a:p>
            <a:endParaRPr lang="en-US" sz="2800" dirty="0"/>
          </a:p>
          <a:p>
            <a:r>
              <a:rPr lang="en-US" sz="2800" dirty="0"/>
              <a:t>V3 “like” or resembling the Son of God</a:t>
            </a:r>
          </a:p>
          <a:p>
            <a:endParaRPr lang="en-US" sz="2800" dirty="0"/>
          </a:p>
          <a:p>
            <a:r>
              <a:rPr lang="en-US" sz="2800" dirty="0"/>
              <a:t>V7 Melchizedek is greater than Abram – Abram tithed to…</a:t>
            </a:r>
          </a:p>
          <a:p>
            <a:endParaRPr lang="en-US" sz="2800" dirty="0"/>
          </a:p>
          <a:p>
            <a:r>
              <a:rPr lang="en-US" sz="2800" dirty="0"/>
              <a:t>V11 “perfection could not be from the Levitical Priesthood – must come from another line – we were still in need of another High Priest to come</a:t>
            </a:r>
          </a:p>
        </p:txBody>
      </p:sp>
    </p:spTree>
    <p:extLst>
      <p:ext uri="{BB962C8B-B14F-4D97-AF65-F5344CB8AC3E}">
        <p14:creationId xmlns:p14="http://schemas.microsoft.com/office/powerpoint/2010/main" val="3331529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25570-6FA8-2B5A-625E-59398B60AC6C}"/>
              </a:ext>
            </a:extLst>
          </p:cNvPr>
          <p:cNvSpPr>
            <a:spLocks noGrp="1"/>
          </p:cNvSpPr>
          <p:nvPr>
            <p:ph type="title"/>
          </p:nvPr>
        </p:nvSpPr>
        <p:spPr>
          <a:xfrm>
            <a:off x="2895600" y="1"/>
            <a:ext cx="8610600" cy="596348"/>
          </a:xfrm>
        </p:spPr>
        <p:txBody>
          <a:bodyPr>
            <a:normAutofit/>
          </a:bodyPr>
          <a:lstStyle/>
          <a:p>
            <a:r>
              <a:rPr lang="en-US" sz="3200" dirty="0"/>
              <a:t>Hebrews 7 </a:t>
            </a:r>
            <a:r>
              <a:rPr lang="en-US" sz="2400" dirty="0"/>
              <a:t>continued</a:t>
            </a:r>
          </a:p>
        </p:txBody>
      </p:sp>
      <p:sp>
        <p:nvSpPr>
          <p:cNvPr id="3" name="Content Placeholder 2">
            <a:extLst>
              <a:ext uri="{FF2B5EF4-FFF2-40B4-BE49-F238E27FC236}">
                <a16:creationId xmlns:a16="http://schemas.microsoft.com/office/drawing/2014/main" id="{CC171CB5-AC92-601D-08B9-BC371955A719}"/>
              </a:ext>
            </a:extLst>
          </p:cNvPr>
          <p:cNvSpPr>
            <a:spLocks noGrp="1"/>
          </p:cNvSpPr>
          <p:nvPr>
            <p:ph idx="1"/>
          </p:nvPr>
        </p:nvSpPr>
        <p:spPr>
          <a:xfrm>
            <a:off x="384313" y="775252"/>
            <a:ext cx="11423374" cy="6082747"/>
          </a:xfrm>
        </p:spPr>
        <p:txBody>
          <a:bodyPr>
            <a:normAutofit/>
          </a:bodyPr>
          <a:lstStyle/>
          <a:p>
            <a:r>
              <a:rPr lang="en-US" sz="2800" dirty="0"/>
              <a:t>V14 – 27: Jesus (Judah’s lineage not Levi’s) Jesus became the High Priest – not by law or lineage – BUT based on the power of an indestructible life – Ps 110: 4, God’s oath stated this priest will live forever!</a:t>
            </a:r>
          </a:p>
          <a:p>
            <a:pPr lvl="1"/>
            <a:r>
              <a:rPr lang="en-US" sz="2600" dirty="0"/>
              <a:t>Jesus rose from the dead – He lives eternally – making Him the “</a:t>
            </a:r>
            <a:r>
              <a:rPr lang="en-US" sz="2600" u="sng" dirty="0"/>
              <a:t>guarantor</a:t>
            </a:r>
            <a:r>
              <a:rPr lang="en-US" sz="2600" dirty="0"/>
              <a:t> of </a:t>
            </a:r>
            <a:r>
              <a:rPr lang="en-US" sz="2600" u="sng" dirty="0"/>
              <a:t>a better covenant</a:t>
            </a:r>
            <a:r>
              <a:rPr lang="en-US" sz="2600" dirty="0"/>
              <a:t>”</a:t>
            </a:r>
          </a:p>
          <a:p>
            <a:pPr lvl="1"/>
            <a:endParaRPr lang="en-US" sz="2600" dirty="0"/>
          </a:p>
          <a:p>
            <a:pPr lvl="1"/>
            <a:r>
              <a:rPr lang="en-US" sz="2600" dirty="0"/>
              <a:t>Because Jesus lives forever, He has a </a:t>
            </a:r>
            <a:r>
              <a:rPr lang="en-US" sz="2600" u="sng" dirty="0"/>
              <a:t>permanent priesthood</a:t>
            </a:r>
          </a:p>
          <a:p>
            <a:pPr lvl="1"/>
            <a:endParaRPr lang="en-US" sz="2600" dirty="0"/>
          </a:p>
          <a:p>
            <a:pPr lvl="1"/>
            <a:r>
              <a:rPr lang="en-US" sz="2600" dirty="0"/>
              <a:t>And therefore He is </a:t>
            </a:r>
            <a:r>
              <a:rPr lang="en-US" sz="2600" u="sng" dirty="0"/>
              <a:t>able to save completely</a:t>
            </a:r>
            <a:r>
              <a:rPr lang="en-US" sz="2600" dirty="0"/>
              <a:t> those who come to God through Him … because He (Jesus) lives eternally to </a:t>
            </a:r>
            <a:r>
              <a:rPr lang="en-US" sz="2600" u="sng" dirty="0"/>
              <a:t>intercede</a:t>
            </a:r>
            <a:r>
              <a:rPr lang="en-US" sz="2600" dirty="0"/>
              <a:t> for them/us.</a:t>
            </a:r>
          </a:p>
          <a:p>
            <a:pPr lvl="1"/>
            <a:endParaRPr lang="en-US" sz="2600" dirty="0"/>
          </a:p>
          <a:p>
            <a:pPr lvl="1"/>
            <a:r>
              <a:rPr lang="en-US" sz="2600" dirty="0"/>
              <a:t>V27 Jesus sacrificed for our sins </a:t>
            </a:r>
            <a:r>
              <a:rPr lang="en-US" sz="2600" u="sng" dirty="0"/>
              <a:t>once and for all</a:t>
            </a:r>
            <a:r>
              <a:rPr lang="en-US" sz="2600" dirty="0"/>
              <a:t> when He offered Himself as our sacrifice</a:t>
            </a:r>
          </a:p>
        </p:txBody>
      </p:sp>
    </p:spTree>
    <p:extLst>
      <p:ext uri="{BB962C8B-B14F-4D97-AF65-F5344CB8AC3E}">
        <p14:creationId xmlns:p14="http://schemas.microsoft.com/office/powerpoint/2010/main" val="24098291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93</TotalTime>
  <Words>959</Words>
  <Application>Microsoft Macintosh PowerPoint</Application>
  <PresentationFormat>Widescreen</PresentationFormat>
  <Paragraphs>75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Century Gothic</vt:lpstr>
      <vt:lpstr>Vapor Trail</vt:lpstr>
      <vt:lpstr>Let’s meet Melchizedek</vt:lpstr>
      <vt:lpstr>The Story…</vt:lpstr>
      <vt:lpstr>The story continues…</vt:lpstr>
      <vt:lpstr>A look at Abram’s response to the king of Sodom:</vt:lpstr>
      <vt:lpstr>Melchizedek</vt:lpstr>
      <vt:lpstr>Melchizedek – Prophetic image of Jesus</vt:lpstr>
      <vt:lpstr>The writer of Hebrews helps us understand in Hebrews chapters 5 - 7 </vt:lpstr>
      <vt:lpstr>Hebrews 7</vt:lpstr>
      <vt:lpstr>Hebrews 7 continued</vt:lpstr>
      <vt:lpstr>Let’s Look …</vt:lpstr>
      <vt:lpstr>Let’s look at what Jesus did for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2025-01-24T18:40:46Z</dcterms:created>
  <dcterms:modified xsi:type="dcterms:W3CDTF">2025-01-24T20:14:43Z</dcterms:modified>
</cp:coreProperties>
</file>