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AF43-E9E9-4D2E-257B-2DB473103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986" y="3428998"/>
            <a:ext cx="6323526" cy="2268559"/>
          </a:xfrm>
        </p:spPr>
        <p:txBody>
          <a:bodyPr anchor="ctr">
            <a:normAutofit/>
          </a:bodyPr>
          <a:lstStyle/>
          <a:p>
            <a:r>
              <a:rPr lang="en-US" sz="4400" dirty="0"/>
              <a:t>“Helping God” brings</a:t>
            </a:r>
            <a:br>
              <a:rPr lang="en-US" sz="4400" dirty="0"/>
            </a:br>
            <a:r>
              <a:rPr lang="en-US" sz="4400" dirty="0"/>
              <a:t>  ongoing agony!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0B80C-164F-0953-8F79-D6A1BC4342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Genesis 16</a:t>
            </a:r>
          </a:p>
        </p:txBody>
      </p:sp>
    </p:spTree>
    <p:extLst>
      <p:ext uri="{BB962C8B-B14F-4D97-AF65-F5344CB8AC3E}">
        <p14:creationId xmlns:p14="http://schemas.microsoft.com/office/powerpoint/2010/main" val="36735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E0D3D-840E-5D58-E529-2E5275E1A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470" y="808057"/>
            <a:ext cx="8174669" cy="814682"/>
          </a:xfrm>
        </p:spPr>
        <p:txBody>
          <a:bodyPr/>
          <a:lstStyle/>
          <a:p>
            <a:r>
              <a:rPr lang="en-US" dirty="0"/>
              <a:t>Things to think about and to respond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71EA8-BAE3-CD5D-682A-E47A41960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052116"/>
            <a:ext cx="8741339" cy="3997828"/>
          </a:xfrm>
        </p:spPr>
        <p:txBody>
          <a:bodyPr anchor="t">
            <a:normAutofit/>
          </a:bodyPr>
          <a:lstStyle/>
          <a:p>
            <a:r>
              <a:rPr lang="en-US" sz="3200" dirty="0"/>
              <a:t>Did Sarai &amp; Abram need to help God keep His promise?</a:t>
            </a:r>
          </a:p>
          <a:p>
            <a:r>
              <a:rPr lang="en-US" sz="3200" dirty="0"/>
              <a:t>God’s blessing is still with Ishmael – the Arab Nations (not all Arabs are Ishmaelites)</a:t>
            </a:r>
          </a:p>
          <a:p>
            <a:r>
              <a:rPr lang="en-US" sz="3200" dirty="0"/>
              <a:t>God is a God of grace and mercy – He sees and is seen!</a:t>
            </a:r>
          </a:p>
        </p:txBody>
      </p:sp>
    </p:spTree>
    <p:extLst>
      <p:ext uri="{BB962C8B-B14F-4D97-AF65-F5344CB8AC3E}">
        <p14:creationId xmlns:p14="http://schemas.microsoft.com/office/powerpoint/2010/main" val="318696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2C9A412-6D33-4176-9157-E3B99D3A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943304-F883-42A9-840F-CC318A256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AFC6A7-C24E-4A7C-9566-DB74CCFEF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2A188AC-153B-4A00-B5A5-794810FA01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1FC670-9D36-4874-9280-16FEDEA4C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6FD2F9-5FC0-4B1C-A95A-266B3379C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6A96DD-67E7-5B17-C97E-5B64FCA9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507" y="623945"/>
            <a:ext cx="8608037" cy="107722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Genesis 15</a:t>
            </a:r>
          </a:p>
        </p:txBody>
      </p:sp>
      <p:pic>
        <p:nvPicPr>
          <p:cNvPr id="4" name="Content Placeholder 4" descr="A cartoon of a burning match&#10;&#10;Description automatically generated">
            <a:extLst>
              <a:ext uri="{FF2B5EF4-FFF2-40B4-BE49-F238E27FC236}">
                <a16:creationId xmlns:a16="http://schemas.microsoft.com/office/drawing/2014/main" id="{AB2A15EF-34BF-A364-B24C-B87800DD02D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4203" b="1"/>
          <a:stretch/>
        </p:blipFill>
        <p:spPr>
          <a:xfrm>
            <a:off x="1133606" y="1983347"/>
            <a:ext cx="4454381" cy="3902298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08E58-EC7E-478E-0560-F33BF56E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733" y="1297146"/>
            <a:ext cx="5320225" cy="5103654"/>
          </a:xfrm>
        </p:spPr>
        <p:txBody>
          <a:bodyPr>
            <a:normAutofit/>
          </a:bodyPr>
          <a:lstStyle/>
          <a:p>
            <a:r>
              <a:rPr lang="en-US" sz="2800" dirty="0"/>
              <a:t>God came to Abram and did the “Cut Sacrifice” Offering Himself</a:t>
            </a:r>
          </a:p>
          <a:p>
            <a:r>
              <a:rPr lang="en-US" sz="2800" dirty="0"/>
              <a:t>Declaring He was completely responsible for the Covenant</a:t>
            </a:r>
          </a:p>
          <a:p>
            <a:r>
              <a:rPr lang="en-US" sz="2800" dirty="0"/>
              <a:t>He is the Guarantor of the Covenant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47AF4-DD54-40F6-9F0C-1D4C014EB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169BE-5750-A393-E8F5-211F518A7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269441"/>
            <a:ext cx="7958331" cy="644959"/>
          </a:xfrm>
        </p:spPr>
        <p:txBody>
          <a:bodyPr>
            <a:normAutofit/>
          </a:bodyPr>
          <a:lstStyle/>
          <a:p>
            <a:r>
              <a:rPr lang="en-US" sz="3200" dirty="0"/>
              <a:t>Genesis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7B176-F694-CB91-5DB8-3456D141B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704" y="914400"/>
            <a:ext cx="10032642" cy="5782613"/>
          </a:xfrm>
        </p:spPr>
        <p:txBody>
          <a:bodyPr anchor="t">
            <a:normAutofit/>
          </a:bodyPr>
          <a:lstStyle/>
          <a:p>
            <a:r>
              <a:rPr lang="en-US" sz="2800" dirty="0"/>
              <a:t>Trap set: Sarai’s conversation with Abram</a:t>
            </a:r>
          </a:p>
          <a:p>
            <a:r>
              <a:rPr lang="en-US" sz="2800" dirty="0"/>
              <a:t>Vs 1 - 6</a:t>
            </a:r>
          </a:p>
          <a:p>
            <a:pPr lvl="1"/>
            <a:r>
              <a:rPr lang="en-US" sz="2600" dirty="0"/>
              <a:t>I still have not conceived a child/son</a:t>
            </a:r>
          </a:p>
          <a:p>
            <a:pPr lvl="1"/>
            <a:r>
              <a:rPr lang="en-US" sz="2600" dirty="0"/>
              <a:t>Take Hagar, my Egyptian servant, as your wife and see if she will answer our prayers… This is an Assyrian Desert custom </a:t>
            </a:r>
          </a:p>
          <a:p>
            <a:pPr lvl="1"/>
            <a:r>
              <a:rPr lang="en-US" sz="2600" dirty="0"/>
              <a:t>Abram (85 yrs old) sleeps with Hagar – Hagar gets pregnant</a:t>
            </a:r>
          </a:p>
          <a:p>
            <a:pPr lvl="1"/>
            <a:r>
              <a:rPr lang="en-US" sz="2600" dirty="0"/>
              <a:t>Hagar became arrogant and despised Sarai</a:t>
            </a:r>
          </a:p>
          <a:p>
            <a:pPr lvl="1"/>
            <a:r>
              <a:rPr lang="en-US" sz="2600" dirty="0"/>
              <a:t>Sarai – upset – blames Abram – he says, “Do whatever…”</a:t>
            </a:r>
          </a:p>
          <a:p>
            <a:pPr lvl="1"/>
            <a:r>
              <a:rPr lang="en-US" sz="2600" dirty="0"/>
              <a:t>Sarai mistreats Hagar and Hagar runs away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8746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4961F17-D0E4-4576-8697-C062B28F3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F1AEC-0327-4A10-AED3-E227ACAEB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39742D-6F41-4E7D-9C32-1D9825B40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F3ADA23-8B3C-4029-923E-81303CBE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EAE543-FFF6-43C7-AD71-A9856C6E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12E0C1D-4BCA-4CC7-1053-46E4FCE0A5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9556" t="10867" r="7506" b="11874"/>
          <a:stretch/>
        </p:blipFill>
        <p:spPr>
          <a:xfrm>
            <a:off x="1116647" y="653510"/>
            <a:ext cx="4619424" cy="574514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D7E355E-8304-4C50-B384-7DAC68D87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926422-C678-155F-D1FE-9269A9C7E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416" y="304800"/>
            <a:ext cx="5390663" cy="6302062"/>
          </a:xfrm>
        </p:spPr>
        <p:txBody>
          <a:bodyPr anchor="t">
            <a:normAutofit/>
          </a:bodyPr>
          <a:lstStyle/>
          <a:p>
            <a:r>
              <a:rPr lang="en-US" sz="2800" dirty="0"/>
              <a:t>Sarai = anxious; offers a solution to the problem instead of waiting on God; becomes bitter and revengeful</a:t>
            </a:r>
          </a:p>
          <a:p>
            <a:r>
              <a:rPr lang="en-US" sz="2800" dirty="0"/>
              <a:t>Hagar = became pregnant; became arrogant; despised Sarai (female torture!); ran away</a:t>
            </a:r>
          </a:p>
          <a:p>
            <a:r>
              <a:rPr lang="en-US" sz="2800" dirty="0"/>
              <a:t>Abram = Chose the ‘natural’ cultural answer; ‘hands off’ – not responsible response…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178E784-3C81-4963-ACD9-58EF41CE8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1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C8827-1888-67E2-C1EB-39E568329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582862"/>
          </a:xfrm>
        </p:spPr>
        <p:txBody>
          <a:bodyPr>
            <a:normAutofit/>
          </a:bodyPr>
          <a:lstStyle/>
          <a:p>
            <a:r>
              <a:rPr lang="en-US" sz="2800" dirty="0"/>
              <a:t>Hagar runs away and meets El Roi’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F3A5-C6A6-95D8-F691-0B78995F5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220" y="1519707"/>
            <a:ext cx="10109915" cy="5009881"/>
          </a:xfrm>
        </p:spPr>
        <p:txBody>
          <a:bodyPr anchor="t">
            <a:normAutofit/>
          </a:bodyPr>
          <a:lstStyle/>
          <a:p>
            <a:r>
              <a:rPr lang="en-US" sz="2800" dirty="0"/>
              <a:t>V7 – 16  The angel of the Lord found Hagar – on her way to Egypt – Shur (wall) is the eastern border of Egypt – </a:t>
            </a:r>
          </a:p>
          <a:p>
            <a:r>
              <a:rPr lang="en-US" sz="2800" dirty="0"/>
              <a:t>“Where have you come from and where are you going?” He knew the answer…offers an opportunity for an honest dialogue…(same with Adam and Eve “where are you?”)</a:t>
            </a:r>
          </a:p>
          <a:p>
            <a:r>
              <a:rPr lang="en-US" sz="2800" dirty="0"/>
              <a:t>“I am running away…”</a:t>
            </a:r>
          </a:p>
          <a:p>
            <a:r>
              <a:rPr lang="en-US" sz="2800" dirty="0"/>
              <a:t>The angel tells her to return and submit because… “I will increase your descendants”…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906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2DF80-E4E8-ED80-2A98-006F189EC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685893"/>
          </a:xfrm>
        </p:spPr>
        <p:txBody>
          <a:bodyPr>
            <a:normAutofit/>
          </a:bodyPr>
          <a:lstStyle/>
          <a:p>
            <a:r>
              <a:rPr lang="en-US" sz="3200" dirty="0"/>
              <a:t>The Angel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CE272-E716-3FF2-608A-6325D4D46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372" y="2052116"/>
            <a:ext cx="9955369" cy="4490352"/>
          </a:xfrm>
        </p:spPr>
        <p:txBody>
          <a:bodyPr anchor="t">
            <a:normAutofit/>
          </a:bodyPr>
          <a:lstStyle/>
          <a:p>
            <a:r>
              <a:rPr lang="en-US" sz="2800" dirty="0"/>
              <a:t>An angel = messenger of God or</a:t>
            </a:r>
          </a:p>
          <a:p>
            <a:r>
              <a:rPr lang="en-US" sz="2800" dirty="0"/>
              <a:t>A Theophany – God		Christophany – Christ  = a physical appearance of God in the OT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V10 “I will increase your descendants so much that they will be too numerous to count.” – leans interpretation to this was a Theophany/Christophany</a:t>
            </a:r>
          </a:p>
        </p:txBody>
      </p:sp>
    </p:spTree>
    <p:extLst>
      <p:ext uri="{BB962C8B-B14F-4D97-AF65-F5344CB8AC3E}">
        <p14:creationId xmlns:p14="http://schemas.microsoft.com/office/powerpoint/2010/main" val="62252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E44497-9E03-AEFC-4240-42772744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411" y="183244"/>
            <a:ext cx="4986954" cy="67301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Ishmael: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B1227-066B-C96D-8988-F561F0AC3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230" y="1074230"/>
            <a:ext cx="6415190" cy="5818498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Named “Ishmael” =  ‘God hears’</a:t>
            </a:r>
          </a:p>
          <a:p>
            <a:r>
              <a:rPr lang="en-US" sz="2800" dirty="0"/>
              <a:t>Circumcised in Gen 17 &amp; dearly loved by Abram</a:t>
            </a:r>
          </a:p>
          <a:p>
            <a:r>
              <a:rPr lang="en-US" sz="2800" dirty="0"/>
              <a:t>V12 “A wild donkey, against everyone and everyone against him, live in hostility with his brothers/ relatives</a:t>
            </a:r>
          </a:p>
          <a:p>
            <a:r>
              <a:rPr lang="en-US" sz="2800" dirty="0"/>
              <a:t>Gen 21: God was with him, he married an Egyptian, had 12 sons, known as an expert warrior…</a:t>
            </a:r>
          </a:p>
          <a:p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horse and a donkey fighting&#10;&#10;Description automatically generated">
            <a:extLst>
              <a:ext uri="{FF2B5EF4-FFF2-40B4-BE49-F238E27FC236}">
                <a16:creationId xmlns:a16="http://schemas.microsoft.com/office/drawing/2014/main" id="{FABD571D-CBC8-F00F-FC2D-20F9D9B2F05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060" b="-1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68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23DF1-ABD5-A206-24F5-E12D5C88F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050" y="212501"/>
            <a:ext cx="7958331" cy="557105"/>
          </a:xfrm>
        </p:spPr>
        <p:txBody>
          <a:bodyPr>
            <a:normAutofit/>
          </a:bodyPr>
          <a:lstStyle/>
          <a:p>
            <a:r>
              <a:rPr lang="en-US" sz="2800" dirty="0"/>
              <a:t>More about Ishmael: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F040E-4548-4CCC-5A25-0918F590F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225" y="940159"/>
            <a:ext cx="9723549" cy="5705340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Gen 25: 9 – helped Isaac bury Abraham</a:t>
            </a:r>
          </a:p>
          <a:p>
            <a:r>
              <a:rPr lang="en-US" sz="2800" dirty="0"/>
              <a:t>Had 12 sons who lived in hostility with each other and became the Arabic Nation – a great (in number and power) nation – still today (Nomads)</a:t>
            </a:r>
          </a:p>
          <a:p>
            <a:r>
              <a:rPr lang="en-US" sz="2800" dirty="0"/>
              <a:t>Esau married an Ishmaelite (Gen 28)</a:t>
            </a:r>
          </a:p>
          <a:p>
            <a:r>
              <a:rPr lang="en-US" sz="2800" dirty="0"/>
              <a:t>Joseph sold to Ishmaelites (Gen 37)</a:t>
            </a:r>
          </a:p>
          <a:p>
            <a:r>
              <a:rPr lang="en-US" sz="2800" dirty="0"/>
              <a:t>Died at the age of 137 (Gen 25)</a:t>
            </a:r>
          </a:p>
          <a:p>
            <a:r>
              <a:rPr lang="en-US" sz="2800" dirty="0"/>
              <a:t>The strife/fight between Ishmael &amp; Isaac continues today</a:t>
            </a:r>
          </a:p>
          <a:p>
            <a:r>
              <a:rPr lang="en-US" sz="2800" dirty="0"/>
              <a:t>Called the “Father of Muslims”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4129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E7AFE-AFD8-8B70-57B9-2287EC70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608620"/>
          </a:xfrm>
        </p:spPr>
        <p:txBody>
          <a:bodyPr/>
          <a:lstStyle/>
          <a:p>
            <a:r>
              <a:rPr lang="en-US" dirty="0"/>
              <a:t>Hagar says…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3A614-7A1D-869A-CA09-08AF5278C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372" y="1687132"/>
            <a:ext cx="10006884" cy="4829578"/>
          </a:xfrm>
        </p:spPr>
        <p:txBody>
          <a:bodyPr anchor="t">
            <a:normAutofit/>
          </a:bodyPr>
          <a:lstStyle/>
          <a:p>
            <a:r>
              <a:rPr lang="en-US" sz="2800" dirty="0"/>
              <a:t>V13 “You are the God Who sees me, I have now seen the One Who sees me.” The El Roi’</a:t>
            </a:r>
          </a:p>
          <a:p>
            <a:endParaRPr lang="en-US" sz="2800" dirty="0"/>
          </a:p>
          <a:p>
            <a:r>
              <a:rPr lang="en-US" sz="2800" dirty="0"/>
              <a:t>“I have been seen by God, have seen Him and still live…” </a:t>
            </a:r>
          </a:p>
          <a:p>
            <a:endParaRPr lang="en-US" sz="2800" dirty="0"/>
          </a:p>
          <a:p>
            <a:r>
              <a:rPr lang="en-US" sz="2800" dirty="0"/>
              <a:t>God’s grace and mercy shown to Hagar… she has been seen, she has seen, and she still lives!</a:t>
            </a:r>
          </a:p>
        </p:txBody>
      </p:sp>
    </p:spTree>
    <p:extLst>
      <p:ext uri="{BB962C8B-B14F-4D97-AF65-F5344CB8AC3E}">
        <p14:creationId xmlns:p14="http://schemas.microsoft.com/office/powerpoint/2010/main" val="1956636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92</TotalTime>
  <Words>604</Words>
  <Application>Microsoft Macintosh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“Helping God” brings   ongoing agony!</vt:lpstr>
      <vt:lpstr>Genesis 15</vt:lpstr>
      <vt:lpstr>Genesis 16</vt:lpstr>
      <vt:lpstr>PowerPoint Presentation</vt:lpstr>
      <vt:lpstr>Hagar runs away and meets El Roi’</vt:lpstr>
      <vt:lpstr>The Angel of the Lord</vt:lpstr>
      <vt:lpstr>Ishmael:</vt:lpstr>
      <vt:lpstr>More about Ishmael:</vt:lpstr>
      <vt:lpstr>Hagar says…</vt:lpstr>
      <vt:lpstr>Things to think about and to respond to…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2025-02-07T20:22:40Z</dcterms:created>
  <dcterms:modified xsi:type="dcterms:W3CDTF">2025-02-07T21:54:40Z</dcterms:modified>
</cp:coreProperties>
</file>