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8"/>
  </p:normalViewPr>
  <p:slideViewPr>
    <p:cSldViewPr snapToGrid="0">
      <p:cViewPr varScale="1">
        <p:scale>
          <a:sx n="98" d="100"/>
          <a:sy n="98" d="100"/>
        </p:scale>
        <p:origin x="3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3/7/25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3/7/25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3/7/25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3/7/25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3/7/25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3/7/25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3/7/25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3/7/25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3/7/25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3/7/25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3/7/25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3/7/25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A0EA3-3EEB-21FC-AD1A-F7B5E8B08136}"/>
              </a:ext>
            </a:extLst>
          </p:cNvPr>
          <p:cNvSpPr>
            <a:spLocks noGrp="1"/>
          </p:cNvSpPr>
          <p:nvPr>
            <p:ph type="ctrTitle"/>
          </p:nvPr>
        </p:nvSpPr>
        <p:spPr>
          <a:xfrm>
            <a:off x="2022074" y="3624940"/>
            <a:ext cx="6857999" cy="2268559"/>
          </a:xfrm>
        </p:spPr>
        <p:txBody>
          <a:bodyPr>
            <a:normAutofit fontScale="90000"/>
          </a:bodyPr>
          <a:lstStyle/>
          <a:p>
            <a:pPr algn="ctr"/>
            <a:r>
              <a:rPr lang="en-US" dirty="0"/>
              <a:t>“Come now and let us settle it…”</a:t>
            </a:r>
            <a:br>
              <a:rPr lang="en-US" sz="4000" dirty="0"/>
            </a:br>
            <a:r>
              <a:rPr lang="en-US" sz="4000" dirty="0"/>
              <a:t>Isaiah 1: 18</a:t>
            </a:r>
            <a:endParaRPr lang="en-US" dirty="0"/>
          </a:p>
        </p:txBody>
      </p:sp>
      <p:sp>
        <p:nvSpPr>
          <p:cNvPr id="3" name="Subtitle 2">
            <a:extLst>
              <a:ext uri="{FF2B5EF4-FFF2-40B4-BE49-F238E27FC236}">
                <a16:creationId xmlns:a16="http://schemas.microsoft.com/office/drawing/2014/main" id="{E0E0D3D3-DE50-3B69-0DA3-355F2E364A17}"/>
              </a:ext>
            </a:extLst>
          </p:cNvPr>
          <p:cNvSpPr>
            <a:spLocks noGrp="1"/>
          </p:cNvSpPr>
          <p:nvPr>
            <p:ph type="subTitle" idx="1"/>
          </p:nvPr>
        </p:nvSpPr>
        <p:spPr/>
        <p:txBody>
          <a:bodyPr>
            <a:normAutofit/>
          </a:bodyPr>
          <a:lstStyle/>
          <a:p>
            <a:r>
              <a:rPr lang="en-US" sz="3200" dirty="0"/>
              <a:t>Genesis 18</a:t>
            </a:r>
          </a:p>
        </p:txBody>
      </p:sp>
    </p:spTree>
    <p:extLst>
      <p:ext uri="{BB962C8B-B14F-4D97-AF65-F5344CB8AC3E}">
        <p14:creationId xmlns:p14="http://schemas.microsoft.com/office/powerpoint/2010/main" val="303187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C4A19-BBB1-69A8-2E5F-FB04236C41F5}"/>
              </a:ext>
            </a:extLst>
          </p:cNvPr>
          <p:cNvSpPr>
            <a:spLocks noGrp="1"/>
          </p:cNvSpPr>
          <p:nvPr>
            <p:ph idx="1"/>
          </p:nvPr>
        </p:nvSpPr>
        <p:spPr>
          <a:xfrm>
            <a:off x="1371600" y="1162594"/>
            <a:ext cx="9640389" cy="4887350"/>
          </a:xfrm>
        </p:spPr>
        <p:txBody>
          <a:bodyPr anchor="t">
            <a:normAutofit/>
          </a:bodyPr>
          <a:lstStyle/>
          <a:p>
            <a:r>
              <a:rPr lang="en-US" sz="2800" dirty="0"/>
              <a:t>God desires our conversation and invites us to talk with Him – Isaiah 1: 18 “Come now and let us settle it…”</a:t>
            </a:r>
          </a:p>
          <a:p>
            <a:r>
              <a:rPr lang="en-US" sz="2800" dirty="0"/>
              <a:t>Hebrews 4: 16, “Let us approach God’s throne of grace with confidence (boldness) so we may receive mercy and grace to help us in our time of need.”</a:t>
            </a:r>
          </a:p>
          <a:p>
            <a:endParaRPr lang="en-US" sz="2800" dirty="0"/>
          </a:p>
          <a:p>
            <a:r>
              <a:rPr lang="en-US" sz="2800" dirty="0"/>
              <a:t>He calls us “His own children”…let us seek and ask Him! He is the same yesterday, today and forever! (Heb 13:8) </a:t>
            </a:r>
          </a:p>
          <a:p>
            <a:endParaRPr lang="en-US" sz="2800" dirty="0"/>
          </a:p>
        </p:txBody>
      </p:sp>
    </p:spTree>
    <p:extLst>
      <p:ext uri="{BB962C8B-B14F-4D97-AF65-F5344CB8AC3E}">
        <p14:creationId xmlns:p14="http://schemas.microsoft.com/office/powerpoint/2010/main" val="3766197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8D058-956B-AB9E-0EF5-F792BABA5C02}"/>
              </a:ext>
            </a:extLst>
          </p:cNvPr>
          <p:cNvSpPr>
            <a:spLocks noGrp="1"/>
          </p:cNvSpPr>
          <p:nvPr>
            <p:ph type="title"/>
          </p:nvPr>
        </p:nvSpPr>
        <p:spPr>
          <a:xfrm>
            <a:off x="2611808" y="808056"/>
            <a:ext cx="7958331" cy="602733"/>
          </a:xfrm>
        </p:spPr>
        <p:txBody>
          <a:bodyPr/>
          <a:lstStyle/>
          <a:p>
            <a:pPr algn="l"/>
            <a:r>
              <a:rPr lang="en-US" dirty="0"/>
              <a:t>Genesis 18		2 Parts</a:t>
            </a:r>
          </a:p>
        </p:txBody>
      </p:sp>
      <p:sp>
        <p:nvSpPr>
          <p:cNvPr id="3" name="Content Placeholder 2">
            <a:extLst>
              <a:ext uri="{FF2B5EF4-FFF2-40B4-BE49-F238E27FC236}">
                <a16:creationId xmlns:a16="http://schemas.microsoft.com/office/drawing/2014/main" id="{983468E6-17E1-74C8-DBFA-769E34839ABA}"/>
              </a:ext>
            </a:extLst>
          </p:cNvPr>
          <p:cNvSpPr>
            <a:spLocks noGrp="1"/>
          </p:cNvSpPr>
          <p:nvPr>
            <p:ph idx="1"/>
          </p:nvPr>
        </p:nvSpPr>
        <p:spPr>
          <a:xfrm>
            <a:off x="1175657" y="2052116"/>
            <a:ext cx="9993086" cy="3997828"/>
          </a:xfrm>
        </p:spPr>
        <p:txBody>
          <a:bodyPr anchor="t">
            <a:normAutofit/>
          </a:bodyPr>
          <a:lstStyle/>
          <a:p>
            <a:r>
              <a:rPr lang="en-US" sz="3200" dirty="0"/>
              <a:t>Part 1: 18: 1 – 15 	Covenant confirmed again, Sarah 	laughs</a:t>
            </a:r>
          </a:p>
          <a:p>
            <a:endParaRPr lang="en-US" sz="3200" dirty="0"/>
          </a:p>
          <a:p>
            <a:r>
              <a:rPr lang="en-US" sz="3200" dirty="0"/>
              <a:t>Part 2: 18: 16 – 33 Abraham negotiates with God</a:t>
            </a:r>
          </a:p>
        </p:txBody>
      </p:sp>
    </p:spTree>
    <p:extLst>
      <p:ext uri="{BB962C8B-B14F-4D97-AF65-F5344CB8AC3E}">
        <p14:creationId xmlns:p14="http://schemas.microsoft.com/office/powerpoint/2010/main" val="3650903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A9A36-78C4-B2BD-F884-FE547429A00D}"/>
              </a:ext>
            </a:extLst>
          </p:cNvPr>
          <p:cNvSpPr>
            <a:spLocks noGrp="1"/>
          </p:cNvSpPr>
          <p:nvPr>
            <p:ph type="title"/>
          </p:nvPr>
        </p:nvSpPr>
        <p:spPr>
          <a:xfrm>
            <a:off x="2611808" y="808057"/>
            <a:ext cx="7958331" cy="628858"/>
          </a:xfrm>
        </p:spPr>
        <p:txBody>
          <a:bodyPr/>
          <a:lstStyle/>
          <a:p>
            <a:r>
              <a:rPr lang="en-US" dirty="0"/>
              <a:t>Genesis 18: 1 - 15</a:t>
            </a:r>
          </a:p>
        </p:txBody>
      </p:sp>
      <p:sp>
        <p:nvSpPr>
          <p:cNvPr id="3" name="Content Placeholder 2">
            <a:extLst>
              <a:ext uri="{FF2B5EF4-FFF2-40B4-BE49-F238E27FC236}">
                <a16:creationId xmlns:a16="http://schemas.microsoft.com/office/drawing/2014/main" id="{070A7990-4F39-8049-8A9B-B902E9B1D805}"/>
              </a:ext>
            </a:extLst>
          </p:cNvPr>
          <p:cNvSpPr>
            <a:spLocks noGrp="1"/>
          </p:cNvSpPr>
          <p:nvPr>
            <p:ph idx="1"/>
          </p:nvPr>
        </p:nvSpPr>
        <p:spPr>
          <a:xfrm>
            <a:off x="994954" y="1699418"/>
            <a:ext cx="10202092" cy="4897325"/>
          </a:xfrm>
        </p:spPr>
        <p:txBody>
          <a:bodyPr anchor="t">
            <a:normAutofit/>
          </a:bodyPr>
          <a:lstStyle/>
          <a:p>
            <a:r>
              <a:rPr lang="en-US" sz="2800" dirty="0"/>
              <a:t>God’s covenant with Abraham is confirmed (again!)</a:t>
            </a:r>
          </a:p>
          <a:p>
            <a:r>
              <a:rPr lang="en-US" sz="2800" dirty="0"/>
              <a:t>Abraham sees 3 men approaching and he falls face down before them – sign of worship</a:t>
            </a:r>
          </a:p>
          <a:p>
            <a:r>
              <a:rPr lang="en-US" sz="2800" dirty="0"/>
              <a:t>He states, “If I have found favor (grace) in Your eyes do not pass by your servant…”</a:t>
            </a:r>
          </a:p>
          <a:p>
            <a:pPr lvl="1"/>
            <a:r>
              <a:rPr lang="en-US" sz="2600" dirty="0"/>
              <a:t>An old song we used to sing: ‘Pass me not, oh gentle Savior, hear my humble cry; while on others You are calling – do not pass me by…’</a:t>
            </a:r>
          </a:p>
        </p:txBody>
      </p:sp>
    </p:spTree>
    <p:extLst>
      <p:ext uri="{BB962C8B-B14F-4D97-AF65-F5344CB8AC3E}">
        <p14:creationId xmlns:p14="http://schemas.microsoft.com/office/powerpoint/2010/main" val="799979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90C68F-B69F-CA6A-99E1-0F89F7DBE335}"/>
              </a:ext>
            </a:extLst>
          </p:cNvPr>
          <p:cNvSpPr>
            <a:spLocks noGrp="1"/>
          </p:cNvSpPr>
          <p:nvPr>
            <p:ph idx="1"/>
          </p:nvPr>
        </p:nvSpPr>
        <p:spPr>
          <a:xfrm>
            <a:off x="1099457" y="679268"/>
            <a:ext cx="9784080" cy="6374675"/>
          </a:xfrm>
        </p:spPr>
        <p:txBody>
          <a:bodyPr anchor="t">
            <a:normAutofit/>
          </a:bodyPr>
          <a:lstStyle/>
          <a:p>
            <a:r>
              <a:rPr lang="en-US" sz="2800" dirty="0"/>
              <a:t>V4 &amp; 5 Let me wash Your feet and prepare a meal for You… they accept</a:t>
            </a:r>
          </a:p>
          <a:p>
            <a:r>
              <a:rPr lang="en-US" sz="2800" dirty="0"/>
              <a:t>V 6 – 8 Abraham tells Sarah to make fresh bread, tells his servant to prepare the calf he chooses; then when all is prepped – he brings a full meal of cheese curds, milk, and cooked calf with the prepared bread. He stands back and watches (servant’s position) as the 3 eat.</a:t>
            </a:r>
          </a:p>
          <a:p>
            <a:r>
              <a:rPr lang="en-US" sz="2800" dirty="0"/>
              <a:t>V9 “Where is Sarah?”</a:t>
            </a:r>
          </a:p>
          <a:p>
            <a:r>
              <a:rPr lang="en-US" sz="2800" dirty="0"/>
              <a:t>V10 - 12 “This time next year, when I return, Sarah will have a son.” Sarah laughed…. “Will I have this pleasure?”</a:t>
            </a:r>
          </a:p>
        </p:txBody>
      </p:sp>
    </p:spTree>
    <p:extLst>
      <p:ext uri="{BB962C8B-B14F-4D97-AF65-F5344CB8AC3E}">
        <p14:creationId xmlns:p14="http://schemas.microsoft.com/office/powerpoint/2010/main" val="2577505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272445-AA00-DEC0-9146-9C6C241E2DA5}"/>
              </a:ext>
            </a:extLst>
          </p:cNvPr>
          <p:cNvSpPr>
            <a:spLocks noGrp="1"/>
          </p:cNvSpPr>
          <p:nvPr>
            <p:ph idx="1"/>
          </p:nvPr>
        </p:nvSpPr>
        <p:spPr>
          <a:xfrm>
            <a:off x="1477136" y="1580606"/>
            <a:ext cx="9237728" cy="4767944"/>
          </a:xfrm>
        </p:spPr>
        <p:txBody>
          <a:bodyPr anchor="t">
            <a:normAutofit/>
          </a:bodyPr>
          <a:lstStyle/>
          <a:p>
            <a:r>
              <a:rPr lang="en-US" sz="2800" dirty="0"/>
              <a:t>V13 The Lord asks Abraham, “Why did Sarah laugh?... </a:t>
            </a:r>
            <a:r>
              <a:rPr lang="en-US" sz="2800" dirty="0">
                <a:solidFill>
                  <a:schemeClr val="tx2">
                    <a:lumMod val="75000"/>
                  </a:schemeClr>
                </a:solidFill>
              </a:rPr>
              <a:t>Is there anything too hard for the Lord?</a:t>
            </a:r>
            <a:r>
              <a:rPr lang="en-US" sz="2800" dirty="0"/>
              <a:t>”</a:t>
            </a:r>
          </a:p>
          <a:p>
            <a:endParaRPr lang="en-US" sz="2800" dirty="0">
              <a:solidFill>
                <a:schemeClr val="tx2">
                  <a:lumMod val="75000"/>
                </a:schemeClr>
              </a:solidFill>
            </a:endParaRPr>
          </a:p>
          <a:p>
            <a:r>
              <a:rPr lang="en-US" sz="2800" dirty="0"/>
              <a:t>V15 Sarah was afraid so she lied… “I did not laugh!”</a:t>
            </a:r>
          </a:p>
          <a:p>
            <a:r>
              <a:rPr lang="en-US" sz="2800" dirty="0"/>
              <a:t>The Lord said, “yes, you did laugh…” The Lord confronts her without condemnation… (this is mercy)</a:t>
            </a:r>
          </a:p>
        </p:txBody>
      </p:sp>
    </p:spTree>
    <p:extLst>
      <p:ext uri="{BB962C8B-B14F-4D97-AF65-F5344CB8AC3E}">
        <p14:creationId xmlns:p14="http://schemas.microsoft.com/office/powerpoint/2010/main" val="269543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E1974-C40A-5FA6-16C3-4921D8B2035D}"/>
              </a:ext>
            </a:extLst>
          </p:cNvPr>
          <p:cNvSpPr>
            <a:spLocks noGrp="1"/>
          </p:cNvSpPr>
          <p:nvPr>
            <p:ph type="title"/>
          </p:nvPr>
        </p:nvSpPr>
        <p:spPr>
          <a:xfrm>
            <a:off x="2585683" y="136240"/>
            <a:ext cx="7958331" cy="537418"/>
          </a:xfrm>
        </p:spPr>
        <p:txBody>
          <a:bodyPr>
            <a:normAutofit fontScale="90000"/>
          </a:bodyPr>
          <a:lstStyle/>
          <a:p>
            <a:pPr algn="l"/>
            <a:r>
              <a:rPr lang="en-US" dirty="0"/>
              <a:t>Part 2	Genesis 18: 16 - 33</a:t>
            </a:r>
          </a:p>
        </p:txBody>
      </p:sp>
      <p:sp>
        <p:nvSpPr>
          <p:cNvPr id="3" name="Content Placeholder 2">
            <a:extLst>
              <a:ext uri="{FF2B5EF4-FFF2-40B4-BE49-F238E27FC236}">
                <a16:creationId xmlns:a16="http://schemas.microsoft.com/office/drawing/2014/main" id="{06D78ECA-C455-E06E-8BDF-1A3119BAA146}"/>
              </a:ext>
            </a:extLst>
          </p:cNvPr>
          <p:cNvSpPr>
            <a:spLocks noGrp="1"/>
          </p:cNvSpPr>
          <p:nvPr>
            <p:ph idx="1"/>
          </p:nvPr>
        </p:nvSpPr>
        <p:spPr>
          <a:xfrm>
            <a:off x="1045030" y="804287"/>
            <a:ext cx="9862456" cy="5779393"/>
          </a:xfrm>
        </p:spPr>
        <p:txBody>
          <a:bodyPr anchor="t">
            <a:normAutofit fontScale="92500"/>
          </a:bodyPr>
          <a:lstStyle/>
          <a:p>
            <a:r>
              <a:rPr lang="en-US" sz="2800" dirty="0"/>
              <a:t>After they are done eating, they turn to walk towards Sodom, Abraham walks with them to see them on their way,  </a:t>
            </a:r>
          </a:p>
          <a:p>
            <a:r>
              <a:rPr lang="en-US" sz="2800" dirty="0"/>
              <a:t>The Lord asks a rhetorical question (a question made more like a statement) “Shall I hide this from Abraham?”</a:t>
            </a:r>
          </a:p>
          <a:p>
            <a:r>
              <a:rPr lang="en-US" sz="2800" dirty="0"/>
              <a:t>“No” because:	</a:t>
            </a:r>
          </a:p>
          <a:p>
            <a:pPr lvl="1"/>
            <a:r>
              <a:rPr lang="en-US" sz="2600" dirty="0"/>
              <a:t>Abraham will be a great and powerful nation</a:t>
            </a:r>
          </a:p>
          <a:p>
            <a:pPr lvl="1"/>
            <a:r>
              <a:rPr lang="en-US" sz="2600" dirty="0"/>
              <a:t>All the earth will be blessed through him (Jesus)</a:t>
            </a:r>
          </a:p>
          <a:p>
            <a:pPr lvl="1"/>
            <a:r>
              <a:rPr lang="en-US" sz="2600" dirty="0"/>
              <a:t>I have chosen him (Abraham)</a:t>
            </a:r>
          </a:p>
          <a:p>
            <a:pPr lvl="1"/>
            <a:r>
              <a:rPr lang="en-US" sz="2600" dirty="0"/>
              <a:t>He will teach his children to obey My word and do what is right and just…obedience will bring the promises</a:t>
            </a:r>
          </a:p>
        </p:txBody>
      </p:sp>
    </p:spTree>
    <p:extLst>
      <p:ext uri="{BB962C8B-B14F-4D97-AF65-F5344CB8AC3E}">
        <p14:creationId xmlns:p14="http://schemas.microsoft.com/office/powerpoint/2010/main" val="687120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F421E-DA1A-E05A-9FF1-AD0D671009BC}"/>
              </a:ext>
            </a:extLst>
          </p:cNvPr>
          <p:cNvSpPr>
            <a:spLocks noGrp="1"/>
          </p:cNvSpPr>
          <p:nvPr>
            <p:ph type="title"/>
          </p:nvPr>
        </p:nvSpPr>
        <p:spPr>
          <a:xfrm>
            <a:off x="2611808" y="167977"/>
            <a:ext cx="7958331" cy="772550"/>
          </a:xfrm>
        </p:spPr>
        <p:txBody>
          <a:bodyPr/>
          <a:lstStyle/>
          <a:p>
            <a:r>
              <a:rPr lang="en-US" dirty="0"/>
              <a:t>Leadership Class with God begins:</a:t>
            </a:r>
          </a:p>
        </p:txBody>
      </p:sp>
      <p:sp>
        <p:nvSpPr>
          <p:cNvPr id="3" name="Content Placeholder 2">
            <a:extLst>
              <a:ext uri="{FF2B5EF4-FFF2-40B4-BE49-F238E27FC236}">
                <a16:creationId xmlns:a16="http://schemas.microsoft.com/office/drawing/2014/main" id="{1CC34D99-AF1C-A67C-BC03-D472DD4C32E4}"/>
              </a:ext>
            </a:extLst>
          </p:cNvPr>
          <p:cNvSpPr>
            <a:spLocks noGrp="1"/>
          </p:cNvSpPr>
          <p:nvPr>
            <p:ph idx="1"/>
          </p:nvPr>
        </p:nvSpPr>
        <p:spPr>
          <a:xfrm>
            <a:off x="1021080" y="1254036"/>
            <a:ext cx="10149840" cy="5435987"/>
          </a:xfrm>
        </p:spPr>
        <p:txBody>
          <a:bodyPr anchor="t">
            <a:normAutofit/>
          </a:bodyPr>
          <a:lstStyle/>
          <a:p>
            <a:r>
              <a:rPr lang="en-US" sz="2800" dirty="0"/>
              <a:t>God shares the outcries against Sodom and Gomorrah is so great because their sins are so horrible and grievous… “I will go down and see…”</a:t>
            </a:r>
          </a:p>
          <a:p>
            <a:r>
              <a:rPr lang="en-US" sz="2800" dirty="0"/>
              <a:t>V22 The two angels continue walking while Abraham remains standing before God. Abraham asks, “Will You sweep away the righteous with the wicked? Will You punish the righteous the same as You will the wicked?”</a:t>
            </a:r>
          </a:p>
          <a:p>
            <a:r>
              <a:rPr lang="en-US" sz="2800" dirty="0"/>
              <a:t>V25 “Far be it from You…will not (right right) the Judge of all the earth do right?”</a:t>
            </a:r>
          </a:p>
        </p:txBody>
      </p:sp>
    </p:spTree>
    <p:extLst>
      <p:ext uri="{BB962C8B-B14F-4D97-AF65-F5344CB8AC3E}">
        <p14:creationId xmlns:p14="http://schemas.microsoft.com/office/powerpoint/2010/main" val="242876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2DA22-3CA1-CEA3-503C-046BB9FCD502}"/>
              </a:ext>
            </a:extLst>
          </p:cNvPr>
          <p:cNvSpPr>
            <a:spLocks noGrp="1"/>
          </p:cNvSpPr>
          <p:nvPr>
            <p:ph type="title"/>
          </p:nvPr>
        </p:nvSpPr>
        <p:spPr>
          <a:xfrm>
            <a:off x="2611808" y="229608"/>
            <a:ext cx="7958331" cy="602733"/>
          </a:xfrm>
        </p:spPr>
        <p:txBody>
          <a:bodyPr/>
          <a:lstStyle/>
          <a:p>
            <a:r>
              <a:rPr lang="en-US" dirty="0"/>
              <a:t>The Negotiations Begin…</a:t>
            </a:r>
          </a:p>
        </p:txBody>
      </p:sp>
      <p:sp>
        <p:nvSpPr>
          <p:cNvPr id="3" name="Content Placeholder 2">
            <a:extLst>
              <a:ext uri="{FF2B5EF4-FFF2-40B4-BE49-F238E27FC236}">
                <a16:creationId xmlns:a16="http://schemas.microsoft.com/office/drawing/2014/main" id="{CEF45067-7210-53A0-C940-F1DCE45C7F11}"/>
              </a:ext>
            </a:extLst>
          </p:cNvPr>
          <p:cNvSpPr>
            <a:spLocks noGrp="1"/>
          </p:cNvSpPr>
          <p:nvPr>
            <p:ph idx="1"/>
          </p:nvPr>
        </p:nvSpPr>
        <p:spPr>
          <a:xfrm>
            <a:off x="1086394" y="832341"/>
            <a:ext cx="10019212" cy="5904411"/>
          </a:xfrm>
        </p:spPr>
        <p:txBody>
          <a:bodyPr anchor="t">
            <a:normAutofit lnSpcReduction="10000"/>
          </a:bodyPr>
          <a:lstStyle/>
          <a:p>
            <a:r>
              <a:rPr lang="en-US" sz="2800" dirty="0"/>
              <a:t>Abraham: “If there are 50 righteous people, will you spare?”</a:t>
            </a:r>
          </a:p>
          <a:p>
            <a:r>
              <a:rPr lang="en-US" sz="2800" dirty="0"/>
              <a:t>God: “Yes”</a:t>
            </a:r>
          </a:p>
          <a:p>
            <a:r>
              <a:rPr lang="en-US" sz="2800" dirty="0"/>
              <a:t>Abraham: “If you find 45 righteous people, will you spare?”</a:t>
            </a:r>
          </a:p>
          <a:p>
            <a:r>
              <a:rPr lang="en-US" sz="2800" dirty="0"/>
              <a:t>God: “Yes”</a:t>
            </a:r>
          </a:p>
          <a:p>
            <a:r>
              <a:rPr lang="en-US" sz="2800" dirty="0"/>
              <a:t>Abraham: “If you find 40 righteous people, will you spare?” Abraham: “If you find 30 righteous people, will you spare?” Abraham: “If you find 20 righteous people, will you spare?” Abraham: “If you find 10 righteous people, will you spare?” </a:t>
            </a:r>
          </a:p>
          <a:p>
            <a:r>
              <a:rPr lang="en-US" sz="2800" dirty="0"/>
              <a:t> God said, “Yes” and was done speaking with Abraham and left</a:t>
            </a:r>
          </a:p>
          <a:p>
            <a:endParaRPr lang="en-US" sz="2800" dirty="0"/>
          </a:p>
          <a:p>
            <a:endParaRPr lang="en-US" sz="2800" dirty="0"/>
          </a:p>
        </p:txBody>
      </p:sp>
    </p:spTree>
    <p:extLst>
      <p:ext uri="{BB962C8B-B14F-4D97-AF65-F5344CB8AC3E}">
        <p14:creationId xmlns:p14="http://schemas.microsoft.com/office/powerpoint/2010/main" val="3411529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D2BCF-EA3E-B469-F03C-631A519A8176}"/>
              </a:ext>
            </a:extLst>
          </p:cNvPr>
          <p:cNvSpPr>
            <a:spLocks noGrp="1"/>
          </p:cNvSpPr>
          <p:nvPr>
            <p:ph type="title"/>
          </p:nvPr>
        </p:nvSpPr>
        <p:spPr>
          <a:xfrm>
            <a:off x="2585682" y="481485"/>
            <a:ext cx="7958331" cy="746424"/>
          </a:xfrm>
        </p:spPr>
        <p:txBody>
          <a:bodyPr/>
          <a:lstStyle/>
          <a:p>
            <a:pPr algn="ctr"/>
            <a:r>
              <a:rPr lang="en-US" dirty="0"/>
              <a:t>What do we see?</a:t>
            </a:r>
          </a:p>
        </p:txBody>
      </p:sp>
      <p:sp>
        <p:nvSpPr>
          <p:cNvPr id="3" name="Content Placeholder 2">
            <a:extLst>
              <a:ext uri="{FF2B5EF4-FFF2-40B4-BE49-F238E27FC236}">
                <a16:creationId xmlns:a16="http://schemas.microsoft.com/office/drawing/2014/main" id="{4C82498F-42FE-B47F-014B-441EF905B4C3}"/>
              </a:ext>
            </a:extLst>
          </p:cNvPr>
          <p:cNvSpPr>
            <a:spLocks noGrp="1"/>
          </p:cNvSpPr>
          <p:nvPr>
            <p:ph idx="1"/>
          </p:nvPr>
        </p:nvSpPr>
        <p:spPr>
          <a:xfrm>
            <a:off x="1345474" y="1554481"/>
            <a:ext cx="9901646" cy="5029199"/>
          </a:xfrm>
        </p:spPr>
        <p:txBody>
          <a:bodyPr anchor="t">
            <a:normAutofit/>
          </a:bodyPr>
          <a:lstStyle/>
          <a:p>
            <a:r>
              <a:rPr lang="en-US" sz="2800" dirty="0"/>
              <a:t>Gen 18: 1 – 15  God confirms His promises to Abraham and confronts Sarah </a:t>
            </a:r>
            <a:r>
              <a:rPr lang="en-US" sz="2800" dirty="0">
                <a:solidFill>
                  <a:schemeClr val="tx2">
                    <a:lumMod val="90000"/>
                  </a:schemeClr>
                </a:solidFill>
              </a:rPr>
              <a:t>NOT</a:t>
            </a:r>
            <a:r>
              <a:rPr lang="en-US" sz="2800" dirty="0"/>
              <a:t> condemns = mercy.                   </a:t>
            </a:r>
            <a:r>
              <a:rPr lang="en-US" sz="2800" dirty="0">
                <a:solidFill>
                  <a:schemeClr val="tx2">
                    <a:lumMod val="90000"/>
                  </a:schemeClr>
                </a:solidFill>
              </a:rPr>
              <a:t>Is there anything to hard for the Lord</a:t>
            </a:r>
            <a:r>
              <a:rPr lang="en-US" sz="2800" dirty="0"/>
              <a:t>? Note Abraham’s heart’s plea: “</a:t>
            </a:r>
            <a:r>
              <a:rPr lang="en-US" sz="2800" dirty="0">
                <a:solidFill>
                  <a:schemeClr val="tx2"/>
                </a:solidFill>
              </a:rPr>
              <a:t>do not pass by me</a:t>
            </a:r>
            <a:r>
              <a:rPr lang="en-US" sz="2800" dirty="0"/>
              <a:t>…”</a:t>
            </a:r>
          </a:p>
          <a:p>
            <a:endParaRPr lang="en-US" sz="2800" dirty="0"/>
          </a:p>
          <a:p>
            <a:r>
              <a:rPr lang="en-US" sz="2800" dirty="0"/>
              <a:t>Gen 18: 16 – 33 God’s </a:t>
            </a:r>
            <a:r>
              <a:rPr lang="en-US" sz="2800" dirty="0">
                <a:solidFill>
                  <a:schemeClr val="tx2"/>
                </a:solidFill>
              </a:rPr>
              <a:t>foreknowledge</a:t>
            </a:r>
            <a:r>
              <a:rPr lang="en-US" sz="2800" dirty="0"/>
              <a:t> not same as His </a:t>
            </a:r>
            <a:r>
              <a:rPr lang="en-US" sz="2800" dirty="0">
                <a:solidFill>
                  <a:schemeClr val="tx2"/>
                </a:solidFill>
              </a:rPr>
              <a:t>predestination</a:t>
            </a:r>
            <a:r>
              <a:rPr lang="en-US" sz="2800" dirty="0"/>
              <a:t> – Could Abraham’s plea effect God’s choices?</a:t>
            </a:r>
          </a:p>
        </p:txBody>
      </p:sp>
    </p:spTree>
    <p:extLst>
      <p:ext uri="{BB962C8B-B14F-4D97-AF65-F5344CB8AC3E}">
        <p14:creationId xmlns:p14="http://schemas.microsoft.com/office/powerpoint/2010/main" val="34165949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93</TotalTime>
  <Words>784</Words>
  <Application>Microsoft Macintosh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MS Shell Dlg 2</vt:lpstr>
      <vt:lpstr>Wingdings</vt:lpstr>
      <vt:lpstr>Wingdings 3</vt:lpstr>
      <vt:lpstr>Madison</vt:lpstr>
      <vt:lpstr>“Come now and let us settle it…” Isaiah 1: 18</vt:lpstr>
      <vt:lpstr>Genesis 18  2 Parts</vt:lpstr>
      <vt:lpstr>Genesis 18: 1 - 15</vt:lpstr>
      <vt:lpstr>PowerPoint Presentation</vt:lpstr>
      <vt:lpstr>PowerPoint Presentation</vt:lpstr>
      <vt:lpstr>Part 2 Genesis 18: 16 - 33</vt:lpstr>
      <vt:lpstr>Leadership Class with God begins:</vt:lpstr>
      <vt:lpstr>The Negotiations Begin…</vt:lpstr>
      <vt:lpstr>What do we see?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2025-03-07T19:23:01Z</dcterms:created>
  <dcterms:modified xsi:type="dcterms:W3CDTF">2025-03-07T20:56:37Z</dcterms:modified>
</cp:coreProperties>
</file>