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628"/>
  </p:normalViewPr>
  <p:slideViewPr>
    <p:cSldViewPr snapToGrid="0">
      <p:cViewPr>
        <p:scale>
          <a:sx n="107" d="100"/>
          <a:sy n="107" d="100"/>
        </p:scale>
        <p:origin x="-15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3/15/25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3/15/25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3/15/25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3/15/25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3/15/25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3/15/25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3/15/25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3/15/25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3/15/25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3/15/25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3/15/25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3/15/25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5DBFC-CE76-16F8-6092-35A86CC90A0A}"/>
              </a:ext>
            </a:extLst>
          </p:cNvPr>
          <p:cNvSpPr>
            <a:spLocks noGrp="1"/>
          </p:cNvSpPr>
          <p:nvPr>
            <p:ph type="ctrTitle"/>
          </p:nvPr>
        </p:nvSpPr>
        <p:spPr/>
        <p:txBody>
          <a:bodyPr/>
          <a:lstStyle/>
          <a:p>
            <a:pPr algn="ctr"/>
            <a:r>
              <a:rPr lang="en-US" dirty="0"/>
              <a:t>Abraham Negotiated and</a:t>
            </a:r>
            <a:br>
              <a:rPr lang="en-US" dirty="0"/>
            </a:br>
            <a:r>
              <a:rPr lang="en-US" dirty="0"/>
              <a:t>God Showed Mercy!</a:t>
            </a:r>
          </a:p>
        </p:txBody>
      </p:sp>
      <p:sp>
        <p:nvSpPr>
          <p:cNvPr id="3" name="Subtitle 2">
            <a:extLst>
              <a:ext uri="{FF2B5EF4-FFF2-40B4-BE49-F238E27FC236}">
                <a16:creationId xmlns:a16="http://schemas.microsoft.com/office/drawing/2014/main" id="{9F2ACD45-499C-3E80-3C62-6BBBD5A1F13F}"/>
              </a:ext>
            </a:extLst>
          </p:cNvPr>
          <p:cNvSpPr>
            <a:spLocks noGrp="1"/>
          </p:cNvSpPr>
          <p:nvPr>
            <p:ph type="subTitle" idx="1"/>
          </p:nvPr>
        </p:nvSpPr>
        <p:spPr/>
        <p:txBody>
          <a:bodyPr>
            <a:normAutofit/>
          </a:bodyPr>
          <a:lstStyle/>
          <a:p>
            <a:pPr algn="ctr"/>
            <a:r>
              <a:rPr lang="en-US" sz="3200" dirty="0">
                <a:solidFill>
                  <a:schemeClr val="bg1"/>
                </a:solidFill>
              </a:rPr>
              <a:t>Genesis 19</a:t>
            </a:r>
          </a:p>
        </p:txBody>
      </p:sp>
    </p:spTree>
    <p:extLst>
      <p:ext uri="{BB962C8B-B14F-4D97-AF65-F5344CB8AC3E}">
        <p14:creationId xmlns:p14="http://schemas.microsoft.com/office/powerpoint/2010/main" val="235225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DD3EB-6612-1838-4888-CAF0945855BD}"/>
              </a:ext>
            </a:extLst>
          </p:cNvPr>
          <p:cNvSpPr>
            <a:spLocks noGrp="1"/>
          </p:cNvSpPr>
          <p:nvPr>
            <p:ph type="title"/>
          </p:nvPr>
        </p:nvSpPr>
        <p:spPr/>
        <p:txBody>
          <a:bodyPr/>
          <a:lstStyle/>
          <a:p>
            <a:r>
              <a:rPr lang="en-US" dirty="0"/>
              <a:t>Points to ponder and apply…</a:t>
            </a:r>
          </a:p>
        </p:txBody>
      </p:sp>
      <p:sp>
        <p:nvSpPr>
          <p:cNvPr id="3" name="Content Placeholder 2">
            <a:extLst>
              <a:ext uri="{FF2B5EF4-FFF2-40B4-BE49-F238E27FC236}">
                <a16:creationId xmlns:a16="http://schemas.microsoft.com/office/drawing/2014/main" id="{DEB50204-70FE-5A66-DE80-CFEE8ED33C4E}"/>
              </a:ext>
            </a:extLst>
          </p:cNvPr>
          <p:cNvSpPr>
            <a:spLocks noGrp="1"/>
          </p:cNvSpPr>
          <p:nvPr>
            <p:ph idx="1"/>
          </p:nvPr>
        </p:nvSpPr>
        <p:spPr>
          <a:xfrm>
            <a:off x="688768" y="2270990"/>
            <a:ext cx="10984676" cy="4587009"/>
          </a:xfrm>
        </p:spPr>
        <p:txBody>
          <a:bodyPr>
            <a:normAutofit/>
          </a:bodyPr>
          <a:lstStyle/>
          <a:p>
            <a:r>
              <a:rPr lang="en-US" sz="2800" dirty="0"/>
              <a:t>What are our thoughts and attitudes towards the world’s view of right and wrong today? What is moral and what is immoral? How do you know?</a:t>
            </a:r>
          </a:p>
          <a:p>
            <a:r>
              <a:rPr lang="en-US" sz="2800" dirty="0"/>
              <a:t>Is there something God pulled you out of that you still look longingly back for? (Dog returning to his vomit – Proverbs)</a:t>
            </a:r>
          </a:p>
          <a:p>
            <a:r>
              <a:rPr lang="en-US" sz="2800" dirty="0"/>
              <a:t>God had mercy on Lot because of Abraham’s negotiation/ prayers – who are you interceding for?</a:t>
            </a:r>
          </a:p>
          <a:p>
            <a:pPr marL="0" indent="0" algn="ctr">
              <a:buNone/>
            </a:pPr>
            <a:r>
              <a:rPr lang="en-US" sz="2800" u="sng" dirty="0"/>
              <a:t>You can make a difference</a:t>
            </a:r>
            <a:r>
              <a:rPr lang="en-US" sz="2800" dirty="0"/>
              <a:t>! Isaiah 1: 18, “Come and reason with Me” says the Lord!</a:t>
            </a:r>
          </a:p>
        </p:txBody>
      </p:sp>
    </p:spTree>
    <p:extLst>
      <p:ext uri="{BB962C8B-B14F-4D97-AF65-F5344CB8AC3E}">
        <p14:creationId xmlns:p14="http://schemas.microsoft.com/office/powerpoint/2010/main" val="110210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9850A-297A-5698-88DC-F0AC1696D7CB}"/>
              </a:ext>
            </a:extLst>
          </p:cNvPr>
          <p:cNvSpPr>
            <a:spLocks noGrp="1"/>
          </p:cNvSpPr>
          <p:nvPr>
            <p:ph type="title"/>
          </p:nvPr>
        </p:nvSpPr>
        <p:spPr>
          <a:xfrm>
            <a:off x="1154954" y="594844"/>
            <a:ext cx="8761413" cy="1181703"/>
          </a:xfrm>
        </p:spPr>
        <p:txBody>
          <a:bodyPr/>
          <a:lstStyle/>
          <a:p>
            <a:pPr algn="ctr"/>
            <a:r>
              <a:rPr lang="en-US" dirty="0"/>
              <a:t>Story opens with Lot sitting at Sodom’s city gate… </a:t>
            </a:r>
          </a:p>
        </p:txBody>
      </p:sp>
      <p:sp>
        <p:nvSpPr>
          <p:cNvPr id="3" name="Content Placeholder 2">
            <a:extLst>
              <a:ext uri="{FF2B5EF4-FFF2-40B4-BE49-F238E27FC236}">
                <a16:creationId xmlns:a16="http://schemas.microsoft.com/office/drawing/2014/main" id="{7A68F25A-B361-02C6-43E7-C786D2ABC96C}"/>
              </a:ext>
            </a:extLst>
          </p:cNvPr>
          <p:cNvSpPr>
            <a:spLocks noGrp="1"/>
          </p:cNvSpPr>
          <p:nvPr>
            <p:ph idx="1"/>
          </p:nvPr>
        </p:nvSpPr>
        <p:spPr>
          <a:xfrm>
            <a:off x="341811" y="2455816"/>
            <a:ext cx="11508377" cy="4245429"/>
          </a:xfrm>
        </p:spPr>
        <p:txBody>
          <a:bodyPr>
            <a:normAutofit/>
          </a:bodyPr>
          <a:lstStyle/>
          <a:p>
            <a:r>
              <a:rPr lang="en-US" sz="2800" dirty="0"/>
              <a:t>Lot is sitting at the gate = a position of governing authority </a:t>
            </a:r>
          </a:p>
          <a:p>
            <a:r>
              <a:rPr lang="en-US" sz="2800" dirty="0"/>
              <a:t>Remember </a:t>
            </a:r>
            <a:r>
              <a:rPr lang="en-US" sz="2800" u="sng" dirty="0"/>
              <a:t>Psalms 1: 1</a:t>
            </a:r>
            <a:r>
              <a:rPr lang="en-US" sz="2800" dirty="0"/>
              <a:t>, “Blessed are those who do not </a:t>
            </a:r>
            <a:r>
              <a:rPr lang="en-US" sz="2800" b="1" dirty="0"/>
              <a:t>walk</a:t>
            </a:r>
            <a:r>
              <a:rPr lang="en-US" sz="2800" dirty="0"/>
              <a:t> in the way of the wicked; or </a:t>
            </a:r>
            <a:r>
              <a:rPr lang="en-US" sz="2800" b="1" dirty="0"/>
              <a:t>stand</a:t>
            </a:r>
            <a:r>
              <a:rPr lang="en-US" sz="2800" dirty="0"/>
              <a:t> in the way of sinners; or </a:t>
            </a:r>
            <a:r>
              <a:rPr lang="en-US" sz="2800" b="1" dirty="0"/>
              <a:t>sit</a:t>
            </a:r>
            <a:r>
              <a:rPr lang="en-US" sz="2800" dirty="0"/>
              <a:t> in the company of mockers.”</a:t>
            </a:r>
          </a:p>
          <a:p>
            <a:r>
              <a:rPr lang="en-US" sz="2800" dirty="0"/>
              <a:t>In </a:t>
            </a:r>
            <a:r>
              <a:rPr lang="en-US" sz="2800" u="sng" dirty="0"/>
              <a:t>Gen 13: 10-13</a:t>
            </a:r>
            <a:r>
              <a:rPr lang="en-US" sz="2800" dirty="0"/>
              <a:t>, Lot looked towards Zoar (a city near Sodom) and set his tent near Sodom…Sodom was already known for its wickedness…between chapters 13 to 19 we see Lot’s digression…walks near, stands with and now sits together with…</a:t>
            </a:r>
          </a:p>
        </p:txBody>
      </p:sp>
    </p:spTree>
    <p:extLst>
      <p:ext uri="{BB962C8B-B14F-4D97-AF65-F5344CB8AC3E}">
        <p14:creationId xmlns:p14="http://schemas.microsoft.com/office/powerpoint/2010/main" val="26184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F322D-DCA1-C281-AC52-4882B5469159}"/>
              </a:ext>
            </a:extLst>
          </p:cNvPr>
          <p:cNvSpPr>
            <a:spLocks noGrp="1"/>
          </p:cNvSpPr>
          <p:nvPr>
            <p:ph type="title"/>
          </p:nvPr>
        </p:nvSpPr>
        <p:spPr/>
        <p:txBody>
          <a:bodyPr/>
          <a:lstStyle/>
          <a:p>
            <a:r>
              <a:rPr lang="en-US" dirty="0"/>
              <a:t>The Angels arrive…</a:t>
            </a:r>
          </a:p>
        </p:txBody>
      </p:sp>
      <p:sp>
        <p:nvSpPr>
          <p:cNvPr id="3" name="Content Placeholder 2">
            <a:extLst>
              <a:ext uri="{FF2B5EF4-FFF2-40B4-BE49-F238E27FC236}">
                <a16:creationId xmlns:a16="http://schemas.microsoft.com/office/drawing/2014/main" id="{356CCACF-1FE8-8DBB-A19B-E85AD75B9B49}"/>
              </a:ext>
            </a:extLst>
          </p:cNvPr>
          <p:cNvSpPr>
            <a:spLocks noGrp="1"/>
          </p:cNvSpPr>
          <p:nvPr>
            <p:ph idx="1"/>
          </p:nvPr>
        </p:nvSpPr>
        <p:spPr>
          <a:xfrm>
            <a:off x="518160" y="2342241"/>
            <a:ext cx="11155679" cy="4084683"/>
          </a:xfrm>
        </p:spPr>
        <p:txBody>
          <a:bodyPr>
            <a:normAutofit/>
          </a:bodyPr>
          <a:lstStyle/>
          <a:p>
            <a:r>
              <a:rPr lang="en-US" sz="2800" dirty="0"/>
              <a:t>Lot recognizes the angels’ holiness and invites them to stay at his home…they state they will stay in the town square (a place that is supposed to be safe for visitors to stay overnight) Lot strongly insists they stay with him and they yield.</a:t>
            </a:r>
          </a:p>
          <a:p>
            <a:r>
              <a:rPr lang="en-US" sz="2800" dirty="0"/>
              <a:t>At sunset (bedtime), all of the town’s men – young and old – surround Lot’s home…demanding Lot give his visitors to them for sex…Lot offers his two virgin daughters to satisfy them and calls the men of Sodom  “my friends”… the men increase aggressively, the angels pull Lot into Lot’s home…</a:t>
            </a:r>
          </a:p>
        </p:txBody>
      </p:sp>
    </p:spTree>
    <p:extLst>
      <p:ext uri="{BB962C8B-B14F-4D97-AF65-F5344CB8AC3E}">
        <p14:creationId xmlns:p14="http://schemas.microsoft.com/office/powerpoint/2010/main" val="78721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37C5-BAE2-BD04-3D15-8B1F4BC88AC5}"/>
              </a:ext>
            </a:extLst>
          </p:cNvPr>
          <p:cNvSpPr>
            <a:spLocks noGrp="1"/>
          </p:cNvSpPr>
          <p:nvPr>
            <p:ph type="title"/>
          </p:nvPr>
        </p:nvSpPr>
        <p:spPr/>
        <p:txBody>
          <a:bodyPr/>
          <a:lstStyle/>
          <a:p>
            <a:pPr algn="ctr"/>
            <a:r>
              <a:rPr lang="en-US" dirty="0"/>
              <a:t>Leave NOW!</a:t>
            </a:r>
          </a:p>
        </p:txBody>
      </p:sp>
      <p:sp>
        <p:nvSpPr>
          <p:cNvPr id="3" name="Content Placeholder 2">
            <a:extLst>
              <a:ext uri="{FF2B5EF4-FFF2-40B4-BE49-F238E27FC236}">
                <a16:creationId xmlns:a16="http://schemas.microsoft.com/office/drawing/2014/main" id="{274BBCF4-21A4-745B-0ECC-82DA90C05246}"/>
              </a:ext>
            </a:extLst>
          </p:cNvPr>
          <p:cNvSpPr>
            <a:spLocks noGrp="1"/>
          </p:cNvSpPr>
          <p:nvPr>
            <p:ph idx="1"/>
          </p:nvPr>
        </p:nvSpPr>
        <p:spPr>
          <a:xfrm>
            <a:off x="433252" y="2381430"/>
            <a:ext cx="11325496" cy="4149997"/>
          </a:xfrm>
        </p:spPr>
        <p:txBody>
          <a:bodyPr>
            <a:normAutofit/>
          </a:bodyPr>
          <a:lstStyle/>
          <a:p>
            <a:r>
              <a:rPr lang="en-US" sz="2800" dirty="0"/>
              <a:t>Lot is told to gather his family: wife, daughters, and their fiancés – the two fiancés thought this was a joke! The pronouncement of judgement was seen as a “joke”!</a:t>
            </a:r>
          </a:p>
          <a:p>
            <a:r>
              <a:rPr lang="en-US" sz="2800" dirty="0"/>
              <a:t>Even Lot hesitated! The angels grabbed the hands of Lot, Lot’s wife, and two daughters – leading out of Sodom to safety</a:t>
            </a:r>
          </a:p>
          <a:p>
            <a:r>
              <a:rPr lang="en-US" sz="2800" dirty="0"/>
              <a:t>Because of Abraham’s negotiation (prayers) – mercy is shown to Lot and his family…it was MERCY shown because of grace!</a:t>
            </a:r>
          </a:p>
        </p:txBody>
      </p:sp>
    </p:spTree>
    <p:extLst>
      <p:ext uri="{BB962C8B-B14F-4D97-AF65-F5344CB8AC3E}">
        <p14:creationId xmlns:p14="http://schemas.microsoft.com/office/powerpoint/2010/main" val="69833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0C9632-BB6F-48EE-AB65-501878BA5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7"/>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11" name="Freeform: Shape 10">
            <a:extLst>
              <a:ext uri="{FF2B5EF4-FFF2-40B4-BE49-F238E27FC236}">
                <a16:creationId xmlns:a16="http://schemas.microsoft.com/office/drawing/2014/main" id="{4EC8AAB6-953B-4D29-9967-3C44D06BB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txBody>
          <a:bodyPr/>
          <a:lstStyle/>
          <a:p>
            <a:endParaRPr lang="en-US" dirty="0"/>
          </a:p>
        </p:txBody>
      </p:sp>
      <p:sp>
        <p:nvSpPr>
          <p:cNvPr id="13" name="Freeform 5">
            <a:extLst>
              <a:ext uri="{FF2B5EF4-FFF2-40B4-BE49-F238E27FC236}">
                <a16:creationId xmlns:a16="http://schemas.microsoft.com/office/drawing/2014/main" id="{C89ED458-2326-40DC-9C7B-1A717B6551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n-US" dirty="0"/>
          </a:p>
        </p:txBody>
      </p:sp>
      <p:sp>
        <p:nvSpPr>
          <p:cNvPr id="2" name="Title 1">
            <a:extLst>
              <a:ext uri="{FF2B5EF4-FFF2-40B4-BE49-F238E27FC236}">
                <a16:creationId xmlns:a16="http://schemas.microsoft.com/office/drawing/2014/main" id="{7E002414-6251-ED67-F7BB-E41CCADDECE0}"/>
              </a:ext>
            </a:extLst>
          </p:cNvPr>
          <p:cNvSpPr>
            <a:spLocks noGrp="1"/>
          </p:cNvSpPr>
          <p:nvPr>
            <p:ph type="title"/>
          </p:nvPr>
        </p:nvSpPr>
        <p:spPr>
          <a:xfrm>
            <a:off x="605860" y="568492"/>
            <a:ext cx="4065878" cy="626532"/>
          </a:xfrm>
        </p:spPr>
        <p:txBody>
          <a:bodyPr>
            <a:normAutofit/>
          </a:bodyPr>
          <a:lstStyle/>
          <a:p>
            <a:pPr>
              <a:lnSpc>
                <a:spcPct val="90000"/>
              </a:lnSpc>
            </a:pPr>
            <a:r>
              <a:rPr lang="en-US" sz="2800" dirty="0">
                <a:solidFill>
                  <a:schemeClr val="tx1"/>
                </a:solidFill>
              </a:rPr>
              <a:t>The story continues:</a:t>
            </a:r>
          </a:p>
        </p:txBody>
      </p:sp>
      <p:pic>
        <p:nvPicPr>
          <p:cNvPr id="4" name="Picture 3">
            <a:extLst>
              <a:ext uri="{FF2B5EF4-FFF2-40B4-BE49-F238E27FC236}">
                <a16:creationId xmlns:a16="http://schemas.microsoft.com/office/drawing/2014/main" id="{F5B1FA49-E811-29CA-0416-02488154C403}"/>
              </a:ext>
            </a:extLst>
          </p:cNvPr>
          <p:cNvPicPr>
            <a:picLocks noChangeAspect="1"/>
          </p:cNvPicPr>
          <p:nvPr/>
        </p:nvPicPr>
        <p:blipFill>
          <a:blip r:embed="rId2"/>
          <a:srcRect r="8817" b="-2"/>
          <a:stretch/>
        </p:blipFill>
        <p:spPr>
          <a:xfrm>
            <a:off x="5194607" y="803751"/>
            <a:ext cx="6391533" cy="5250498"/>
          </a:xfrm>
          <a:prstGeom prst="rect">
            <a:avLst/>
          </a:prstGeom>
        </p:spPr>
      </p:pic>
      <p:sp>
        <p:nvSpPr>
          <p:cNvPr id="15" name="Rectangle 14">
            <a:extLst>
              <a:ext uri="{FF2B5EF4-FFF2-40B4-BE49-F238E27FC236}">
                <a16:creationId xmlns:a16="http://schemas.microsoft.com/office/drawing/2014/main" id="{6F9D1DE6-E368-4F07-85F9-D5B767477D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7" name="Oval 16">
            <a:extLst>
              <a:ext uri="{FF2B5EF4-FFF2-40B4-BE49-F238E27FC236}">
                <a16:creationId xmlns:a16="http://schemas.microsoft.com/office/drawing/2014/main" id="{F63B1F66-4ACE-4A01-8ADF-F175A9C35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9" name="Oval 18">
            <a:extLst>
              <a:ext uri="{FF2B5EF4-FFF2-40B4-BE49-F238E27FC236}">
                <a16:creationId xmlns:a16="http://schemas.microsoft.com/office/drawing/2014/main" id="{CF8448ED-9332-4A9B-8CAB-B1985E596E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FC1A4126-31F8-0397-3556-418AFC4D1CAA}"/>
              </a:ext>
            </a:extLst>
          </p:cNvPr>
          <p:cNvSpPr>
            <a:spLocks noGrp="1"/>
          </p:cNvSpPr>
          <p:nvPr>
            <p:ph idx="1"/>
          </p:nvPr>
        </p:nvSpPr>
        <p:spPr>
          <a:xfrm>
            <a:off x="451992" y="1242334"/>
            <a:ext cx="4293153" cy="5131728"/>
          </a:xfrm>
        </p:spPr>
        <p:txBody>
          <a:bodyPr>
            <a:noAutofit/>
          </a:bodyPr>
          <a:lstStyle/>
          <a:p>
            <a:pPr>
              <a:lnSpc>
                <a:spcPct val="90000"/>
              </a:lnSpc>
            </a:pPr>
            <a:r>
              <a:rPr lang="en-US" sz="2400" dirty="0">
                <a:solidFill>
                  <a:schemeClr val="tx1"/>
                </a:solidFill>
              </a:rPr>
              <a:t>Lot is still arguing with the angels as they are being led to safety</a:t>
            </a:r>
          </a:p>
          <a:p>
            <a:pPr>
              <a:lnSpc>
                <a:spcPct val="90000"/>
              </a:lnSpc>
            </a:pPr>
            <a:r>
              <a:rPr lang="en-US" sz="2400" dirty="0">
                <a:solidFill>
                  <a:schemeClr val="tx1"/>
                </a:solidFill>
              </a:rPr>
              <a:t>When they finally arrived to Zoar, the Lord rained sulfur on Sodom and Gomorrah…totally destroying them.</a:t>
            </a:r>
          </a:p>
          <a:p>
            <a:pPr>
              <a:lnSpc>
                <a:spcPct val="90000"/>
              </a:lnSpc>
            </a:pPr>
            <a:r>
              <a:rPr lang="en-US" sz="2400" dirty="0">
                <a:solidFill>
                  <a:schemeClr val="tx1"/>
                </a:solidFill>
              </a:rPr>
              <a:t>V26 But Lot’s wife longs to go back and she turns to look back on Sodom… a heart’s desire to return to Sodom… she was turned into a pillar of salt.</a:t>
            </a:r>
          </a:p>
        </p:txBody>
      </p:sp>
      <p:sp>
        <p:nvSpPr>
          <p:cNvPr id="21" name="Freeform 5">
            <a:extLst>
              <a:ext uri="{FF2B5EF4-FFF2-40B4-BE49-F238E27FC236}">
                <a16:creationId xmlns:a16="http://schemas.microsoft.com/office/drawing/2014/main" id="{ED3A2261-1C75-40FF-8CD6-18C5900C1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txBody>
          <a:bodyPr/>
          <a:lstStyle/>
          <a:p>
            <a:endParaRPr lang="en-US" dirty="0"/>
          </a:p>
        </p:txBody>
      </p:sp>
      <p:sp>
        <p:nvSpPr>
          <p:cNvPr id="5" name="TextBox 4">
            <a:extLst>
              <a:ext uri="{FF2B5EF4-FFF2-40B4-BE49-F238E27FC236}">
                <a16:creationId xmlns:a16="http://schemas.microsoft.com/office/drawing/2014/main" id="{1026CBC7-AC6F-41F4-F412-C70F2A40E3F7}"/>
              </a:ext>
            </a:extLst>
          </p:cNvPr>
          <p:cNvSpPr txBox="1"/>
          <p:nvPr/>
        </p:nvSpPr>
        <p:spPr>
          <a:xfrm>
            <a:off x="5443711" y="6108272"/>
            <a:ext cx="6296297" cy="369332"/>
          </a:xfrm>
          <a:prstGeom prst="rect">
            <a:avLst/>
          </a:prstGeom>
          <a:noFill/>
        </p:spPr>
        <p:txBody>
          <a:bodyPr wrap="square" rtlCol="0">
            <a:spAutoFit/>
          </a:bodyPr>
          <a:lstStyle/>
          <a:p>
            <a:r>
              <a:rPr lang="en-US" dirty="0">
                <a:solidFill>
                  <a:schemeClr val="bg1"/>
                </a:solidFill>
              </a:rPr>
              <a:t>We actually saw this in 2013 as we drove thru Jordan</a:t>
            </a:r>
          </a:p>
        </p:txBody>
      </p:sp>
    </p:spTree>
    <p:extLst>
      <p:ext uri="{BB962C8B-B14F-4D97-AF65-F5344CB8AC3E}">
        <p14:creationId xmlns:p14="http://schemas.microsoft.com/office/powerpoint/2010/main" val="74854377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8CE0-0DA3-F84C-B96D-3148929D1FA6}"/>
              </a:ext>
            </a:extLst>
          </p:cNvPr>
          <p:cNvSpPr>
            <a:spLocks noGrp="1"/>
          </p:cNvSpPr>
          <p:nvPr>
            <p:ph type="title"/>
          </p:nvPr>
        </p:nvSpPr>
        <p:spPr/>
        <p:txBody>
          <a:bodyPr/>
          <a:lstStyle/>
          <a:p>
            <a:r>
              <a:rPr lang="en-US" dirty="0"/>
              <a:t>Early the next morning…</a:t>
            </a:r>
          </a:p>
        </p:txBody>
      </p:sp>
      <p:sp>
        <p:nvSpPr>
          <p:cNvPr id="3" name="Content Placeholder 2">
            <a:extLst>
              <a:ext uri="{FF2B5EF4-FFF2-40B4-BE49-F238E27FC236}">
                <a16:creationId xmlns:a16="http://schemas.microsoft.com/office/drawing/2014/main" id="{4BC67519-484C-1E53-E4E5-24EC441C2C22}"/>
              </a:ext>
            </a:extLst>
          </p:cNvPr>
          <p:cNvSpPr>
            <a:spLocks noGrp="1"/>
          </p:cNvSpPr>
          <p:nvPr>
            <p:ph idx="1"/>
          </p:nvPr>
        </p:nvSpPr>
        <p:spPr>
          <a:xfrm>
            <a:off x="418012" y="2603499"/>
            <a:ext cx="11194868" cy="3849551"/>
          </a:xfrm>
        </p:spPr>
        <p:txBody>
          <a:bodyPr>
            <a:normAutofit lnSpcReduction="10000"/>
          </a:bodyPr>
          <a:lstStyle/>
          <a:p>
            <a:r>
              <a:rPr lang="en-US" sz="2800" dirty="0"/>
              <a:t>Abraham went to the place where he spoke with God and saw smoke rising from Sodom and Gomorrah</a:t>
            </a:r>
          </a:p>
          <a:p>
            <a:pPr marL="0" indent="0">
              <a:buNone/>
            </a:pPr>
            <a:endParaRPr lang="en-US" sz="2800" dirty="0"/>
          </a:p>
          <a:p>
            <a:r>
              <a:rPr lang="en-US" sz="2800" dirty="0"/>
              <a:t>V29 God destroyed the cities of Sodom and Gomorrah but remembered Abraham and brought Lot out of this catastrophe…</a:t>
            </a:r>
          </a:p>
          <a:p>
            <a:endParaRPr lang="en-US" sz="2800" dirty="0"/>
          </a:p>
          <a:p>
            <a:pPr marL="0" indent="0" algn="ctr">
              <a:buNone/>
            </a:pPr>
            <a:r>
              <a:rPr lang="en-US" sz="2800" dirty="0"/>
              <a:t>Our prayers make a difference!</a:t>
            </a:r>
          </a:p>
        </p:txBody>
      </p:sp>
    </p:spTree>
    <p:extLst>
      <p:ext uri="{BB962C8B-B14F-4D97-AF65-F5344CB8AC3E}">
        <p14:creationId xmlns:p14="http://schemas.microsoft.com/office/powerpoint/2010/main" val="2453954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5BEB6-95DF-6781-077A-1617BBC30778}"/>
              </a:ext>
            </a:extLst>
          </p:cNvPr>
          <p:cNvSpPr>
            <a:spLocks noGrp="1"/>
          </p:cNvSpPr>
          <p:nvPr>
            <p:ph type="title"/>
          </p:nvPr>
        </p:nvSpPr>
        <p:spPr/>
        <p:txBody>
          <a:bodyPr/>
          <a:lstStyle/>
          <a:p>
            <a:pPr algn="ctr"/>
            <a:r>
              <a:rPr lang="en-US" dirty="0"/>
              <a:t>Vv30 – 38 A side note (a caveat)</a:t>
            </a:r>
          </a:p>
        </p:txBody>
      </p:sp>
      <p:sp>
        <p:nvSpPr>
          <p:cNvPr id="3" name="Content Placeholder 2">
            <a:extLst>
              <a:ext uri="{FF2B5EF4-FFF2-40B4-BE49-F238E27FC236}">
                <a16:creationId xmlns:a16="http://schemas.microsoft.com/office/drawing/2014/main" id="{87D26062-DAE5-40F0-999F-549186549EAA}"/>
              </a:ext>
            </a:extLst>
          </p:cNvPr>
          <p:cNvSpPr>
            <a:spLocks noGrp="1"/>
          </p:cNvSpPr>
          <p:nvPr>
            <p:ph idx="1"/>
          </p:nvPr>
        </p:nvSpPr>
        <p:spPr>
          <a:xfrm>
            <a:off x="641268" y="2315688"/>
            <a:ext cx="10711541" cy="4436622"/>
          </a:xfrm>
        </p:spPr>
        <p:txBody>
          <a:bodyPr>
            <a:normAutofit lnSpcReduction="10000"/>
          </a:bodyPr>
          <a:lstStyle/>
          <a:p>
            <a:r>
              <a:rPr lang="en-US" sz="2800" dirty="0"/>
              <a:t>The Law of the Dessert: </a:t>
            </a:r>
          </a:p>
          <a:p>
            <a:pPr marL="0" indent="0">
              <a:buNone/>
            </a:pPr>
            <a:r>
              <a:rPr lang="en-US" sz="2800" dirty="0"/>
              <a:t>	If a man does not have a son, it was common a daughter or slave is given to him for him to impregnate – have a son – so his inheritance and name carries on…Survival not incest</a:t>
            </a:r>
          </a:p>
          <a:p>
            <a:pPr marL="0" indent="0">
              <a:buNone/>
            </a:pPr>
            <a:endParaRPr lang="en-US" sz="2800" dirty="0"/>
          </a:p>
          <a:p>
            <a:pPr marL="0" indent="0">
              <a:buNone/>
            </a:pPr>
            <a:r>
              <a:rPr lang="en-US" sz="2800" dirty="0"/>
              <a:t>Lot’s oldest daughter gave birth to a son named Moab (David’s great grandmother was a Moabite)</a:t>
            </a:r>
          </a:p>
          <a:p>
            <a:pPr marL="0" indent="0">
              <a:buNone/>
            </a:pPr>
            <a:r>
              <a:rPr lang="en-US" sz="2800" dirty="0"/>
              <a:t>Lot’s youngest daughter had Ammoni – Ammonites were at constant war with Israel</a:t>
            </a:r>
          </a:p>
        </p:txBody>
      </p:sp>
    </p:spTree>
    <p:extLst>
      <p:ext uri="{BB962C8B-B14F-4D97-AF65-F5344CB8AC3E}">
        <p14:creationId xmlns:p14="http://schemas.microsoft.com/office/powerpoint/2010/main" val="1795803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7A2A-CB3C-B721-06BB-024998C970C9}"/>
              </a:ext>
            </a:extLst>
          </p:cNvPr>
          <p:cNvSpPr>
            <a:spLocks noGrp="1"/>
          </p:cNvSpPr>
          <p:nvPr>
            <p:ph type="title"/>
          </p:nvPr>
        </p:nvSpPr>
        <p:spPr/>
        <p:txBody>
          <a:bodyPr/>
          <a:lstStyle/>
          <a:p>
            <a:pPr algn="ctr"/>
            <a:r>
              <a:rPr lang="en-US" dirty="0"/>
              <a:t>Our take-away challenges:</a:t>
            </a:r>
          </a:p>
        </p:txBody>
      </p:sp>
      <p:sp>
        <p:nvSpPr>
          <p:cNvPr id="3" name="Content Placeholder 2">
            <a:extLst>
              <a:ext uri="{FF2B5EF4-FFF2-40B4-BE49-F238E27FC236}">
                <a16:creationId xmlns:a16="http://schemas.microsoft.com/office/drawing/2014/main" id="{BD4318C1-88E8-3EA6-2A97-8DFAE6E459EA}"/>
              </a:ext>
            </a:extLst>
          </p:cNvPr>
          <p:cNvSpPr>
            <a:spLocks noGrp="1"/>
          </p:cNvSpPr>
          <p:nvPr>
            <p:ph idx="1"/>
          </p:nvPr>
        </p:nvSpPr>
        <p:spPr>
          <a:xfrm>
            <a:off x="546265" y="2425370"/>
            <a:ext cx="11293433" cy="3832926"/>
          </a:xfrm>
        </p:spPr>
        <p:txBody>
          <a:bodyPr>
            <a:normAutofit lnSpcReduction="10000"/>
          </a:bodyPr>
          <a:lstStyle/>
          <a:p>
            <a:pPr marL="514350" indent="-514350">
              <a:buFont typeface="+mj-lt"/>
              <a:buAutoNum type="arabicPeriod"/>
            </a:pPr>
            <a:r>
              <a:rPr lang="en-US" sz="2800" dirty="0"/>
              <a:t>Check our daily relationships: do we walk (listen to) with the sinners’ views (”You know, a woman does have a right to her own body…”)</a:t>
            </a:r>
          </a:p>
          <a:p>
            <a:pPr marL="0" indent="0">
              <a:buNone/>
            </a:pPr>
            <a:r>
              <a:rPr lang="en-US" sz="2800" dirty="0"/>
              <a:t>	Stand with sinners: (“Nothing wrong with abortion”)</a:t>
            </a:r>
          </a:p>
          <a:p>
            <a:pPr marL="0" indent="0">
              <a:buNone/>
            </a:pPr>
            <a:r>
              <a:rPr lang="en-US" sz="2800" dirty="0"/>
              <a:t>	Sit with mockers: (Support pro-choice and against pro-life)</a:t>
            </a:r>
          </a:p>
          <a:p>
            <a:pPr marL="0" indent="0">
              <a:buNone/>
            </a:pPr>
            <a:endParaRPr lang="en-US" sz="2800" dirty="0"/>
          </a:p>
          <a:p>
            <a:pPr marL="0" indent="0">
              <a:buNone/>
            </a:pPr>
            <a:r>
              <a:rPr lang="en-US" sz="2800" dirty="0"/>
              <a:t>Have we lost our “moral compass”? Can we tell what is right and wrong?</a:t>
            </a:r>
          </a:p>
        </p:txBody>
      </p:sp>
    </p:spTree>
    <p:extLst>
      <p:ext uri="{BB962C8B-B14F-4D97-AF65-F5344CB8AC3E}">
        <p14:creationId xmlns:p14="http://schemas.microsoft.com/office/powerpoint/2010/main" val="2303454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B677F-E9E6-3264-276D-C7843D0CB95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52F04AF-07A1-F50B-267E-3F6B1EBD0224}"/>
              </a:ext>
            </a:extLst>
          </p:cNvPr>
          <p:cNvSpPr>
            <a:spLocks noGrp="1"/>
          </p:cNvSpPr>
          <p:nvPr>
            <p:ph idx="1"/>
          </p:nvPr>
        </p:nvSpPr>
        <p:spPr>
          <a:xfrm>
            <a:off x="688768" y="2268187"/>
            <a:ext cx="11055927" cy="4381993"/>
          </a:xfrm>
        </p:spPr>
        <p:txBody>
          <a:bodyPr>
            <a:normAutofit fontScale="92500" lnSpcReduction="20000"/>
          </a:bodyPr>
          <a:lstStyle/>
          <a:p>
            <a:pPr marL="0" indent="0">
              <a:buNone/>
            </a:pPr>
            <a:r>
              <a:rPr lang="en-US" sz="2800" dirty="0"/>
              <a:t>2.	Lot had to be pulled away … the fiancés thought God’s judgement was a joke!</a:t>
            </a:r>
          </a:p>
          <a:p>
            <a:pPr marL="0" indent="0">
              <a:buNone/>
            </a:pPr>
            <a:endParaRPr lang="en-US" sz="2800" dirty="0"/>
          </a:p>
          <a:p>
            <a:pPr marL="0" indent="0">
              <a:buNone/>
            </a:pPr>
            <a:r>
              <a:rPr lang="en-US" sz="2800" dirty="0"/>
              <a:t>3.	Even in his forced obedience – he still fought God’s mercy</a:t>
            </a:r>
          </a:p>
          <a:p>
            <a:pPr marL="0" indent="0">
              <a:buNone/>
            </a:pPr>
            <a:endParaRPr lang="en-US" sz="2800" dirty="0"/>
          </a:p>
          <a:p>
            <a:pPr marL="0" indent="0">
              <a:buNone/>
            </a:pPr>
            <a:r>
              <a:rPr lang="en-US" sz="2800" dirty="0"/>
              <a:t>4.	Lot’s wife missed and longed for her horrifically sinful environment – resulted in being turned into a pillar of salt</a:t>
            </a:r>
          </a:p>
          <a:p>
            <a:pPr marL="0" indent="0">
              <a:buNone/>
            </a:pPr>
            <a:endParaRPr lang="en-US" sz="2800" dirty="0"/>
          </a:p>
          <a:p>
            <a:pPr marL="0" indent="0">
              <a:buNone/>
            </a:pPr>
            <a:r>
              <a:rPr lang="en-US" sz="2800" dirty="0"/>
              <a:t>5.	There are people today who truly believe the Bible is immoral and a lie…</a:t>
            </a:r>
          </a:p>
          <a:p>
            <a:pPr marL="514350" indent="-514350">
              <a:buAutoNum type="arabicPeriod" startAt="3"/>
            </a:pPr>
            <a:endParaRPr lang="en-US" sz="2800" dirty="0"/>
          </a:p>
        </p:txBody>
      </p:sp>
    </p:spTree>
    <p:extLst>
      <p:ext uri="{BB962C8B-B14F-4D97-AF65-F5344CB8AC3E}">
        <p14:creationId xmlns:p14="http://schemas.microsoft.com/office/powerpoint/2010/main" val="20766924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83</TotalTime>
  <Words>795</Words>
  <Application>Microsoft Macintosh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Abraham Negotiated and God Showed Mercy!</vt:lpstr>
      <vt:lpstr>Story opens with Lot sitting at Sodom’s city gate… </vt:lpstr>
      <vt:lpstr>The Angels arrive…</vt:lpstr>
      <vt:lpstr>Leave NOW!</vt:lpstr>
      <vt:lpstr>The story continues:</vt:lpstr>
      <vt:lpstr>Early the next morning…</vt:lpstr>
      <vt:lpstr>Vv30 – 38 A side note (a caveat)</vt:lpstr>
      <vt:lpstr>Our take-away challenges:</vt:lpstr>
      <vt:lpstr>PowerPoint Presentation</vt:lpstr>
      <vt:lpstr>Points to ponder and apply…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2025-03-15T18:41:31Z</dcterms:created>
  <dcterms:modified xsi:type="dcterms:W3CDTF">2025-03-15T20:04:51Z</dcterms:modified>
</cp:coreProperties>
</file>