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28"/>
  </p:normalViewPr>
  <p:slideViewPr>
    <p:cSldViewPr snapToGrid="0">
      <p:cViewPr varScale="1">
        <p:scale>
          <a:sx n="98" d="100"/>
          <a:sy n="98" d="100"/>
        </p:scale>
        <p:origin x="3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640080" y="1371599"/>
            <a:ext cx="6675120" cy="2951825"/>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640080" y="4584879"/>
            <a:ext cx="667512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6444479B-705B-4489-957E-7E8A228BDFA0}" type="datetime1">
              <a:rPr lang="en-US" smtClean="0"/>
              <a:t>3/28/25</a:t>
            </a:fld>
            <a:endParaRPr lang="en-US" dirty="0"/>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12960-6E85-460F-B6E3-5B82CB31AF3D}" type="slidenum">
              <a:rPr lang="en-US" smtClean="0"/>
              <a:t>‹#›</a:t>
            </a:fld>
            <a:endParaRPr lang="en-US" dirty="0"/>
          </a:p>
        </p:txBody>
      </p:sp>
    </p:spTree>
    <p:extLst>
      <p:ext uri="{BB962C8B-B14F-4D97-AF65-F5344CB8AC3E}">
        <p14:creationId xmlns:p14="http://schemas.microsoft.com/office/powerpoint/2010/main" val="2697439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C07B66AD-7C08-490A-ADA4-B47E10FB2407}" type="datetime1">
              <a:rPr lang="en-US" smtClean="0"/>
              <a:t>3/28/25</a:t>
            </a:fld>
            <a:endParaRPr lang="en-US" dirty="0"/>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12960-6E85-460F-B6E3-5B82CB31AF3D}" type="slidenum">
              <a:rPr lang="en-US" smtClean="0"/>
              <a:t>‹#›</a:t>
            </a:fld>
            <a:endParaRPr lang="en-US" dirty="0"/>
          </a:p>
        </p:txBody>
      </p:sp>
    </p:spTree>
    <p:extLst>
      <p:ext uri="{BB962C8B-B14F-4D97-AF65-F5344CB8AC3E}">
        <p14:creationId xmlns:p14="http://schemas.microsoft.com/office/powerpoint/2010/main" val="3958007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CB3635-47E1-90D8-B693-DA85A66B3831}"/>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209219" y="640079"/>
            <a:ext cx="1811773" cy="5536884"/>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640080" y="640080"/>
            <a:ext cx="8412422" cy="55368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05B95027-4255-49E7-9841-CD21BCC99996}" type="datetime1">
              <a:rPr lang="en-US" smtClean="0"/>
              <a:t>3/28/25</a:t>
            </a:fld>
            <a:endParaRPr lang="en-US" dirty="0"/>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12960-6E85-460F-B6E3-5B82CB31AF3D}" type="slidenum">
              <a:rPr lang="en-US" smtClean="0"/>
              <a:t>‹#›</a:t>
            </a:fld>
            <a:endParaRPr lang="en-US" dirty="0"/>
          </a:p>
        </p:txBody>
      </p:sp>
      <p:cxnSp>
        <p:nvCxnSpPr>
          <p:cNvPr id="7" name="Straight Connector 6">
            <a:extLst>
              <a:ext uri="{FF2B5EF4-FFF2-40B4-BE49-F238E27FC236}">
                <a16:creationId xmlns:a16="http://schemas.microsoft.com/office/drawing/2014/main" id="{3230604F-219C-2DEE-830E-27274CC2FE19}"/>
              </a:ext>
              <a:ext uri="{C183D7F6-B498-43B3-948B-1728B52AA6E4}">
                <adec:decorative xmlns:adec="http://schemas.microsoft.com/office/drawing/2017/decorative" val="1"/>
              </a:ext>
            </a:extLst>
          </p:cNvPr>
          <p:cNvCxnSpPr>
            <a:cxnSpLocks/>
          </p:cNvCxnSpPr>
          <p:nvPr/>
        </p:nvCxnSpPr>
        <p:spPr>
          <a:xfrm rot="5400000">
            <a:off x="10872154" y="119243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4067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9F89F774-3FA6-43B8-9241-99959C8FD463}" type="datetime1">
              <a:rPr lang="en-US" smtClean="0"/>
              <a:t>3/28/25</a:t>
            </a:fld>
            <a:endParaRPr lang="en-US" dirty="0"/>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12960-6E85-460F-B6E3-5B82CB31AF3D}" type="slidenum">
              <a:rPr lang="en-US" smtClean="0"/>
              <a:t>‹#›</a:t>
            </a:fld>
            <a:endParaRPr lang="en-US" dirty="0"/>
          </a:p>
        </p:txBody>
      </p:sp>
    </p:spTree>
    <p:extLst>
      <p:ext uri="{BB962C8B-B14F-4D97-AF65-F5344CB8AC3E}">
        <p14:creationId xmlns:p14="http://schemas.microsoft.com/office/powerpoint/2010/main" val="2428404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1BB59B6-79B9-97F5-AC3B-DF65899D39D8}"/>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640080" y="1291366"/>
            <a:ext cx="9214884" cy="315997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640080" y="5018567"/>
            <a:ext cx="7907079" cy="1073889"/>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9504452-5DCC-4FE2-A5C9-8A5EF6714D65}" type="datetime1">
              <a:rPr lang="en-US" smtClean="0"/>
              <a:t>3/28/25</a:t>
            </a:fld>
            <a:endParaRPr lang="en-US" dirty="0"/>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12960-6E85-460F-B6E3-5B82CB31AF3D}" type="slidenum">
              <a:rPr lang="en-US" smtClean="0"/>
              <a:t>‹#›</a:t>
            </a:fld>
            <a:endParaRPr lang="en-US" dirty="0"/>
          </a:p>
        </p:txBody>
      </p:sp>
      <p:cxnSp>
        <p:nvCxnSpPr>
          <p:cNvPr id="7" name="Straight Connector 6">
            <a:extLst>
              <a:ext uri="{FF2B5EF4-FFF2-40B4-BE49-F238E27FC236}">
                <a16:creationId xmlns:a16="http://schemas.microsoft.com/office/drawing/2014/main" id="{FF05EAE5-4812-F718-6D75-9627884180BF}"/>
              </a:ext>
              <a:ext uri="{C183D7F6-B498-43B3-948B-1728B52AA6E4}">
                <adec:decorative xmlns:adec="http://schemas.microsoft.com/office/drawing/2017/decorative" val="1"/>
              </a:ext>
            </a:extLst>
          </p:cNvPr>
          <p:cNvCxnSpPr>
            <a:cxnSpLocks/>
          </p:cNvCxnSpPr>
          <p:nvPr/>
        </p:nvCxnSpPr>
        <p:spPr>
          <a:xfrm>
            <a:off x="716281" y="4715234"/>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0570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640080"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318928"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E579ABC2-0180-4F3A-A895-A85BC724D472}" type="datetime1">
              <a:rPr lang="en-US" smtClean="0"/>
              <a:t>3/28/25</a:t>
            </a:fld>
            <a:endParaRPr lang="en-US" dirty="0"/>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12960-6E85-460F-B6E3-5B82CB31AF3D}" type="slidenum">
              <a:rPr lang="en-US" smtClean="0"/>
              <a:t>‹#›</a:t>
            </a:fld>
            <a:endParaRPr lang="en-US" dirty="0"/>
          </a:p>
        </p:txBody>
      </p:sp>
    </p:spTree>
    <p:extLst>
      <p:ext uri="{BB962C8B-B14F-4D97-AF65-F5344CB8AC3E}">
        <p14:creationId xmlns:p14="http://schemas.microsoft.com/office/powerpoint/2010/main" val="356252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640079" y="1371599"/>
            <a:ext cx="10890929"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640079"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640079"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318928"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318928"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6AEEA9BA-4E8F-439E-BEA4-91FBA01E3F5F}" type="datetime1">
              <a:rPr lang="en-US" smtClean="0"/>
              <a:t>3/28/25</a:t>
            </a:fld>
            <a:endParaRPr lang="en-US" dirty="0"/>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12960-6E85-460F-B6E3-5B82CB31AF3D}" type="slidenum">
              <a:rPr lang="en-US" smtClean="0"/>
              <a:t>‹#›</a:t>
            </a:fld>
            <a:endParaRPr lang="en-US" dirty="0"/>
          </a:p>
        </p:txBody>
      </p:sp>
    </p:spTree>
    <p:extLst>
      <p:ext uri="{BB962C8B-B14F-4D97-AF65-F5344CB8AC3E}">
        <p14:creationId xmlns:p14="http://schemas.microsoft.com/office/powerpoint/2010/main" val="3880487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BE15BF18-0007-481C-AA29-413124BC3EE7}" type="datetime1">
              <a:rPr lang="en-US" smtClean="0"/>
              <a:t>3/28/25</a:t>
            </a:fld>
            <a:endParaRPr lang="en-US" dirty="0"/>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12960-6E85-460F-B6E3-5B82CB31AF3D}" type="slidenum">
              <a:rPr lang="en-US" smtClean="0"/>
              <a:t>‹#›</a:t>
            </a:fld>
            <a:endParaRPr lang="en-US" dirty="0"/>
          </a:p>
        </p:txBody>
      </p:sp>
    </p:spTree>
    <p:extLst>
      <p:ext uri="{BB962C8B-B14F-4D97-AF65-F5344CB8AC3E}">
        <p14:creationId xmlns:p14="http://schemas.microsoft.com/office/powerpoint/2010/main" val="2991856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149F9F0F-FB8C-5565-247C-BDCC156B5CAF}"/>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09BE9870-3748-43AD-B547-02A075CB4A1D}" type="datetime1">
              <a:rPr lang="en-US" smtClean="0"/>
              <a:t>3/28/25</a:t>
            </a:fld>
            <a:endParaRPr lang="en-US" dirty="0"/>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12960-6E85-460F-B6E3-5B82CB31AF3D}" type="slidenum">
              <a:rPr lang="en-US" smtClean="0"/>
              <a:t>‹#›</a:t>
            </a:fld>
            <a:endParaRPr lang="en-US" dirty="0"/>
          </a:p>
        </p:txBody>
      </p:sp>
    </p:spTree>
    <p:extLst>
      <p:ext uri="{BB962C8B-B14F-4D97-AF65-F5344CB8AC3E}">
        <p14:creationId xmlns:p14="http://schemas.microsoft.com/office/powerpoint/2010/main" val="1589464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4936519" y="1031001"/>
            <a:ext cx="6594490" cy="516636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640080" y="2972168"/>
            <a:ext cx="3859397" cy="32268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558E7897-33C5-4F1A-9307-D068E37F3DC7}" type="datetime1">
              <a:rPr lang="en-US" smtClean="0"/>
              <a:t>3/28/25</a:t>
            </a:fld>
            <a:endParaRPr lang="en-US" dirty="0"/>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12960-6E85-460F-B6E3-5B82CB31AF3D}" type="slidenum">
              <a:rPr lang="en-US" smtClean="0"/>
              <a:t>‹#›</a:t>
            </a:fld>
            <a:endParaRPr lang="en-US" dirty="0"/>
          </a:p>
        </p:txBody>
      </p:sp>
    </p:spTree>
    <p:extLst>
      <p:ext uri="{BB962C8B-B14F-4D97-AF65-F5344CB8AC3E}">
        <p14:creationId xmlns:p14="http://schemas.microsoft.com/office/powerpoint/2010/main" val="289476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4937760" y="1033271"/>
            <a:ext cx="6592824" cy="51663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640080" y="2972167"/>
            <a:ext cx="3859397" cy="32268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82E171BA-CC09-47C8-A6DF-F5C5CB59CEEC}" type="datetime1">
              <a:rPr lang="en-US" smtClean="0"/>
              <a:t>3/28/25</a:t>
            </a:fld>
            <a:endParaRPr lang="en-US" dirty="0"/>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12960-6E85-460F-B6E3-5B82CB31AF3D}" type="slidenum">
              <a:rPr lang="en-US" smtClean="0"/>
              <a:t>‹#›</a:t>
            </a:fld>
            <a:endParaRPr lang="en-US" dirty="0"/>
          </a:p>
        </p:txBody>
      </p:sp>
    </p:spTree>
    <p:extLst>
      <p:ext uri="{BB962C8B-B14F-4D97-AF65-F5344CB8AC3E}">
        <p14:creationId xmlns:p14="http://schemas.microsoft.com/office/powerpoint/2010/main" val="1370555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640079" y="1371601"/>
            <a:ext cx="10890929" cy="10972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640080" y="2633472"/>
            <a:ext cx="10890928" cy="35661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640080"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7DA38F49-B3E2-4BF0-BEC7-C30D34ABBB8D}" type="datetime1">
              <a:rPr lang="en-US" smtClean="0"/>
              <a:t>3/28/25</a:t>
            </a:fld>
            <a:endParaRPr lang="en-US" dirty="0"/>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12960-6E85-460F-B6E3-5B82CB31AF3D}" type="slidenum">
              <a:rPr lang="en-US" smtClean="0"/>
              <a:t>‹#›</a:t>
            </a:fld>
            <a:endParaRPr lang="en-US" dirty="0"/>
          </a:p>
        </p:txBody>
      </p:sp>
      <p:cxnSp>
        <p:nvCxnSpPr>
          <p:cNvPr id="9" name="Straight Connector 8">
            <a:extLst>
              <a:ext uri="{FF2B5EF4-FFF2-40B4-BE49-F238E27FC236}">
                <a16:creationId xmlns:a16="http://schemas.microsoft.com/office/drawing/2014/main" id="{118E06E4-607B-144B-382B-AD3D06B1EE8C}"/>
              </a:ext>
              <a:ext uri="{C183D7F6-B498-43B3-948B-1728B52AA6E4}">
                <adec:decorative xmlns:adec="http://schemas.microsoft.com/office/drawing/2017/decorative" val="1"/>
              </a:ext>
            </a:extLst>
          </p:cNvPr>
          <p:cNvCxnSpPr>
            <a:cxnSpLocks/>
          </p:cNvCxnSpPr>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9460563"/>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10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randview Display"/>
              <a:ea typeface="+mn-ea"/>
              <a:cs typeface="+mn-cs"/>
            </a:endParaRPr>
          </a:p>
        </p:txBody>
      </p:sp>
      <p:pic>
        <p:nvPicPr>
          <p:cNvPr id="4" name="Picture 3" descr="Cloudy oil paint art">
            <a:extLst>
              <a:ext uri="{FF2B5EF4-FFF2-40B4-BE49-F238E27FC236}">
                <a16:creationId xmlns:a16="http://schemas.microsoft.com/office/drawing/2014/main" id="{027D9B7C-1452-408E-7A7D-6AB0147C5435}"/>
              </a:ext>
            </a:extLst>
          </p:cNvPr>
          <p:cNvPicPr>
            <a:picLocks noChangeAspect="1"/>
          </p:cNvPicPr>
          <p:nvPr/>
        </p:nvPicPr>
        <p:blipFill>
          <a:blip r:embed="rId2"/>
          <a:srcRect t="15257" b="474"/>
          <a:stretch/>
        </p:blipFill>
        <p:spPr>
          <a:xfrm>
            <a:off x="1" y="10"/>
            <a:ext cx="12192000" cy="6857990"/>
          </a:xfrm>
          <a:prstGeom prst="rect">
            <a:avLst/>
          </a:prstGeom>
        </p:spPr>
      </p:pic>
      <p:sp>
        <p:nvSpPr>
          <p:cNvPr id="11" name="Rectangle 10">
            <a:extLst>
              <a:ext uri="{FF2B5EF4-FFF2-40B4-BE49-F238E27FC236}">
                <a16:creationId xmlns:a16="http://schemas.microsoft.com/office/drawing/2014/main" id="{36136311-C81B-47C5-AE0A-5641A5A595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6600" y="1066800"/>
            <a:ext cx="4681728" cy="4724400"/>
          </a:xfrm>
          <a:prstGeom prst="rect">
            <a:avLst/>
          </a:prstGeom>
          <a:solidFill>
            <a:schemeClr val="bg1">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randview Display"/>
              <a:ea typeface="+mn-ea"/>
              <a:cs typeface="+mn-cs"/>
            </a:endParaRPr>
          </a:p>
        </p:txBody>
      </p:sp>
      <p:sp>
        <p:nvSpPr>
          <p:cNvPr id="2" name="Title 1">
            <a:extLst>
              <a:ext uri="{FF2B5EF4-FFF2-40B4-BE49-F238E27FC236}">
                <a16:creationId xmlns:a16="http://schemas.microsoft.com/office/drawing/2014/main" id="{9A58D8F7-E4F6-798B-FA2B-70709F7A16C0}"/>
              </a:ext>
            </a:extLst>
          </p:cNvPr>
          <p:cNvSpPr>
            <a:spLocks noGrp="1"/>
          </p:cNvSpPr>
          <p:nvPr>
            <p:ph type="ctrTitle"/>
          </p:nvPr>
        </p:nvSpPr>
        <p:spPr>
          <a:xfrm>
            <a:off x="7467599" y="1202272"/>
            <a:ext cx="4334933" cy="3501479"/>
          </a:xfrm>
        </p:spPr>
        <p:txBody>
          <a:bodyPr anchor="t">
            <a:normAutofit/>
          </a:bodyPr>
          <a:lstStyle/>
          <a:p>
            <a:pPr algn="ctr"/>
            <a:br>
              <a:rPr lang="en-US" sz="4800" dirty="0"/>
            </a:br>
            <a:r>
              <a:rPr lang="en-US" sz="4800" dirty="0"/>
              <a:t>God – still engaged in our everyday lives!</a:t>
            </a:r>
          </a:p>
        </p:txBody>
      </p:sp>
      <p:sp>
        <p:nvSpPr>
          <p:cNvPr id="3" name="Subtitle 2">
            <a:extLst>
              <a:ext uri="{FF2B5EF4-FFF2-40B4-BE49-F238E27FC236}">
                <a16:creationId xmlns:a16="http://schemas.microsoft.com/office/drawing/2014/main" id="{3991EBC9-1E07-0736-513C-C87B464828AC}"/>
              </a:ext>
            </a:extLst>
          </p:cNvPr>
          <p:cNvSpPr>
            <a:spLocks noGrp="1"/>
          </p:cNvSpPr>
          <p:nvPr>
            <p:ph type="subTitle" idx="1"/>
          </p:nvPr>
        </p:nvSpPr>
        <p:spPr>
          <a:xfrm>
            <a:off x="7769722" y="4321622"/>
            <a:ext cx="3813048" cy="941832"/>
          </a:xfrm>
        </p:spPr>
        <p:txBody>
          <a:bodyPr>
            <a:normAutofit/>
          </a:bodyPr>
          <a:lstStyle/>
          <a:p>
            <a:pPr algn="ctr"/>
            <a:r>
              <a:rPr lang="en-US" sz="3200" dirty="0"/>
              <a:t>Genesis 21</a:t>
            </a:r>
          </a:p>
        </p:txBody>
      </p:sp>
      <p:cxnSp>
        <p:nvCxnSpPr>
          <p:cNvPr id="13" name="Straight Connector 12">
            <a:extLst>
              <a:ext uri="{FF2B5EF4-FFF2-40B4-BE49-F238E27FC236}">
                <a16:creationId xmlns:a16="http://schemas.microsoft.com/office/drawing/2014/main" id="{7CC73A33-65FF-41A9-A3B0-006753CD10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9619035" y="3435440"/>
            <a:ext cx="0" cy="4690872"/>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73855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9D5E6-8A9F-6836-9088-0411EEF2A7CB}"/>
              </a:ext>
            </a:extLst>
          </p:cNvPr>
          <p:cNvSpPr>
            <a:spLocks noGrp="1"/>
          </p:cNvSpPr>
          <p:nvPr>
            <p:ph type="title"/>
          </p:nvPr>
        </p:nvSpPr>
        <p:spPr>
          <a:xfrm>
            <a:off x="650535" y="979715"/>
            <a:ext cx="10890929" cy="1097280"/>
          </a:xfrm>
          <a:solidFill>
            <a:schemeClr val="tx2">
              <a:lumMod val="75000"/>
              <a:lumOff val="25000"/>
            </a:schemeClr>
          </a:solidFill>
        </p:spPr>
        <p:txBody>
          <a:bodyPr/>
          <a:lstStyle/>
          <a:p>
            <a:r>
              <a:rPr lang="en-US" dirty="0">
                <a:solidFill>
                  <a:schemeClr val="bg1"/>
                </a:solidFill>
              </a:rPr>
              <a:t>Life gets messy…</a:t>
            </a:r>
          </a:p>
        </p:txBody>
      </p:sp>
      <p:sp>
        <p:nvSpPr>
          <p:cNvPr id="3" name="Content Placeholder 2">
            <a:extLst>
              <a:ext uri="{FF2B5EF4-FFF2-40B4-BE49-F238E27FC236}">
                <a16:creationId xmlns:a16="http://schemas.microsoft.com/office/drawing/2014/main" id="{F50F03D4-D167-85F7-C54E-091590886E04}"/>
              </a:ext>
            </a:extLst>
          </p:cNvPr>
          <p:cNvSpPr>
            <a:spLocks noGrp="1"/>
          </p:cNvSpPr>
          <p:nvPr>
            <p:ph idx="1"/>
          </p:nvPr>
        </p:nvSpPr>
        <p:spPr>
          <a:xfrm>
            <a:off x="650535" y="2424467"/>
            <a:ext cx="10985863" cy="3566160"/>
          </a:xfrm>
          <a:solidFill>
            <a:schemeClr val="tx2">
              <a:lumMod val="75000"/>
              <a:lumOff val="25000"/>
            </a:schemeClr>
          </a:solidFill>
        </p:spPr>
        <p:txBody>
          <a:bodyPr>
            <a:normAutofit/>
          </a:bodyPr>
          <a:lstStyle/>
          <a:p>
            <a:r>
              <a:rPr lang="en-US" sz="3200" dirty="0">
                <a:solidFill>
                  <a:schemeClr val="bg1"/>
                </a:solidFill>
              </a:rPr>
              <a:t>V1-8 Mountain top: Isaac is born! Abraham is 100 years old and Sarah is 90!</a:t>
            </a:r>
          </a:p>
          <a:p>
            <a:r>
              <a:rPr lang="en-US" sz="3200" dirty="0">
                <a:solidFill>
                  <a:schemeClr val="bg1"/>
                </a:solidFill>
              </a:rPr>
              <a:t>Abraham circumcises Isaac on his 8</a:t>
            </a:r>
            <a:r>
              <a:rPr lang="en-US" sz="3200" baseline="30000" dirty="0">
                <a:solidFill>
                  <a:schemeClr val="bg1"/>
                </a:solidFill>
              </a:rPr>
              <a:t>th</a:t>
            </a:r>
            <a:r>
              <a:rPr lang="en-US" sz="3200" dirty="0">
                <a:solidFill>
                  <a:schemeClr val="bg1"/>
                </a:solidFill>
              </a:rPr>
              <a:t> day; Sarah is thrilled, “God brought me laughter and everyone laughs with me!”</a:t>
            </a:r>
          </a:p>
          <a:p>
            <a:r>
              <a:rPr lang="en-US" sz="3200" dirty="0">
                <a:solidFill>
                  <a:schemeClr val="bg1"/>
                </a:solidFill>
              </a:rPr>
              <a:t>Isaac is weaned, Abraham throws a huge festival – party!</a:t>
            </a:r>
          </a:p>
        </p:txBody>
      </p:sp>
    </p:spTree>
    <p:extLst>
      <p:ext uri="{BB962C8B-B14F-4D97-AF65-F5344CB8AC3E}">
        <p14:creationId xmlns:p14="http://schemas.microsoft.com/office/powerpoint/2010/main" val="2552122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4B32562-367C-0CCA-95BB-052CCC50994F}"/>
              </a:ext>
            </a:extLst>
          </p:cNvPr>
          <p:cNvSpPr>
            <a:spLocks noGrp="1"/>
          </p:cNvSpPr>
          <p:nvPr>
            <p:ph type="title"/>
          </p:nvPr>
        </p:nvSpPr>
        <p:spPr>
          <a:xfrm>
            <a:off x="657013" y="461631"/>
            <a:ext cx="10959254" cy="5871435"/>
          </a:xfrm>
          <a:solidFill>
            <a:schemeClr val="tx2">
              <a:lumMod val="75000"/>
              <a:lumOff val="25000"/>
            </a:schemeClr>
          </a:solidFill>
        </p:spPr>
        <p:txBody>
          <a:bodyPr anchor="t">
            <a:normAutofit/>
          </a:bodyPr>
          <a:lstStyle/>
          <a:p>
            <a:r>
              <a:rPr lang="en-US" sz="3600" dirty="0">
                <a:solidFill>
                  <a:schemeClr val="bg1"/>
                </a:solidFill>
              </a:rPr>
              <a:t>Trouble in the Family</a:t>
            </a:r>
            <a:r>
              <a:rPr lang="en-US" sz="3600" dirty="0">
                <a:solidFill>
                  <a:schemeClr val="bg1"/>
                </a:solidFill>
                <a:sym typeface="Wingdings" pitchFamily="2" charset="2"/>
              </a:rPr>
              <a:t> (v9-14):</a:t>
            </a:r>
            <a:br>
              <a:rPr lang="en-US" sz="3600" dirty="0">
                <a:solidFill>
                  <a:schemeClr val="bg1"/>
                </a:solidFill>
                <a:sym typeface="Wingdings" pitchFamily="2" charset="2"/>
              </a:rPr>
            </a:br>
            <a:br>
              <a:rPr lang="en-US" sz="3600" dirty="0">
                <a:solidFill>
                  <a:schemeClr val="bg1"/>
                </a:solidFill>
                <a:sym typeface="Wingdings" pitchFamily="2" charset="2"/>
              </a:rPr>
            </a:br>
            <a:r>
              <a:rPr lang="en-US" sz="2800" dirty="0">
                <a:solidFill>
                  <a:schemeClr val="bg1"/>
                </a:solidFill>
                <a:sym typeface="Wingdings" pitchFamily="2" charset="2"/>
              </a:rPr>
              <a:t> Ishmael is now 9 – 11 (still called “boy” so not yet 13 years old). At the festival, he mocks Isaac and Sarah becomes MAD!</a:t>
            </a:r>
            <a:br>
              <a:rPr lang="en-US" sz="2800" dirty="0">
                <a:solidFill>
                  <a:schemeClr val="bg1"/>
                </a:solidFill>
                <a:sym typeface="Wingdings" pitchFamily="2" charset="2"/>
              </a:rPr>
            </a:br>
            <a:br>
              <a:rPr lang="en-US" sz="2800" dirty="0">
                <a:solidFill>
                  <a:schemeClr val="bg1"/>
                </a:solidFill>
                <a:sym typeface="Wingdings" pitchFamily="2" charset="2"/>
              </a:rPr>
            </a:br>
            <a:r>
              <a:rPr lang="en-US" sz="2800" dirty="0">
                <a:solidFill>
                  <a:schemeClr val="bg1"/>
                </a:solidFill>
                <a:sym typeface="Wingdings" pitchFamily="2" charset="2"/>
              </a:rPr>
              <a:t>V10 Sarah shouts, “Get rid of him (Ishmael), he will have no part of Isaac’s inheritance!”</a:t>
            </a:r>
            <a:br>
              <a:rPr lang="en-US" sz="2800" dirty="0">
                <a:solidFill>
                  <a:schemeClr val="bg1"/>
                </a:solidFill>
                <a:sym typeface="Wingdings" pitchFamily="2" charset="2"/>
              </a:rPr>
            </a:br>
            <a:br>
              <a:rPr lang="en-US" sz="2800" dirty="0">
                <a:solidFill>
                  <a:schemeClr val="bg1"/>
                </a:solidFill>
                <a:sym typeface="Wingdings" pitchFamily="2" charset="2"/>
              </a:rPr>
            </a:br>
            <a:r>
              <a:rPr lang="en-US" sz="2800" dirty="0">
                <a:solidFill>
                  <a:schemeClr val="bg1"/>
                </a:solidFill>
                <a:sym typeface="Wingdings" pitchFamily="2" charset="2"/>
              </a:rPr>
              <a:t>v11 Abraham is distressed and God comforts him… “Do not worry about Ishmael, do as Sarah says, My promise will be through Isaac, but because this boy (Ishmael) is your son, he, too, will be a great nation.” Abraham sends Hagar and Ishmael away…</a:t>
            </a:r>
            <a:endParaRPr lang="en-US" sz="3600" dirty="0">
              <a:solidFill>
                <a:schemeClr val="bg1"/>
              </a:solidFill>
            </a:endParaRPr>
          </a:p>
        </p:txBody>
      </p:sp>
    </p:spTree>
    <p:extLst>
      <p:ext uri="{BB962C8B-B14F-4D97-AF65-F5344CB8AC3E}">
        <p14:creationId xmlns:p14="http://schemas.microsoft.com/office/powerpoint/2010/main" val="3678945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BDA151C-5770-45E4-AAFF-59E7F4038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9F3F9E37-77AD-373C-75B7-52F95DB3CCD3}"/>
              </a:ext>
            </a:extLst>
          </p:cNvPr>
          <p:cNvSpPr>
            <a:spLocks noGrp="1"/>
          </p:cNvSpPr>
          <p:nvPr>
            <p:ph type="title"/>
          </p:nvPr>
        </p:nvSpPr>
        <p:spPr>
          <a:xfrm>
            <a:off x="641826" y="285375"/>
            <a:ext cx="10890929" cy="1203791"/>
          </a:xfrm>
          <a:solidFill>
            <a:schemeClr val="tx2">
              <a:lumMod val="75000"/>
              <a:lumOff val="25000"/>
            </a:schemeClr>
          </a:solidFill>
        </p:spPr>
        <p:txBody>
          <a:bodyPr anchor="b">
            <a:normAutofit fontScale="90000"/>
          </a:bodyPr>
          <a:lstStyle/>
          <a:p>
            <a:pPr algn="ctr"/>
            <a:r>
              <a:rPr lang="en-US" dirty="0">
                <a:solidFill>
                  <a:schemeClr val="bg1"/>
                </a:solidFill>
              </a:rPr>
              <a:t>God “cleans up the family mess” again… </a:t>
            </a:r>
            <a:br>
              <a:rPr lang="en-US" dirty="0">
                <a:solidFill>
                  <a:schemeClr val="bg1"/>
                </a:solidFill>
              </a:rPr>
            </a:br>
            <a:r>
              <a:rPr lang="en-US" dirty="0">
                <a:solidFill>
                  <a:schemeClr val="bg1"/>
                </a:solidFill>
              </a:rPr>
              <a:t>Mercy and Grace working together!</a:t>
            </a:r>
          </a:p>
        </p:txBody>
      </p:sp>
      <p:cxnSp>
        <p:nvCxnSpPr>
          <p:cNvPr id="12" name="Straight Connector 11">
            <a:extLst>
              <a:ext uri="{FF2B5EF4-FFF2-40B4-BE49-F238E27FC236}">
                <a16:creationId xmlns:a16="http://schemas.microsoft.com/office/drawing/2014/main" id="{E62D3963-2153-4637-96E6-E31BD2CE5D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2307479"/>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7DAF786A-7AB4-0D16-5442-E7AF74BDAB98}"/>
              </a:ext>
            </a:extLst>
          </p:cNvPr>
          <p:cNvSpPr>
            <a:spLocks noGrp="1"/>
          </p:cNvSpPr>
          <p:nvPr>
            <p:ph idx="1"/>
          </p:nvPr>
        </p:nvSpPr>
        <p:spPr>
          <a:xfrm>
            <a:off x="274318" y="1698172"/>
            <a:ext cx="11625943" cy="4950822"/>
          </a:xfrm>
          <a:solidFill>
            <a:schemeClr val="tx2">
              <a:lumMod val="75000"/>
              <a:lumOff val="25000"/>
            </a:schemeClr>
          </a:solidFill>
        </p:spPr>
        <p:txBody>
          <a:bodyPr>
            <a:normAutofit/>
          </a:bodyPr>
          <a:lstStyle/>
          <a:p>
            <a:r>
              <a:rPr lang="en-US" sz="2800" dirty="0">
                <a:solidFill>
                  <a:schemeClr val="bg1"/>
                </a:solidFill>
              </a:rPr>
              <a:t>V14 – 21 Hagar and Ishmael wander the Desert of Beersheba…moving southeast of Gerar, food and water run-out, Hagar leave Ishmael under a bush and walks away (about 30 feet+) and falls down crying, “I can’t watch my son die…”</a:t>
            </a:r>
          </a:p>
          <a:p>
            <a:r>
              <a:rPr lang="en-US" sz="2800" dirty="0">
                <a:solidFill>
                  <a:schemeClr val="bg1"/>
                </a:solidFill>
              </a:rPr>
              <a:t>V17 God hears Ishmael’s cry, speaks to Hagar and tells her, “lift him up, I will make him a great nation, look there is a well of water…”</a:t>
            </a:r>
          </a:p>
          <a:p>
            <a:r>
              <a:rPr lang="en-US" sz="2800" dirty="0">
                <a:solidFill>
                  <a:schemeClr val="bg1"/>
                </a:solidFill>
              </a:rPr>
              <a:t>V20-21 God was with the boy as he grew-up, became an expert archer, and Hagar got him a wife from Egypt, and they lived in the Desert of Paran</a:t>
            </a:r>
          </a:p>
        </p:txBody>
      </p:sp>
    </p:spTree>
    <p:extLst>
      <p:ext uri="{BB962C8B-B14F-4D97-AF65-F5344CB8AC3E}">
        <p14:creationId xmlns:p14="http://schemas.microsoft.com/office/powerpoint/2010/main" val="2953579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839746B-B9A7-9D4B-8BEE-C0290A8AA0BB}"/>
              </a:ext>
            </a:extLst>
          </p:cNvPr>
          <p:cNvSpPr>
            <a:spLocks noGrp="1"/>
          </p:cNvSpPr>
          <p:nvPr>
            <p:ph type="title"/>
          </p:nvPr>
        </p:nvSpPr>
        <p:spPr>
          <a:xfrm>
            <a:off x="270932" y="107002"/>
            <a:ext cx="4385734" cy="737619"/>
          </a:xfrm>
          <a:solidFill>
            <a:schemeClr val="tx2">
              <a:lumMod val="75000"/>
              <a:lumOff val="25000"/>
            </a:schemeClr>
          </a:solidFill>
        </p:spPr>
        <p:txBody>
          <a:bodyPr/>
          <a:lstStyle/>
          <a:p>
            <a:pPr algn="ctr"/>
            <a:r>
              <a:rPr lang="en-US" dirty="0">
                <a:solidFill>
                  <a:schemeClr val="bg1"/>
                </a:solidFill>
              </a:rPr>
              <a:t>The Treaty </a:t>
            </a:r>
            <a:r>
              <a:rPr lang="en-US" sz="2800" dirty="0">
                <a:solidFill>
                  <a:schemeClr val="bg1"/>
                </a:solidFill>
              </a:rPr>
              <a:t>(v22-29)</a:t>
            </a:r>
          </a:p>
        </p:txBody>
      </p:sp>
      <p:sp>
        <p:nvSpPr>
          <p:cNvPr id="6" name="Text Placeholder 5">
            <a:extLst>
              <a:ext uri="{FF2B5EF4-FFF2-40B4-BE49-F238E27FC236}">
                <a16:creationId xmlns:a16="http://schemas.microsoft.com/office/drawing/2014/main" id="{A78B2076-781B-E3D4-E0E1-4A14D9BCC8A7}"/>
              </a:ext>
            </a:extLst>
          </p:cNvPr>
          <p:cNvSpPr>
            <a:spLocks noGrp="1"/>
          </p:cNvSpPr>
          <p:nvPr>
            <p:ph type="body" sz="half" idx="2"/>
          </p:nvPr>
        </p:nvSpPr>
        <p:spPr>
          <a:xfrm>
            <a:off x="270933" y="992777"/>
            <a:ext cx="5306907" cy="5778248"/>
          </a:xfrm>
          <a:solidFill>
            <a:schemeClr val="tx2">
              <a:lumMod val="75000"/>
              <a:lumOff val="25000"/>
            </a:schemeClr>
          </a:solidFill>
        </p:spPr>
        <p:txBody>
          <a:bodyPr>
            <a:normAutofit/>
          </a:bodyPr>
          <a:lstStyle/>
          <a:p>
            <a:endParaRPr lang="en-US" sz="2800" dirty="0">
              <a:solidFill>
                <a:schemeClr val="bg1"/>
              </a:solidFill>
            </a:endParaRPr>
          </a:p>
          <a:p>
            <a:r>
              <a:rPr lang="en-US" sz="2800" dirty="0">
                <a:solidFill>
                  <a:schemeClr val="bg1"/>
                </a:solidFill>
              </a:rPr>
              <a:t>Abimelech asks for a treaty with Abraham: “Before God, promise you will not deal falsely with me, my children, and my descendants. Show me the same kindness I have shown you.”</a:t>
            </a:r>
          </a:p>
          <a:p>
            <a:endParaRPr lang="en-US" sz="2800" dirty="0">
              <a:solidFill>
                <a:schemeClr val="bg1"/>
              </a:solidFill>
            </a:endParaRPr>
          </a:p>
          <a:p>
            <a:r>
              <a:rPr lang="en-US" sz="2800" dirty="0">
                <a:solidFill>
                  <a:schemeClr val="bg1"/>
                </a:solidFill>
              </a:rPr>
              <a:t>Abraham agrees, however…</a:t>
            </a:r>
          </a:p>
        </p:txBody>
      </p:sp>
      <p:pic>
        <p:nvPicPr>
          <p:cNvPr id="7" name="Content Placeholder 4" descr="A map of the bible&#10;&#10;AI-generated content may be incorrect.">
            <a:extLst>
              <a:ext uri="{FF2B5EF4-FFF2-40B4-BE49-F238E27FC236}">
                <a16:creationId xmlns:a16="http://schemas.microsoft.com/office/drawing/2014/main" id="{35A5FAE6-51BB-E0AB-7652-E915A9AFFBEE}"/>
              </a:ext>
            </a:extLst>
          </p:cNvPr>
          <p:cNvPicPr>
            <a:picLocks noGrp="1" noChangeAspect="1"/>
          </p:cNvPicPr>
          <p:nvPr>
            <p:ph type="pic" idx="1"/>
          </p:nvPr>
        </p:nvPicPr>
        <p:blipFill>
          <a:blip r:embed="rId2"/>
          <a:srcRect l="119" r="16318"/>
          <a:stretch/>
        </p:blipFill>
        <p:spPr>
          <a:xfrm>
            <a:off x="5577840" y="67814"/>
            <a:ext cx="6614160" cy="6684050"/>
          </a:xfrm>
          <a:prstGeom prst="rect">
            <a:avLst/>
          </a:prstGeom>
          <a:ln>
            <a:noFill/>
          </a:ln>
          <a:effectLst>
            <a:outerShdw blurRad="76200" dist="63500" dir="5040000" algn="tl" rotWithShape="0">
              <a:srgbClr val="000000">
                <a:alpha val="41000"/>
              </a:srgbClr>
            </a:outerShdw>
          </a:effectLst>
        </p:spPr>
      </p:pic>
      <p:sp>
        <p:nvSpPr>
          <p:cNvPr id="8" name="TextBox 7">
            <a:extLst>
              <a:ext uri="{FF2B5EF4-FFF2-40B4-BE49-F238E27FC236}">
                <a16:creationId xmlns:a16="http://schemas.microsoft.com/office/drawing/2014/main" id="{301A67AB-580E-5C3D-BE5C-218B4A07F48F}"/>
              </a:ext>
            </a:extLst>
          </p:cNvPr>
          <p:cNvSpPr txBox="1"/>
          <p:nvPr/>
        </p:nvSpPr>
        <p:spPr>
          <a:xfrm rot="747795">
            <a:off x="7458891" y="4414487"/>
            <a:ext cx="2286000" cy="461665"/>
          </a:xfrm>
          <a:prstGeom prst="rect">
            <a:avLst/>
          </a:prstGeom>
          <a:noFill/>
        </p:spPr>
        <p:txBody>
          <a:bodyPr wrap="square" rtlCol="0">
            <a:spAutoFit/>
          </a:bodyPr>
          <a:lstStyle/>
          <a:p>
            <a:r>
              <a:rPr lang="en-US" sz="2400" dirty="0">
                <a:solidFill>
                  <a:srgbClr val="C00000"/>
                </a:solidFill>
              </a:rPr>
              <a:t>Abraham’s well</a:t>
            </a:r>
          </a:p>
        </p:txBody>
      </p:sp>
      <p:sp>
        <p:nvSpPr>
          <p:cNvPr id="9" name="TextBox 8">
            <a:extLst>
              <a:ext uri="{FF2B5EF4-FFF2-40B4-BE49-F238E27FC236}">
                <a16:creationId xmlns:a16="http://schemas.microsoft.com/office/drawing/2014/main" id="{35549613-7883-9CA4-3D69-392D10FAAD0F}"/>
              </a:ext>
            </a:extLst>
          </p:cNvPr>
          <p:cNvSpPr txBox="1"/>
          <p:nvPr/>
        </p:nvSpPr>
        <p:spPr>
          <a:xfrm rot="227263">
            <a:off x="8647610" y="4099071"/>
            <a:ext cx="2286000" cy="461665"/>
          </a:xfrm>
          <a:prstGeom prst="rect">
            <a:avLst/>
          </a:prstGeom>
          <a:noFill/>
        </p:spPr>
        <p:txBody>
          <a:bodyPr wrap="square" rtlCol="0">
            <a:spAutoFit/>
          </a:bodyPr>
          <a:lstStyle/>
          <a:p>
            <a:r>
              <a:rPr lang="en-US" sz="2400" dirty="0">
                <a:solidFill>
                  <a:srgbClr val="C00000"/>
                </a:solidFill>
              </a:rPr>
              <a:t>Tamarisk Tree</a:t>
            </a:r>
          </a:p>
        </p:txBody>
      </p:sp>
      <p:sp>
        <p:nvSpPr>
          <p:cNvPr id="10" name="TextBox 9">
            <a:extLst>
              <a:ext uri="{FF2B5EF4-FFF2-40B4-BE49-F238E27FC236}">
                <a16:creationId xmlns:a16="http://schemas.microsoft.com/office/drawing/2014/main" id="{F445F26F-1280-FAD8-74AB-882A081356C3}"/>
              </a:ext>
            </a:extLst>
          </p:cNvPr>
          <p:cNvSpPr txBox="1"/>
          <p:nvPr/>
        </p:nvSpPr>
        <p:spPr>
          <a:xfrm>
            <a:off x="8601891" y="6309360"/>
            <a:ext cx="2730137" cy="461665"/>
          </a:xfrm>
          <a:prstGeom prst="rect">
            <a:avLst/>
          </a:prstGeom>
          <a:noFill/>
        </p:spPr>
        <p:txBody>
          <a:bodyPr wrap="square" rtlCol="0">
            <a:spAutoFit/>
          </a:bodyPr>
          <a:lstStyle/>
          <a:p>
            <a:r>
              <a:rPr lang="en-US" sz="2400" dirty="0">
                <a:solidFill>
                  <a:srgbClr val="C00000"/>
                </a:solidFill>
              </a:rPr>
              <a:t>Desert of Paran</a:t>
            </a:r>
          </a:p>
        </p:txBody>
      </p:sp>
      <p:sp>
        <p:nvSpPr>
          <p:cNvPr id="11" name="Down Arrow 10">
            <a:extLst>
              <a:ext uri="{FF2B5EF4-FFF2-40B4-BE49-F238E27FC236}">
                <a16:creationId xmlns:a16="http://schemas.microsoft.com/office/drawing/2014/main" id="{8EBCEF59-32BE-D4DF-746F-19D94EB700F3}"/>
              </a:ext>
            </a:extLst>
          </p:cNvPr>
          <p:cNvSpPr/>
          <p:nvPr/>
        </p:nvSpPr>
        <p:spPr>
          <a:xfrm>
            <a:off x="8601891" y="6309360"/>
            <a:ext cx="45719" cy="344099"/>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algn="ctr"/>
            <a:endParaRPr lang="en-US" b="1" dirty="0">
              <a:ln/>
              <a:solidFill>
                <a:schemeClr val="accent4"/>
              </a:solidFill>
            </a:endParaRPr>
          </a:p>
        </p:txBody>
      </p:sp>
    </p:spTree>
    <p:extLst>
      <p:ext uri="{BB962C8B-B14F-4D97-AF65-F5344CB8AC3E}">
        <p14:creationId xmlns:p14="http://schemas.microsoft.com/office/powerpoint/2010/main" val="425008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397F84-BADF-C588-B616-2A60EAC6B189}"/>
              </a:ext>
            </a:extLst>
          </p:cNvPr>
          <p:cNvSpPr>
            <a:spLocks noGrp="1"/>
          </p:cNvSpPr>
          <p:nvPr>
            <p:ph type="title"/>
          </p:nvPr>
        </p:nvSpPr>
        <p:spPr>
          <a:xfrm>
            <a:off x="635295" y="222070"/>
            <a:ext cx="10890929" cy="843861"/>
          </a:xfrm>
          <a:solidFill>
            <a:schemeClr val="tx2">
              <a:lumMod val="75000"/>
              <a:lumOff val="25000"/>
            </a:schemeClr>
          </a:solidFill>
        </p:spPr>
        <p:txBody>
          <a:bodyPr/>
          <a:lstStyle/>
          <a:p>
            <a:r>
              <a:rPr lang="en-US" dirty="0">
                <a:solidFill>
                  <a:schemeClr val="bg1"/>
                </a:solidFill>
              </a:rPr>
              <a:t>There’s an “issue”… </a:t>
            </a:r>
            <a:r>
              <a:rPr lang="en-US" sz="3200" dirty="0">
                <a:solidFill>
                  <a:schemeClr val="bg1"/>
                </a:solidFill>
              </a:rPr>
              <a:t>(V25 – 30)</a:t>
            </a:r>
          </a:p>
        </p:txBody>
      </p:sp>
      <p:sp>
        <p:nvSpPr>
          <p:cNvPr id="6" name="Content Placeholder 5">
            <a:extLst>
              <a:ext uri="{FF2B5EF4-FFF2-40B4-BE49-F238E27FC236}">
                <a16:creationId xmlns:a16="http://schemas.microsoft.com/office/drawing/2014/main" id="{29E1A8D9-A827-78DD-CE12-E801F827228F}"/>
              </a:ext>
            </a:extLst>
          </p:cNvPr>
          <p:cNvSpPr>
            <a:spLocks noGrp="1"/>
          </p:cNvSpPr>
          <p:nvPr>
            <p:ph idx="1"/>
          </p:nvPr>
        </p:nvSpPr>
        <p:spPr>
          <a:xfrm>
            <a:off x="182880" y="1254033"/>
            <a:ext cx="11795760" cy="5381897"/>
          </a:xfrm>
          <a:solidFill>
            <a:schemeClr val="tx2">
              <a:lumMod val="75000"/>
              <a:lumOff val="25000"/>
            </a:schemeClr>
          </a:solidFill>
        </p:spPr>
        <p:txBody>
          <a:bodyPr>
            <a:normAutofit/>
          </a:bodyPr>
          <a:lstStyle/>
          <a:p>
            <a:r>
              <a:rPr lang="en-US" sz="2800" dirty="0">
                <a:solidFill>
                  <a:schemeClr val="bg1"/>
                </a:solidFill>
              </a:rPr>
              <a:t>Abimelech’s servants have seized the water well Abraham and his men dug. Abimelech state, “I did not know, no one told me, you did not tell me”</a:t>
            </a:r>
          </a:p>
          <a:p>
            <a:endParaRPr lang="en-US" sz="2800" dirty="0">
              <a:solidFill>
                <a:schemeClr val="bg1"/>
              </a:solidFill>
            </a:endParaRPr>
          </a:p>
          <a:p>
            <a:r>
              <a:rPr lang="en-US" sz="2800" dirty="0">
                <a:solidFill>
                  <a:schemeClr val="bg1"/>
                </a:solidFill>
              </a:rPr>
              <a:t>Abraham brought cattle and sheep to Abimelech plus 7 lambs (a separate gift). The two men made an agreement…Abimelech asked, “What is the meaning of the 7 lambs?”</a:t>
            </a:r>
          </a:p>
          <a:p>
            <a:r>
              <a:rPr lang="en-US" sz="2800" dirty="0">
                <a:solidFill>
                  <a:schemeClr val="bg1"/>
                </a:solidFill>
              </a:rPr>
              <a:t>V30 Abraham explained that the 7 lambs were a personal gift as a witness that Abraham/family actually dug this well themselves, belongs to Abraham and family…</a:t>
            </a:r>
          </a:p>
        </p:txBody>
      </p:sp>
    </p:spTree>
    <p:extLst>
      <p:ext uri="{BB962C8B-B14F-4D97-AF65-F5344CB8AC3E}">
        <p14:creationId xmlns:p14="http://schemas.microsoft.com/office/powerpoint/2010/main" val="1266213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2EEAFF-2F20-D304-7987-E75D1CD5BE94}"/>
              </a:ext>
            </a:extLst>
          </p:cNvPr>
          <p:cNvSpPr>
            <a:spLocks noGrp="1"/>
          </p:cNvSpPr>
          <p:nvPr>
            <p:ph idx="1"/>
          </p:nvPr>
        </p:nvSpPr>
        <p:spPr>
          <a:xfrm>
            <a:off x="640080" y="261257"/>
            <a:ext cx="10890928" cy="6270172"/>
          </a:xfrm>
          <a:solidFill>
            <a:schemeClr val="tx2">
              <a:lumMod val="75000"/>
              <a:lumOff val="25000"/>
            </a:schemeClr>
          </a:solidFill>
        </p:spPr>
        <p:txBody>
          <a:bodyPr>
            <a:normAutofit/>
          </a:bodyPr>
          <a:lstStyle/>
          <a:p>
            <a:r>
              <a:rPr lang="en-US" sz="2800" dirty="0">
                <a:solidFill>
                  <a:schemeClr val="bg1"/>
                </a:solidFill>
              </a:rPr>
              <a:t>V31 The place was named Beersheba = ”well of 7” or “well of oath”</a:t>
            </a:r>
          </a:p>
          <a:p>
            <a:r>
              <a:rPr lang="en-US" sz="2800" dirty="0">
                <a:solidFill>
                  <a:schemeClr val="bg1"/>
                </a:solidFill>
              </a:rPr>
              <a:t>V32 Abimelech (King of Gerar) and his commander (Phicol) returned to the land of the Philistines.</a:t>
            </a:r>
          </a:p>
          <a:p>
            <a:r>
              <a:rPr lang="en-US" sz="2800" dirty="0">
                <a:solidFill>
                  <a:schemeClr val="bg1"/>
                </a:solidFill>
              </a:rPr>
              <a:t>V33 Abraham planted a tamarisk tree in Beersheba and then called upon the name of the Lord, the Eternal God</a:t>
            </a:r>
          </a:p>
          <a:p>
            <a:endParaRPr lang="en-US" sz="2800" dirty="0">
              <a:solidFill>
                <a:schemeClr val="bg1"/>
              </a:solidFill>
            </a:endParaRPr>
          </a:p>
          <a:p>
            <a:r>
              <a:rPr lang="en-US" sz="2800" dirty="0">
                <a:solidFill>
                  <a:schemeClr val="bg1"/>
                </a:solidFill>
              </a:rPr>
              <a:t>Tamarisk Tree: a ‘cleansing tree’ </a:t>
            </a:r>
          </a:p>
          <a:p>
            <a:pPr marL="0" indent="0">
              <a:buNone/>
            </a:pPr>
            <a:r>
              <a:rPr lang="en-US" sz="2800" dirty="0">
                <a:solidFill>
                  <a:schemeClr val="bg1"/>
                </a:solidFill>
              </a:rPr>
              <a:t>(breath of fresh air) and a symbol </a:t>
            </a:r>
          </a:p>
          <a:p>
            <a:pPr marL="0" indent="0">
              <a:buNone/>
            </a:pPr>
            <a:r>
              <a:rPr lang="en-US" sz="2800" dirty="0">
                <a:solidFill>
                  <a:schemeClr val="bg1"/>
                </a:solidFill>
              </a:rPr>
              <a:t>of life and Abraham’s declaration </a:t>
            </a:r>
          </a:p>
          <a:p>
            <a:pPr marL="0" indent="0">
              <a:buNone/>
            </a:pPr>
            <a:r>
              <a:rPr lang="en-US" sz="2800" dirty="0">
                <a:solidFill>
                  <a:schemeClr val="bg1"/>
                </a:solidFill>
              </a:rPr>
              <a:t>of God’s promises </a:t>
            </a:r>
          </a:p>
          <a:p>
            <a:endParaRPr lang="en-US" sz="2800" dirty="0">
              <a:solidFill>
                <a:schemeClr val="bg1"/>
              </a:solidFill>
            </a:endParaRPr>
          </a:p>
        </p:txBody>
      </p:sp>
      <p:pic>
        <p:nvPicPr>
          <p:cNvPr id="4" name="Picture 3">
            <a:extLst>
              <a:ext uri="{FF2B5EF4-FFF2-40B4-BE49-F238E27FC236}">
                <a16:creationId xmlns:a16="http://schemas.microsoft.com/office/drawing/2014/main" id="{7825CFD6-4E88-5697-6D2F-DEEC91E1B839}"/>
              </a:ext>
            </a:extLst>
          </p:cNvPr>
          <p:cNvPicPr>
            <a:picLocks noChangeAspect="1"/>
          </p:cNvPicPr>
          <p:nvPr/>
        </p:nvPicPr>
        <p:blipFill>
          <a:blip r:embed="rId2"/>
          <a:srcRect t="13767" r="24398"/>
          <a:stretch/>
        </p:blipFill>
        <p:spPr>
          <a:xfrm>
            <a:off x="6085544" y="3128555"/>
            <a:ext cx="5445464" cy="3402874"/>
          </a:xfrm>
          <a:prstGeom prst="rect">
            <a:avLst/>
          </a:prstGeom>
        </p:spPr>
      </p:pic>
    </p:spTree>
    <p:extLst>
      <p:ext uri="{BB962C8B-B14F-4D97-AF65-F5344CB8AC3E}">
        <p14:creationId xmlns:p14="http://schemas.microsoft.com/office/powerpoint/2010/main" val="1389659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2E49552-3893-CD2D-A0EB-DD7F0B20776B}"/>
              </a:ext>
            </a:extLst>
          </p:cNvPr>
          <p:cNvSpPr>
            <a:spLocks noGrp="1"/>
          </p:cNvSpPr>
          <p:nvPr>
            <p:ph type="title"/>
          </p:nvPr>
        </p:nvSpPr>
        <p:spPr>
          <a:xfrm>
            <a:off x="406695" y="295220"/>
            <a:ext cx="11467442" cy="828186"/>
          </a:xfrm>
          <a:solidFill>
            <a:schemeClr val="tx2">
              <a:lumMod val="75000"/>
              <a:lumOff val="25000"/>
            </a:schemeClr>
          </a:solidFill>
        </p:spPr>
        <p:txBody>
          <a:bodyPr>
            <a:normAutofit/>
          </a:bodyPr>
          <a:lstStyle/>
          <a:p>
            <a:r>
              <a:rPr lang="en-US" sz="2800" dirty="0">
                <a:solidFill>
                  <a:schemeClr val="bg1"/>
                </a:solidFill>
              </a:rPr>
              <a:t>V34 Abraham lived in the land of the Philistines for a long time…</a:t>
            </a:r>
          </a:p>
        </p:txBody>
      </p:sp>
      <p:sp>
        <p:nvSpPr>
          <p:cNvPr id="5" name="Content Placeholder 4">
            <a:extLst>
              <a:ext uri="{FF2B5EF4-FFF2-40B4-BE49-F238E27FC236}">
                <a16:creationId xmlns:a16="http://schemas.microsoft.com/office/drawing/2014/main" id="{32D20692-9511-08D7-562E-89002F21324E}"/>
              </a:ext>
            </a:extLst>
          </p:cNvPr>
          <p:cNvSpPr>
            <a:spLocks noGrp="1"/>
          </p:cNvSpPr>
          <p:nvPr>
            <p:ph sz="half" idx="1"/>
          </p:nvPr>
        </p:nvSpPr>
        <p:spPr>
          <a:xfrm>
            <a:off x="640080" y="1436914"/>
            <a:ext cx="5212080" cy="4762718"/>
          </a:xfrm>
          <a:solidFill>
            <a:schemeClr val="tx2">
              <a:lumMod val="75000"/>
              <a:lumOff val="25000"/>
            </a:schemeClr>
          </a:solidFill>
        </p:spPr>
        <p:txBody>
          <a:bodyPr>
            <a:normAutofit fontScale="92500" lnSpcReduction="10000"/>
          </a:bodyPr>
          <a:lstStyle/>
          <a:p>
            <a:r>
              <a:rPr lang="en-US" sz="2800" dirty="0">
                <a:solidFill>
                  <a:schemeClr val="bg1"/>
                </a:solidFill>
              </a:rPr>
              <a:t>Philistines?</a:t>
            </a:r>
          </a:p>
          <a:p>
            <a:r>
              <a:rPr lang="en-US" sz="2800" dirty="0">
                <a:solidFill>
                  <a:schemeClr val="bg1"/>
                </a:solidFill>
              </a:rPr>
              <a:t>Today the word labels someone as a hostile or indifferent to culture and art</a:t>
            </a:r>
          </a:p>
          <a:p>
            <a:r>
              <a:rPr lang="en-US" sz="2800" dirty="0">
                <a:solidFill>
                  <a:schemeClr val="bg1"/>
                </a:solidFill>
              </a:rPr>
              <a:t>“Some hearing people can be real Philistines to Deaf!”</a:t>
            </a:r>
          </a:p>
          <a:p>
            <a:r>
              <a:rPr lang="en-US" sz="2800" dirty="0">
                <a:solidFill>
                  <a:schemeClr val="bg1"/>
                </a:solidFill>
              </a:rPr>
              <a:t>Land is current Gaza</a:t>
            </a:r>
          </a:p>
          <a:p>
            <a:r>
              <a:rPr lang="en-US" sz="2800" dirty="0">
                <a:solidFill>
                  <a:schemeClr val="bg1"/>
                </a:solidFill>
              </a:rPr>
              <a:t>Enemies against Israel – constantly taunted Israel</a:t>
            </a:r>
          </a:p>
          <a:p>
            <a:endParaRPr lang="en-US" sz="3200" dirty="0">
              <a:solidFill>
                <a:schemeClr val="bg1"/>
              </a:solidFill>
            </a:endParaRPr>
          </a:p>
        </p:txBody>
      </p:sp>
      <p:sp>
        <p:nvSpPr>
          <p:cNvPr id="6" name="Content Placeholder 5">
            <a:extLst>
              <a:ext uri="{FF2B5EF4-FFF2-40B4-BE49-F238E27FC236}">
                <a16:creationId xmlns:a16="http://schemas.microsoft.com/office/drawing/2014/main" id="{B1F0187A-56F1-118B-FFD3-D48A23FC34B7}"/>
              </a:ext>
            </a:extLst>
          </p:cNvPr>
          <p:cNvSpPr>
            <a:spLocks noGrp="1"/>
          </p:cNvSpPr>
          <p:nvPr>
            <p:ph sz="half" idx="2"/>
          </p:nvPr>
        </p:nvSpPr>
        <p:spPr>
          <a:xfrm>
            <a:off x="6318928" y="1436914"/>
            <a:ext cx="5212080" cy="4762718"/>
          </a:xfrm>
          <a:solidFill>
            <a:schemeClr val="tx2">
              <a:lumMod val="75000"/>
              <a:lumOff val="25000"/>
            </a:schemeClr>
          </a:solidFill>
        </p:spPr>
        <p:txBody>
          <a:bodyPr>
            <a:normAutofit fontScale="92500" lnSpcReduction="10000"/>
          </a:bodyPr>
          <a:lstStyle/>
          <a:p>
            <a:endParaRPr lang="en-US" sz="2800" dirty="0">
              <a:solidFill>
                <a:schemeClr val="bg1"/>
              </a:solidFill>
            </a:endParaRPr>
          </a:p>
          <a:p>
            <a:r>
              <a:rPr lang="en-US" sz="2800" dirty="0">
                <a:solidFill>
                  <a:schemeClr val="bg1"/>
                </a:solidFill>
              </a:rPr>
              <a:t>Goliath was a Philistine </a:t>
            </a:r>
          </a:p>
          <a:p>
            <a:r>
              <a:rPr lang="en-US" sz="2800" dirty="0">
                <a:solidFill>
                  <a:schemeClr val="bg1"/>
                </a:solidFill>
              </a:rPr>
              <a:t>Came from the Island of Crete, called “Sea Peoples”</a:t>
            </a:r>
          </a:p>
          <a:p>
            <a:r>
              <a:rPr lang="en-US" sz="2800" dirty="0">
                <a:solidFill>
                  <a:schemeClr val="bg1"/>
                </a:solidFill>
              </a:rPr>
              <a:t>Nebuchadnezzar (604 bc) totally destroyed them </a:t>
            </a:r>
          </a:p>
          <a:p>
            <a:r>
              <a:rPr lang="en-US" sz="2800" dirty="0">
                <a:solidFill>
                  <a:schemeClr val="bg1"/>
                </a:solidFill>
              </a:rPr>
              <a:t>Today no Philistines left, no bloodline to identify heritage.</a:t>
            </a:r>
          </a:p>
          <a:p>
            <a:r>
              <a:rPr lang="en-US" sz="2800" dirty="0">
                <a:solidFill>
                  <a:schemeClr val="bg1"/>
                </a:solidFill>
              </a:rPr>
              <a:t>No relations to Palestinians </a:t>
            </a:r>
          </a:p>
        </p:txBody>
      </p:sp>
    </p:spTree>
    <p:extLst>
      <p:ext uri="{BB962C8B-B14F-4D97-AF65-F5344CB8AC3E}">
        <p14:creationId xmlns:p14="http://schemas.microsoft.com/office/powerpoint/2010/main" val="3790858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FEADC3D-899F-065E-571B-CBB81124E033}"/>
              </a:ext>
            </a:extLst>
          </p:cNvPr>
          <p:cNvSpPr>
            <a:spLocks noGrp="1"/>
          </p:cNvSpPr>
          <p:nvPr>
            <p:ph type="title"/>
          </p:nvPr>
        </p:nvSpPr>
        <p:spPr>
          <a:xfrm>
            <a:off x="640079" y="222069"/>
            <a:ext cx="10890929" cy="1097280"/>
          </a:xfrm>
          <a:solidFill>
            <a:schemeClr val="tx2">
              <a:lumMod val="75000"/>
              <a:lumOff val="25000"/>
            </a:schemeClr>
          </a:solidFill>
        </p:spPr>
        <p:txBody>
          <a:bodyPr/>
          <a:lstStyle/>
          <a:p>
            <a:r>
              <a:rPr lang="en-US" dirty="0">
                <a:solidFill>
                  <a:schemeClr val="bg1"/>
                </a:solidFill>
              </a:rPr>
              <a:t>God is still engaged in our everyday lives!</a:t>
            </a:r>
          </a:p>
        </p:txBody>
      </p:sp>
      <p:sp>
        <p:nvSpPr>
          <p:cNvPr id="6" name="Content Placeholder 5">
            <a:extLst>
              <a:ext uri="{FF2B5EF4-FFF2-40B4-BE49-F238E27FC236}">
                <a16:creationId xmlns:a16="http://schemas.microsoft.com/office/drawing/2014/main" id="{120E195F-8C44-4C64-744B-33648AD8139E}"/>
              </a:ext>
            </a:extLst>
          </p:cNvPr>
          <p:cNvSpPr>
            <a:spLocks noGrp="1"/>
          </p:cNvSpPr>
          <p:nvPr>
            <p:ph idx="1"/>
          </p:nvPr>
        </p:nvSpPr>
        <p:spPr>
          <a:xfrm>
            <a:off x="640080" y="1698171"/>
            <a:ext cx="10890928" cy="4501461"/>
          </a:xfrm>
          <a:solidFill>
            <a:schemeClr val="tx2">
              <a:lumMod val="75000"/>
              <a:lumOff val="25000"/>
            </a:schemeClr>
          </a:solidFill>
        </p:spPr>
        <p:txBody>
          <a:bodyPr>
            <a:normAutofit lnSpcReduction="10000"/>
          </a:bodyPr>
          <a:lstStyle/>
          <a:p>
            <a:r>
              <a:rPr lang="en-US" sz="3200" dirty="0">
                <a:solidFill>
                  <a:schemeClr val="bg1"/>
                </a:solidFill>
              </a:rPr>
              <a:t>Abraham’s messy family</a:t>
            </a:r>
          </a:p>
          <a:p>
            <a:r>
              <a:rPr lang="en-US" sz="3200" dirty="0">
                <a:solidFill>
                  <a:schemeClr val="bg1"/>
                </a:solidFill>
              </a:rPr>
              <a:t>Political happenings</a:t>
            </a:r>
          </a:p>
          <a:p>
            <a:endParaRPr lang="en-US" sz="3200" dirty="0">
              <a:solidFill>
                <a:schemeClr val="bg1"/>
              </a:solidFill>
            </a:endParaRPr>
          </a:p>
          <a:p>
            <a:r>
              <a:rPr lang="en-US" sz="3200" dirty="0">
                <a:solidFill>
                  <a:schemeClr val="bg1"/>
                </a:solidFill>
              </a:rPr>
              <a:t>Are we “planting” Tamarisk trees in our lives and for generations to come? Do you have a place to meet with Jesus daily? Is your life proclaiming your hope and trust in His promises?</a:t>
            </a:r>
          </a:p>
        </p:txBody>
      </p:sp>
    </p:spTree>
    <p:extLst>
      <p:ext uri="{BB962C8B-B14F-4D97-AF65-F5344CB8AC3E}">
        <p14:creationId xmlns:p14="http://schemas.microsoft.com/office/powerpoint/2010/main" val="2142068433"/>
      </p:ext>
    </p:extLst>
  </p:cSld>
  <p:clrMapOvr>
    <a:masterClrMapping/>
  </p:clrMapOvr>
</p:sld>
</file>

<file path=ppt/theme/theme1.xml><?xml version="1.0" encoding="utf-8"?>
<a:theme xmlns:a="http://schemas.openxmlformats.org/drawingml/2006/main" name="DashVTI">
  <a:themeElements>
    <a:clrScheme name="Custom 6">
      <a:dk1>
        <a:sysClr val="windowText" lastClr="000000"/>
      </a:dk1>
      <a:lt1>
        <a:sysClr val="window" lastClr="FFFFFF"/>
      </a:lt1>
      <a:dk2>
        <a:srgbClr val="0D1C3B"/>
      </a:dk2>
      <a:lt2>
        <a:srgbClr val="F5F2F9"/>
      </a:lt2>
      <a:accent1>
        <a:srgbClr val="1973EB"/>
      </a:accent1>
      <a:accent2>
        <a:srgbClr val="25C8A2"/>
      </a:accent2>
      <a:accent3>
        <a:srgbClr val="BF8ED1"/>
      </a:accent3>
      <a:accent4>
        <a:srgbClr val="FE733C"/>
      </a:accent4>
      <a:accent5>
        <a:srgbClr val="FE5A5A"/>
      </a:accent5>
      <a:accent6>
        <a:srgbClr val="1AC16E"/>
      </a:accent6>
      <a:hlink>
        <a:srgbClr val="1AC16E"/>
      </a:hlink>
      <a:folHlink>
        <a:srgbClr val="00B0F0"/>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docProps/app.xml><?xml version="1.0" encoding="utf-8"?>
<Properties xmlns="http://schemas.openxmlformats.org/officeDocument/2006/extended-properties" xmlns:vt="http://schemas.openxmlformats.org/officeDocument/2006/docPropsVTypes">
  <TotalTime>134</TotalTime>
  <Words>715</Words>
  <Application>Microsoft Macintosh PowerPoint</Application>
  <PresentationFormat>Widescreen</PresentationFormat>
  <Paragraphs>49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Grandview Display</vt:lpstr>
      <vt:lpstr>Wingdings</vt:lpstr>
      <vt:lpstr>DashVTI</vt:lpstr>
      <vt:lpstr> God – still engaged in our everyday lives!</vt:lpstr>
      <vt:lpstr>Life gets messy…</vt:lpstr>
      <vt:lpstr>Trouble in the Family (v9-14):   Ishmael is now 9 – 11 (still called “boy” so not yet 13 years old). At the festival, he mocks Isaac and Sarah becomes MAD!  V10 Sarah shouts, “Get rid of him (Ishmael), he will have no part of Isaac’s inheritance!”  v11 Abraham is distressed and God comforts him… “Do not worry about Ishmael, do as Sarah says, My promise will be through Isaac, but because this boy (Ishmael) is your son, he, too, will be a great nation.” Abraham sends Hagar and Ishmael away…</vt:lpstr>
      <vt:lpstr>God “cleans up the family mess” again…  Mercy and Grace working together!</vt:lpstr>
      <vt:lpstr>The Treaty (v22-29)</vt:lpstr>
      <vt:lpstr>There’s an “issue”… (V25 – 30)</vt:lpstr>
      <vt:lpstr>PowerPoint Presentation</vt:lpstr>
      <vt:lpstr>V34 Abraham lived in the land of the Philistines for a long time…</vt:lpstr>
      <vt:lpstr>God is still engaged in our everyday lives!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5</cp:revision>
  <dcterms:created xsi:type="dcterms:W3CDTF">2025-03-27T17:51:44Z</dcterms:created>
  <dcterms:modified xsi:type="dcterms:W3CDTF">2025-03-28T22:13:53Z</dcterms:modified>
</cp:coreProperties>
</file>