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62"/>
    <p:restoredTop sz="94628"/>
  </p:normalViewPr>
  <p:slideViewPr>
    <p:cSldViewPr snapToGrid="0">
      <p:cViewPr varScale="1">
        <p:scale>
          <a:sx n="98" d="100"/>
          <a:sy n="98" d="100"/>
        </p:scale>
        <p:origin x="368" y="19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4/4/25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B124-493C-7748-9AA4-02FB328CBFFB}"/>
              </a:ext>
            </a:extLst>
          </p:cNvPr>
          <p:cNvSpPr>
            <a:spLocks noGrp="1"/>
          </p:cNvSpPr>
          <p:nvPr>
            <p:ph type="ctrTitle"/>
          </p:nvPr>
        </p:nvSpPr>
        <p:spPr/>
        <p:txBody>
          <a:bodyPr/>
          <a:lstStyle/>
          <a:p>
            <a:r>
              <a:rPr lang="en-US" dirty="0">
                <a:solidFill>
                  <a:schemeClr val="tx1"/>
                </a:solidFill>
              </a:rPr>
              <a:t>The Unbearable ‘Ask’…</a:t>
            </a:r>
          </a:p>
        </p:txBody>
      </p:sp>
      <p:sp>
        <p:nvSpPr>
          <p:cNvPr id="3" name="Subtitle 2">
            <a:extLst>
              <a:ext uri="{FF2B5EF4-FFF2-40B4-BE49-F238E27FC236}">
                <a16:creationId xmlns:a16="http://schemas.microsoft.com/office/drawing/2014/main" id="{A5C8035F-C7BC-F7E6-CEA8-27906DDAB05F}"/>
              </a:ext>
            </a:extLst>
          </p:cNvPr>
          <p:cNvSpPr>
            <a:spLocks noGrp="1"/>
          </p:cNvSpPr>
          <p:nvPr>
            <p:ph type="subTitle" idx="1"/>
          </p:nvPr>
        </p:nvSpPr>
        <p:spPr/>
        <p:txBody>
          <a:bodyPr>
            <a:normAutofit/>
          </a:bodyPr>
          <a:lstStyle/>
          <a:p>
            <a:r>
              <a:rPr lang="en-US" sz="3200" dirty="0">
                <a:solidFill>
                  <a:schemeClr val="tx1"/>
                </a:solidFill>
              </a:rPr>
              <a:t>Genesis 22 – Genesis 25</a:t>
            </a:r>
          </a:p>
        </p:txBody>
      </p:sp>
    </p:spTree>
    <p:extLst>
      <p:ext uri="{BB962C8B-B14F-4D97-AF65-F5344CB8AC3E}">
        <p14:creationId xmlns:p14="http://schemas.microsoft.com/office/powerpoint/2010/main" val="187071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Isosceles Triangle 16">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Isosceles Triangle 20">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21">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44" name="Rectangle 43">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6" name="Rectangle 25">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2"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Isosceles Triangle 35">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Isosceles Triangle 39">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Freeform: Shape 41">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5B0FFBD9-1547-844A-9BDA-7464774763FF}"/>
              </a:ext>
            </a:extLst>
          </p:cNvPr>
          <p:cNvSpPr>
            <a:spLocks noGrp="1"/>
          </p:cNvSpPr>
          <p:nvPr>
            <p:ph type="title"/>
          </p:nvPr>
        </p:nvSpPr>
        <p:spPr>
          <a:xfrm>
            <a:off x="6434238" y="157011"/>
            <a:ext cx="5457448" cy="701040"/>
          </a:xfrm>
        </p:spPr>
        <p:txBody>
          <a:bodyPr vert="horz" lIns="91440" tIns="45720" rIns="91440" bIns="45720" rtlCol="0" anchor="ctr">
            <a:normAutofit/>
          </a:bodyPr>
          <a:lstStyle/>
          <a:p>
            <a:r>
              <a:rPr lang="en-US" dirty="0">
                <a:solidFill>
                  <a:srgbClr val="FFFFFF"/>
                </a:solidFill>
              </a:rPr>
              <a:t>Land Look like…</a:t>
            </a:r>
          </a:p>
        </p:txBody>
      </p:sp>
      <p:pic>
        <p:nvPicPr>
          <p:cNvPr id="7" name="Content Placeholder 6">
            <a:extLst>
              <a:ext uri="{FF2B5EF4-FFF2-40B4-BE49-F238E27FC236}">
                <a16:creationId xmlns:a16="http://schemas.microsoft.com/office/drawing/2014/main" id="{49FFCFBF-84C6-AA99-F32D-60AA6D747058}"/>
              </a:ext>
            </a:extLst>
          </p:cNvPr>
          <p:cNvPicPr>
            <a:picLocks noGrp="1" noChangeAspect="1"/>
          </p:cNvPicPr>
          <p:nvPr>
            <p:ph sz="half" idx="1"/>
          </p:nvPr>
        </p:nvPicPr>
        <p:blipFill>
          <a:blip r:embed="rId2"/>
          <a:stretch>
            <a:fillRect/>
          </a:stretch>
        </p:blipFill>
        <p:spPr>
          <a:xfrm>
            <a:off x="251012" y="304800"/>
            <a:ext cx="5943445" cy="6364941"/>
          </a:xfrm>
          <a:prstGeom prst="rect">
            <a:avLst/>
          </a:prstGeom>
        </p:spPr>
      </p:pic>
      <p:sp>
        <p:nvSpPr>
          <p:cNvPr id="6" name="Content Placeholder 5">
            <a:extLst>
              <a:ext uri="{FF2B5EF4-FFF2-40B4-BE49-F238E27FC236}">
                <a16:creationId xmlns:a16="http://schemas.microsoft.com/office/drawing/2014/main" id="{2DCA1919-653E-431A-2779-A4BBA1CE5139}"/>
              </a:ext>
            </a:extLst>
          </p:cNvPr>
          <p:cNvSpPr>
            <a:spLocks noGrp="1"/>
          </p:cNvSpPr>
          <p:nvPr>
            <p:ph sz="half" idx="2"/>
          </p:nvPr>
        </p:nvSpPr>
        <p:spPr>
          <a:xfrm>
            <a:off x="6418108" y="901661"/>
            <a:ext cx="5553414" cy="5799328"/>
          </a:xfrm>
        </p:spPr>
        <p:txBody>
          <a:bodyPr vert="horz" lIns="91440" tIns="45720" rIns="91440" bIns="45720" rtlCol="0" anchor="t">
            <a:noAutofit/>
          </a:bodyPr>
          <a:lstStyle/>
          <a:p>
            <a:r>
              <a:rPr lang="en-US" sz="2800" dirty="0">
                <a:solidFill>
                  <a:srgbClr val="FFFFFF"/>
                </a:solidFill>
              </a:rPr>
              <a:t>Gerar – King Abimelech</a:t>
            </a:r>
          </a:p>
          <a:p>
            <a:r>
              <a:rPr lang="en-US" sz="2800" dirty="0">
                <a:solidFill>
                  <a:srgbClr val="FFFFFF"/>
                </a:solidFill>
              </a:rPr>
              <a:t>Beersheba – Abraham’s “home”- capital city of Negev</a:t>
            </a:r>
          </a:p>
          <a:p>
            <a:r>
              <a:rPr lang="en-US" sz="2800" dirty="0">
                <a:solidFill>
                  <a:srgbClr val="FFFFFF"/>
                </a:solidFill>
              </a:rPr>
              <a:t>Hebron – Sarah’s “home”- now </a:t>
            </a:r>
            <a:r>
              <a:rPr lang="en-US" sz="2800" dirty="0" err="1">
                <a:solidFill>
                  <a:srgbClr val="FFFFFF"/>
                </a:solidFill>
              </a:rPr>
              <a:t>Alkahalil</a:t>
            </a:r>
            <a:r>
              <a:rPr lang="en-US" sz="2800" dirty="0">
                <a:solidFill>
                  <a:srgbClr val="FFFFFF"/>
                </a:solidFill>
              </a:rPr>
              <a:t> in Palestine; David was King of Judah 7 yrs there</a:t>
            </a:r>
          </a:p>
          <a:p>
            <a:r>
              <a:rPr lang="en-US" sz="2800" dirty="0">
                <a:solidFill>
                  <a:srgbClr val="FFFFFF"/>
                </a:solidFill>
              </a:rPr>
              <a:t>Beer </a:t>
            </a:r>
            <a:r>
              <a:rPr lang="en-US" sz="2800" dirty="0" err="1">
                <a:solidFill>
                  <a:srgbClr val="FFFFFF"/>
                </a:solidFill>
              </a:rPr>
              <a:t>Laihairoi</a:t>
            </a:r>
            <a:r>
              <a:rPr lang="en-US" sz="2800" dirty="0">
                <a:solidFill>
                  <a:srgbClr val="FFFFFF"/>
                </a:solidFill>
              </a:rPr>
              <a:t> – Isaac’s home</a:t>
            </a:r>
          </a:p>
          <a:p>
            <a:r>
              <a:rPr lang="en-US" sz="2800" dirty="0">
                <a:solidFill>
                  <a:srgbClr val="FFFFFF"/>
                </a:solidFill>
              </a:rPr>
              <a:t>Mt Moriah – Place of the sacrifice – north of Jerusalem (called Salem at that time)</a:t>
            </a:r>
          </a:p>
          <a:p>
            <a:r>
              <a:rPr lang="en-US" sz="2800" dirty="0">
                <a:solidFill>
                  <a:srgbClr val="FFFFFF"/>
                </a:solidFill>
              </a:rPr>
              <a:t>Cave of Machpelah – burial cave in the Hebron area</a:t>
            </a:r>
          </a:p>
        </p:txBody>
      </p:sp>
    </p:spTree>
    <p:extLst>
      <p:ext uri="{BB962C8B-B14F-4D97-AF65-F5344CB8AC3E}">
        <p14:creationId xmlns:p14="http://schemas.microsoft.com/office/powerpoint/2010/main" val="103696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4" name="Straight Connector 13">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22">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 name="Title 4">
            <a:extLst>
              <a:ext uri="{FF2B5EF4-FFF2-40B4-BE49-F238E27FC236}">
                <a16:creationId xmlns:a16="http://schemas.microsoft.com/office/drawing/2014/main" id="{BE9C06F2-BB1F-1192-161D-B6CF3E7D2DC1}"/>
              </a:ext>
            </a:extLst>
          </p:cNvPr>
          <p:cNvSpPr>
            <a:spLocks noGrp="1"/>
          </p:cNvSpPr>
          <p:nvPr>
            <p:ph type="title"/>
          </p:nvPr>
        </p:nvSpPr>
        <p:spPr>
          <a:xfrm>
            <a:off x="448733" y="104220"/>
            <a:ext cx="9563946" cy="860612"/>
          </a:xfrm>
        </p:spPr>
        <p:txBody>
          <a:bodyPr>
            <a:normAutofit/>
          </a:bodyPr>
          <a:lstStyle/>
          <a:p>
            <a:r>
              <a:rPr lang="en-US" dirty="0">
                <a:solidFill>
                  <a:schemeClr val="tx1"/>
                </a:solidFill>
              </a:rPr>
              <a:t>Genesis 22		The “ASK” and Response…</a:t>
            </a:r>
          </a:p>
        </p:txBody>
      </p:sp>
      <p:sp>
        <p:nvSpPr>
          <p:cNvPr id="6" name="Content Placeholder 5">
            <a:extLst>
              <a:ext uri="{FF2B5EF4-FFF2-40B4-BE49-F238E27FC236}">
                <a16:creationId xmlns:a16="http://schemas.microsoft.com/office/drawing/2014/main" id="{441FD816-63BB-6205-4AFC-9EC57EF84971}"/>
              </a:ext>
            </a:extLst>
          </p:cNvPr>
          <p:cNvSpPr>
            <a:spLocks noGrp="1"/>
          </p:cNvSpPr>
          <p:nvPr>
            <p:ph idx="1"/>
          </p:nvPr>
        </p:nvSpPr>
        <p:spPr>
          <a:xfrm>
            <a:off x="448733" y="1069052"/>
            <a:ext cx="11438467" cy="5684728"/>
          </a:xfrm>
        </p:spPr>
        <p:txBody>
          <a:bodyPr>
            <a:normAutofit/>
          </a:bodyPr>
          <a:lstStyle/>
          <a:p>
            <a:r>
              <a:rPr lang="en-US" sz="2800" dirty="0"/>
              <a:t>V1 &amp; 2	God tested Abraham – “Take your son, your one and only son, whom you love, Isaac, and go to the region of Moriah. Sacrifice him there as a burnt offering on a mountain I will show you…” </a:t>
            </a:r>
          </a:p>
          <a:p>
            <a:pPr marL="0" indent="0">
              <a:buNone/>
            </a:pPr>
            <a:r>
              <a:rPr lang="en-US" sz="2800" dirty="0"/>
              <a:t>   			‘Burnt offering’ = an offering for atonement for sin</a:t>
            </a:r>
          </a:p>
          <a:p>
            <a:r>
              <a:rPr lang="en-US" sz="2800" dirty="0"/>
              <a:t>V3 Abraham immediately obeyed – ‘the next morning’ he packed and took 2 servants and Isaac</a:t>
            </a:r>
          </a:p>
          <a:p>
            <a:r>
              <a:rPr lang="en-US" sz="2800" dirty="0"/>
              <a:t>V4 Traveled 3 days (55 miles) from Beersheba to Mt. Moriah. When Abraham saw the place where God was leading, he said to his told his servants</a:t>
            </a:r>
          </a:p>
          <a:p>
            <a:r>
              <a:rPr lang="en-US" sz="2800" dirty="0"/>
              <a:t>V5 “Stay here with the donkey while I and the boy (approx. 12 yrs) go over there. We will worship and then </a:t>
            </a:r>
            <a:r>
              <a:rPr lang="en-US" sz="2800" i="1" u="sng" dirty="0"/>
              <a:t>we will come back to you</a:t>
            </a:r>
            <a:r>
              <a:rPr lang="en-US" sz="2800" dirty="0"/>
              <a:t>.”</a:t>
            </a:r>
          </a:p>
          <a:p>
            <a:endParaRPr lang="en-US" sz="2800" dirty="0"/>
          </a:p>
        </p:txBody>
      </p:sp>
    </p:spTree>
    <p:extLst>
      <p:ext uri="{BB962C8B-B14F-4D97-AF65-F5344CB8AC3E}">
        <p14:creationId xmlns:p14="http://schemas.microsoft.com/office/powerpoint/2010/main" val="72186435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A9CEA0-D555-32E2-6A98-672FFB119AAE}"/>
              </a:ext>
            </a:extLst>
          </p:cNvPr>
          <p:cNvSpPr>
            <a:spLocks noGrp="1"/>
          </p:cNvSpPr>
          <p:nvPr>
            <p:ph idx="1"/>
          </p:nvPr>
        </p:nvSpPr>
        <p:spPr>
          <a:xfrm>
            <a:off x="365760" y="404949"/>
            <a:ext cx="11456126" cy="6165668"/>
          </a:xfrm>
        </p:spPr>
        <p:txBody>
          <a:bodyPr>
            <a:normAutofit/>
          </a:bodyPr>
          <a:lstStyle/>
          <a:p>
            <a:pPr marL="0" indent="0">
              <a:buNone/>
            </a:pPr>
            <a:r>
              <a:rPr lang="en-US" sz="3200" dirty="0"/>
              <a:t>Walking out his faith in God:</a:t>
            </a:r>
            <a:endParaRPr lang="en-US" sz="2800" dirty="0"/>
          </a:p>
          <a:p>
            <a:pPr marL="0" indent="0">
              <a:buNone/>
            </a:pPr>
            <a:r>
              <a:rPr lang="en-US" sz="2800" dirty="0"/>
              <a:t>V6 – 10 Isaac carried the wood and Abraham carried the fire and knife v7 Isaac asked, “Father, the fire and wood are here, but where is the lamb for the burnt offering”</a:t>
            </a:r>
          </a:p>
          <a:p>
            <a:pPr marL="0" indent="0">
              <a:buNone/>
            </a:pPr>
            <a:endParaRPr lang="en-US" sz="2800" dirty="0"/>
          </a:p>
          <a:p>
            <a:pPr marL="0" indent="0">
              <a:buNone/>
            </a:pPr>
            <a:r>
              <a:rPr lang="en-US" sz="2800" dirty="0"/>
              <a:t>V8 Abraham’s response, “God Himself will provide the lamb for the burnt offering.”</a:t>
            </a:r>
          </a:p>
          <a:p>
            <a:pPr marL="0" indent="0">
              <a:buNone/>
            </a:pPr>
            <a:endParaRPr lang="en-US" sz="2800" dirty="0"/>
          </a:p>
          <a:p>
            <a:pPr marL="0" indent="0">
              <a:buNone/>
            </a:pPr>
            <a:r>
              <a:rPr lang="en-US" sz="2800" dirty="0"/>
              <a:t>V9 – 10 When they reached the place God had told him, he built an altar, arranged the wood, bound Isaac, laid Isaac on top of the wood. Then reached out his hand and took the knife to slay Isaac…</a:t>
            </a:r>
          </a:p>
          <a:p>
            <a:pPr marL="0" indent="0" algn="ctr">
              <a:buNone/>
            </a:pPr>
            <a:r>
              <a:rPr lang="en-US" sz="2800" dirty="0"/>
              <a:t>BUT God…</a:t>
            </a:r>
          </a:p>
          <a:p>
            <a:pPr marL="0" indent="0">
              <a:buNone/>
            </a:pPr>
            <a:endParaRPr lang="en-US" sz="3200" dirty="0"/>
          </a:p>
        </p:txBody>
      </p:sp>
    </p:spTree>
    <p:extLst>
      <p:ext uri="{BB962C8B-B14F-4D97-AF65-F5344CB8AC3E}">
        <p14:creationId xmlns:p14="http://schemas.microsoft.com/office/powerpoint/2010/main" val="3251468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5" name="Group 84">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6" name="Straight Connector 55">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6"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7"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8" name="Isosceles Triangle 59">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9"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0"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1"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2" name="Isosceles Triangle 63">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3" name="Isosceles Triangle 64">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94" name="Rectangle 9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6" name="Isosceles Triangle 7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41" name="Content Placeholder 40">
            <a:extLst>
              <a:ext uri="{FF2B5EF4-FFF2-40B4-BE49-F238E27FC236}">
                <a16:creationId xmlns:a16="http://schemas.microsoft.com/office/drawing/2014/main" id="{7BE90D81-23C0-510D-DD8A-711C94E9FE5B}"/>
              </a:ext>
            </a:extLst>
          </p:cNvPr>
          <p:cNvSpPr>
            <a:spLocks noGrp="1"/>
          </p:cNvSpPr>
          <p:nvPr>
            <p:ph sz="half" idx="2"/>
          </p:nvPr>
        </p:nvSpPr>
        <p:spPr>
          <a:xfrm>
            <a:off x="125758" y="579625"/>
            <a:ext cx="5062741" cy="6203576"/>
          </a:xfrm>
        </p:spPr>
        <p:txBody>
          <a:bodyPr vert="horz" lIns="91440" tIns="45720" rIns="91440" bIns="45720" rtlCol="0">
            <a:normAutofit/>
          </a:bodyPr>
          <a:lstStyle/>
          <a:p>
            <a:r>
              <a:rPr lang="en-US" sz="3200" dirty="0">
                <a:solidFill>
                  <a:schemeClr val="bg1"/>
                </a:solidFill>
              </a:rPr>
              <a:t>V11 God called out to Abraham – Abraham answered “Here I am Lord”</a:t>
            </a:r>
          </a:p>
          <a:p>
            <a:r>
              <a:rPr lang="en-US" sz="3200" dirty="0">
                <a:solidFill>
                  <a:schemeClr val="bg1"/>
                </a:solidFill>
              </a:rPr>
              <a:t>V12 God said, “Do not lay a hand on the boy, do not do anything to him. </a:t>
            </a:r>
            <a:r>
              <a:rPr lang="en-US" sz="3200" i="1" u="sng" dirty="0">
                <a:solidFill>
                  <a:schemeClr val="bg1"/>
                </a:solidFill>
              </a:rPr>
              <a:t>Now I know</a:t>
            </a:r>
            <a:r>
              <a:rPr lang="en-US" sz="3200" dirty="0">
                <a:solidFill>
                  <a:schemeClr val="bg1"/>
                </a:solidFill>
              </a:rPr>
              <a:t> that you fear God, because you have not withheld your son, your one and only son.”</a:t>
            </a:r>
          </a:p>
          <a:p>
            <a:pPr marL="0" indent="0">
              <a:buNone/>
            </a:pPr>
            <a:endParaRPr lang="en-US" sz="2800" dirty="0">
              <a:solidFill>
                <a:schemeClr val="bg1"/>
              </a:solidFill>
            </a:endParaRPr>
          </a:p>
        </p:txBody>
      </p:sp>
      <p:pic>
        <p:nvPicPr>
          <p:cNvPr id="50" name="Content Placeholder 49" descr="A person holding a knife to a child&#10;&#10;AI-generated content may be incorrect.">
            <a:extLst>
              <a:ext uri="{FF2B5EF4-FFF2-40B4-BE49-F238E27FC236}">
                <a16:creationId xmlns:a16="http://schemas.microsoft.com/office/drawing/2014/main" id="{CE1899C0-416F-7750-663C-B345816ECEC0}"/>
              </a:ext>
            </a:extLst>
          </p:cNvPr>
          <p:cNvPicPr>
            <a:picLocks noGrp="1" noChangeAspect="1"/>
          </p:cNvPicPr>
          <p:nvPr>
            <p:ph sz="half" idx="1"/>
          </p:nvPr>
        </p:nvPicPr>
        <p:blipFill>
          <a:blip r:embed="rId2"/>
          <a:stretch>
            <a:fillRect/>
          </a:stretch>
        </p:blipFill>
        <p:spPr>
          <a:xfrm>
            <a:off x="5550553" y="376518"/>
            <a:ext cx="6462153" cy="6203576"/>
          </a:xfrm>
          <a:prstGeom prst="rect">
            <a:avLst/>
          </a:prstGeom>
        </p:spPr>
      </p:pic>
      <p:sp>
        <p:nvSpPr>
          <p:cNvPr id="97" name="Isosceles Triangle 7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71834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DCD35985-9B1A-5C62-A87D-F5F2350FC313}"/>
              </a:ext>
            </a:extLst>
          </p:cNvPr>
          <p:cNvSpPr>
            <a:spLocks noGrp="1"/>
          </p:cNvSpPr>
          <p:nvPr>
            <p:ph type="title"/>
          </p:nvPr>
        </p:nvSpPr>
        <p:spPr>
          <a:xfrm>
            <a:off x="6094410" y="55585"/>
            <a:ext cx="5492344" cy="963318"/>
          </a:xfrm>
        </p:spPr>
        <p:txBody>
          <a:bodyPr vert="horz" lIns="91440" tIns="45720" rIns="91440" bIns="45720" rtlCol="0" anchor="ctr">
            <a:normAutofit/>
          </a:bodyPr>
          <a:lstStyle/>
          <a:p>
            <a:r>
              <a:rPr lang="en-US" sz="3200" dirty="0">
                <a:solidFill>
                  <a:schemeClr val="tx1"/>
                </a:solidFill>
              </a:rPr>
              <a:t>Jehovah Jireh – God provides</a:t>
            </a:r>
          </a:p>
        </p:txBody>
      </p:sp>
      <p:sp>
        <p:nvSpPr>
          <p:cNvPr id="4" name="Content Placeholder 3">
            <a:extLst>
              <a:ext uri="{FF2B5EF4-FFF2-40B4-BE49-F238E27FC236}">
                <a16:creationId xmlns:a16="http://schemas.microsoft.com/office/drawing/2014/main" id="{5AC5B1BA-311A-B940-36E0-86023838BB88}"/>
              </a:ext>
            </a:extLst>
          </p:cNvPr>
          <p:cNvSpPr>
            <a:spLocks noGrp="1"/>
          </p:cNvSpPr>
          <p:nvPr>
            <p:ph sz="half" idx="2"/>
          </p:nvPr>
        </p:nvSpPr>
        <p:spPr>
          <a:xfrm>
            <a:off x="5992518" y="974203"/>
            <a:ext cx="5914710" cy="5465785"/>
          </a:xfrm>
        </p:spPr>
        <p:txBody>
          <a:bodyPr vert="horz" lIns="91440" tIns="45720" rIns="91440" bIns="45720" rtlCol="0">
            <a:normAutofit/>
          </a:bodyPr>
          <a:lstStyle/>
          <a:p>
            <a:r>
              <a:rPr lang="en-US" sz="2800" dirty="0"/>
              <a:t>V13 &amp; 14  Abraham </a:t>
            </a:r>
            <a:r>
              <a:rPr lang="en-US" sz="2800" dirty="0">
                <a:solidFill>
                  <a:schemeClr val="tx1"/>
                </a:solidFill>
              </a:rPr>
              <a:t>looked up and </a:t>
            </a:r>
            <a:r>
              <a:rPr lang="en-US" sz="2800" dirty="0"/>
              <a:t>saw a ram stuck in the </a:t>
            </a:r>
            <a:r>
              <a:rPr lang="en-US" sz="2800" dirty="0">
                <a:solidFill>
                  <a:schemeClr val="tx1"/>
                </a:solidFill>
              </a:rPr>
              <a:t>thickets and called the place “The Lord will provide” – ‘Jehovah Jireh’</a:t>
            </a:r>
          </a:p>
          <a:p>
            <a:r>
              <a:rPr lang="en-US" sz="2800" dirty="0">
                <a:solidFill>
                  <a:schemeClr val="tx1"/>
                </a:solidFill>
              </a:rPr>
              <a:t>V15 – 18 God repeated His covenant with Abraham:</a:t>
            </a:r>
          </a:p>
          <a:p>
            <a:pPr marL="971550" lvl="1" indent="-514350">
              <a:buAutoNum type="arabicPeriod"/>
            </a:pPr>
            <a:r>
              <a:rPr lang="en-US" sz="2600" dirty="0">
                <a:solidFill>
                  <a:schemeClr val="tx1"/>
                </a:solidFill>
              </a:rPr>
              <a:t>Children more than the stars</a:t>
            </a:r>
          </a:p>
          <a:p>
            <a:pPr marL="971550" lvl="1" indent="-514350">
              <a:buAutoNum type="arabicPeriod"/>
            </a:pPr>
            <a:r>
              <a:rPr lang="en-US" sz="2600" dirty="0">
                <a:solidFill>
                  <a:schemeClr val="tx1"/>
                </a:solidFill>
              </a:rPr>
              <a:t>Anyone against you – I will be against</a:t>
            </a:r>
          </a:p>
          <a:p>
            <a:pPr marL="971550" lvl="1" indent="-514350">
              <a:buAutoNum type="arabicPeriod"/>
            </a:pPr>
            <a:r>
              <a:rPr lang="en-US" sz="2600" dirty="0">
                <a:solidFill>
                  <a:schemeClr val="tx1"/>
                </a:solidFill>
              </a:rPr>
              <a:t>All nations on the earth will be blessed through you</a:t>
            </a:r>
            <a:endParaRPr lang="en-US" sz="2600" dirty="0">
              <a:solidFill>
                <a:schemeClr val="bg1"/>
              </a:solidFill>
            </a:endParaRPr>
          </a:p>
        </p:txBody>
      </p:sp>
      <p:pic>
        <p:nvPicPr>
          <p:cNvPr id="5" name="Content Placeholder 4" descr="A painting of a ram&#10;&#10;AI-generated content may be incorrect.">
            <a:extLst>
              <a:ext uri="{FF2B5EF4-FFF2-40B4-BE49-F238E27FC236}">
                <a16:creationId xmlns:a16="http://schemas.microsoft.com/office/drawing/2014/main" id="{D7BC3AEB-9EB6-0DE3-F789-7A7D296D0111}"/>
              </a:ext>
            </a:extLst>
          </p:cNvPr>
          <p:cNvPicPr>
            <a:picLocks noGrp="1" noChangeAspect="1"/>
          </p:cNvPicPr>
          <p:nvPr>
            <p:ph sz="half" idx="1"/>
          </p:nvPr>
        </p:nvPicPr>
        <p:blipFill>
          <a:blip r:embed="rId2"/>
          <a:stretch>
            <a:fillRect/>
          </a:stretch>
        </p:blipFill>
        <p:spPr>
          <a:xfrm>
            <a:off x="182880" y="326571"/>
            <a:ext cx="5679927" cy="6113418"/>
          </a:xfrm>
          <a:prstGeom prst="rect">
            <a:avLst/>
          </a:prstGeom>
        </p:spPr>
      </p:pic>
    </p:spTree>
    <p:extLst>
      <p:ext uri="{BB962C8B-B14F-4D97-AF65-F5344CB8AC3E}">
        <p14:creationId xmlns:p14="http://schemas.microsoft.com/office/powerpoint/2010/main" val="958672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4" name="Straight Connector 13">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Isosceles Triangle 22">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6" name="Content Placeholder 5">
            <a:extLst>
              <a:ext uri="{FF2B5EF4-FFF2-40B4-BE49-F238E27FC236}">
                <a16:creationId xmlns:a16="http://schemas.microsoft.com/office/drawing/2014/main" id="{DD368CA3-C49F-AF04-FB15-611B50699237}"/>
              </a:ext>
            </a:extLst>
          </p:cNvPr>
          <p:cNvSpPr>
            <a:spLocks noGrp="1"/>
          </p:cNvSpPr>
          <p:nvPr>
            <p:ph idx="1"/>
          </p:nvPr>
        </p:nvSpPr>
        <p:spPr>
          <a:xfrm>
            <a:off x="677334" y="412376"/>
            <a:ext cx="11235992" cy="6167717"/>
          </a:xfrm>
        </p:spPr>
        <p:txBody>
          <a:bodyPr>
            <a:normAutofit/>
          </a:bodyPr>
          <a:lstStyle/>
          <a:p>
            <a:r>
              <a:rPr lang="en-US" sz="2800" dirty="0"/>
              <a:t>V19  Abraham, Isaac, and servants returned home to Beersheba</a:t>
            </a:r>
          </a:p>
          <a:p>
            <a:r>
              <a:rPr lang="en-US" sz="2800" dirty="0"/>
              <a:t>V20-24 Tells us the family line of Abraham’s brother </a:t>
            </a:r>
            <a:r>
              <a:rPr lang="en-US" sz="2800" dirty="0" err="1"/>
              <a:t>Nahor</a:t>
            </a:r>
            <a:r>
              <a:rPr lang="en-US" sz="2800" dirty="0"/>
              <a:t>. One of </a:t>
            </a:r>
            <a:r>
              <a:rPr lang="en-US" sz="2800" dirty="0" err="1"/>
              <a:t>Nahor’s</a:t>
            </a:r>
            <a:r>
              <a:rPr lang="en-US" sz="2800" dirty="0"/>
              <a:t> sons is </a:t>
            </a:r>
            <a:r>
              <a:rPr lang="en-US" sz="2800" dirty="0" err="1"/>
              <a:t>Bethuel</a:t>
            </a:r>
            <a:r>
              <a:rPr lang="en-US" sz="2800" dirty="0"/>
              <a:t> – </a:t>
            </a:r>
            <a:r>
              <a:rPr lang="en-US" sz="2800" dirty="0" err="1"/>
              <a:t>Bethuel</a:t>
            </a:r>
            <a:r>
              <a:rPr lang="en-US" sz="2800" dirty="0"/>
              <a:t> is Rebekah’s father – Rebekah is Isaac’s future wife…</a:t>
            </a:r>
          </a:p>
          <a:p>
            <a:pPr marL="0" indent="0">
              <a:buNone/>
            </a:pPr>
            <a:r>
              <a:rPr lang="en-US" sz="3200" dirty="0"/>
              <a:t>Gen 23:</a:t>
            </a:r>
            <a:endParaRPr lang="en-US" sz="2800" dirty="0"/>
          </a:p>
          <a:p>
            <a:r>
              <a:rPr lang="en-US" sz="2800" dirty="0"/>
              <a:t>Sarah dies at 127 years old while living in Hebron</a:t>
            </a:r>
          </a:p>
          <a:p>
            <a:r>
              <a:rPr lang="en-US" sz="2800" dirty="0"/>
              <a:t>Hebron is approximately 30 miles north of </a:t>
            </a:r>
          </a:p>
          <a:p>
            <a:pPr marL="0" indent="0">
              <a:buNone/>
            </a:pPr>
            <a:r>
              <a:rPr lang="en-US" sz="2800" dirty="0"/>
              <a:t>Beersheba – Abraham is living in Beersheba and at</a:t>
            </a:r>
          </a:p>
          <a:p>
            <a:pPr marL="0" indent="0">
              <a:buNone/>
            </a:pPr>
            <a:r>
              <a:rPr lang="en-US" sz="2800" dirty="0"/>
              <a:t>this time Isaac is living in Beer </a:t>
            </a:r>
            <a:r>
              <a:rPr lang="en-US" sz="2800" dirty="0" err="1"/>
              <a:t>Laihairoi</a:t>
            </a:r>
            <a:r>
              <a:rPr lang="en-US" sz="2800" dirty="0"/>
              <a:t>. </a:t>
            </a:r>
            <a:r>
              <a:rPr lang="en-US" sz="2800" dirty="0" err="1"/>
              <a:t>Laihairoi</a:t>
            </a:r>
            <a:r>
              <a:rPr lang="en-US" sz="2800" dirty="0"/>
              <a:t> –</a:t>
            </a:r>
          </a:p>
          <a:p>
            <a:pPr marL="0" indent="0">
              <a:buNone/>
            </a:pPr>
            <a:r>
              <a:rPr lang="en-US" sz="2800" dirty="0"/>
              <a:t>El Roi is the place where God spoke to Hagar – a place she called “El Roi” – “God sees and is seen (shows Himself) by me…”</a:t>
            </a:r>
            <a:endParaRPr lang="en-US" sz="3200" dirty="0"/>
          </a:p>
        </p:txBody>
      </p:sp>
      <p:pic>
        <p:nvPicPr>
          <p:cNvPr id="7" name="Content Placeholder 6">
            <a:extLst>
              <a:ext uri="{FF2B5EF4-FFF2-40B4-BE49-F238E27FC236}">
                <a16:creationId xmlns:a16="http://schemas.microsoft.com/office/drawing/2014/main" id="{3DCD1170-47E6-9E50-39BD-FDC874B4AE5A}"/>
              </a:ext>
            </a:extLst>
          </p:cNvPr>
          <p:cNvPicPr>
            <a:picLocks noChangeAspect="1"/>
          </p:cNvPicPr>
          <p:nvPr/>
        </p:nvPicPr>
        <p:blipFill>
          <a:blip r:embed="rId2"/>
          <a:srcRect t="40159" r="46859" b="18923"/>
          <a:stretch/>
        </p:blipFill>
        <p:spPr>
          <a:xfrm>
            <a:off x="9030430" y="2282130"/>
            <a:ext cx="3158394" cy="2615474"/>
          </a:xfrm>
          <a:prstGeom prst="rect">
            <a:avLst/>
          </a:prstGeom>
        </p:spPr>
      </p:pic>
    </p:spTree>
    <p:extLst>
      <p:ext uri="{BB962C8B-B14F-4D97-AF65-F5344CB8AC3E}">
        <p14:creationId xmlns:p14="http://schemas.microsoft.com/office/powerpoint/2010/main" val="240925484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C10C75-C721-07EE-DE79-15D6EEA5FE67}"/>
              </a:ext>
            </a:extLst>
          </p:cNvPr>
          <p:cNvSpPr>
            <a:spLocks noGrp="1"/>
          </p:cNvSpPr>
          <p:nvPr>
            <p:ph idx="1"/>
          </p:nvPr>
        </p:nvSpPr>
        <p:spPr>
          <a:xfrm>
            <a:off x="677333" y="391886"/>
            <a:ext cx="10857169" cy="6257107"/>
          </a:xfrm>
        </p:spPr>
        <p:txBody>
          <a:bodyPr>
            <a:normAutofit lnSpcReduction="10000"/>
          </a:bodyPr>
          <a:lstStyle/>
          <a:p>
            <a:r>
              <a:rPr lang="en-US" sz="2800" dirty="0"/>
              <a:t>An unforeseen cost of obedience…Sarah moved to Hebron, Isaac moved to Beer </a:t>
            </a:r>
            <a:r>
              <a:rPr lang="en-US" sz="2800" dirty="0" err="1"/>
              <a:t>Laihairoi</a:t>
            </a:r>
            <a:r>
              <a:rPr lang="en-US" sz="2800" dirty="0"/>
              <a:t> (Gen 25:11)…</a:t>
            </a:r>
          </a:p>
          <a:p>
            <a:r>
              <a:rPr lang="en-US" sz="2800" dirty="0"/>
              <a:t>Gen 23: 2- 20 Abraham negotiates with the King of the Hittites to purchase the Cave of Machpelah in Hebron - this becomes the family burial ground where Sarah &amp; Abraham, Isaac &amp; Rebekah, Jacob &amp; Leah are buried. This cave is considered the 2</a:t>
            </a:r>
            <a:r>
              <a:rPr lang="en-US" sz="2800" baseline="30000" dirty="0"/>
              <a:t>nd</a:t>
            </a:r>
            <a:r>
              <a:rPr lang="en-US" sz="2800" dirty="0"/>
              <a:t> holiest place to the Israelites today.</a:t>
            </a:r>
          </a:p>
          <a:p>
            <a:pPr marL="0" indent="0">
              <a:buNone/>
            </a:pPr>
            <a:endParaRPr lang="en-US" sz="2800" dirty="0"/>
          </a:p>
          <a:p>
            <a:r>
              <a:rPr lang="en-US" sz="2800" dirty="0"/>
              <a:t>Genesis 24 is the story of Isaac and Rebekah’s marriage arrangement. In verse 62, Isaac comes to Hebron to mourn Sarah’s death – from Beer </a:t>
            </a:r>
            <a:r>
              <a:rPr lang="en-US" sz="2800" dirty="0" err="1"/>
              <a:t>Laihairoi</a:t>
            </a:r>
            <a:r>
              <a:rPr lang="en-US" sz="2800" dirty="0"/>
              <a:t> – approximately 80 miles away. V62 tells of Isaac standing in the fields meditating on the Lord when he sees the convoy of Abraham’s servant bringing Rebekah to him…he takes her to his mother’s tent, marries her and was comforted from his mother’s death.</a:t>
            </a:r>
          </a:p>
        </p:txBody>
      </p:sp>
    </p:spTree>
    <p:extLst>
      <p:ext uri="{BB962C8B-B14F-4D97-AF65-F5344CB8AC3E}">
        <p14:creationId xmlns:p14="http://schemas.microsoft.com/office/powerpoint/2010/main" val="355749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60F5C-5341-E0F4-C7AA-AAA5BC86F121}"/>
              </a:ext>
            </a:extLst>
          </p:cNvPr>
          <p:cNvSpPr>
            <a:spLocks noGrp="1"/>
          </p:cNvSpPr>
          <p:nvPr>
            <p:ph type="title"/>
          </p:nvPr>
        </p:nvSpPr>
        <p:spPr>
          <a:xfrm>
            <a:off x="677334" y="156238"/>
            <a:ext cx="10739603" cy="1646436"/>
          </a:xfrm>
        </p:spPr>
        <p:txBody>
          <a:bodyPr>
            <a:normAutofit fontScale="90000"/>
          </a:bodyPr>
          <a:lstStyle/>
          <a:p>
            <a:r>
              <a:rPr lang="en-US" sz="2800" dirty="0">
                <a:solidFill>
                  <a:schemeClr val="tx1"/>
                </a:solidFill>
              </a:rPr>
              <a:t>Gen 25: After the mourning period is done – Abraham mourning the death of Sarah – he marries again (Keturah) and has 6 more sons; one named Midian – the Midianites – Jethro, Moses’ father-in-law – a priest of the Most High God… </a:t>
            </a:r>
            <a:r>
              <a:rPr lang="en-US" sz="2800" dirty="0" err="1">
                <a:solidFill>
                  <a:schemeClr val="tx1"/>
                </a:solidFill>
              </a:rPr>
              <a:t>hmmmm</a:t>
            </a:r>
            <a:r>
              <a:rPr lang="en-US" sz="2800" dirty="0">
                <a:solidFill>
                  <a:schemeClr val="tx1"/>
                </a:solidFill>
              </a:rPr>
              <a:t>…</a:t>
            </a:r>
          </a:p>
        </p:txBody>
      </p:sp>
      <p:sp>
        <p:nvSpPr>
          <p:cNvPr id="3" name="Content Placeholder 2">
            <a:extLst>
              <a:ext uri="{FF2B5EF4-FFF2-40B4-BE49-F238E27FC236}">
                <a16:creationId xmlns:a16="http://schemas.microsoft.com/office/drawing/2014/main" id="{886AFCC6-068C-F02C-5E7E-E7455A3FE8DD}"/>
              </a:ext>
            </a:extLst>
          </p:cNvPr>
          <p:cNvSpPr>
            <a:spLocks noGrp="1"/>
          </p:cNvSpPr>
          <p:nvPr>
            <p:ph idx="1"/>
          </p:nvPr>
        </p:nvSpPr>
        <p:spPr>
          <a:xfrm>
            <a:off x="260289" y="1925456"/>
            <a:ext cx="11573691" cy="4776305"/>
          </a:xfrm>
        </p:spPr>
        <p:txBody>
          <a:bodyPr>
            <a:normAutofit/>
          </a:bodyPr>
          <a:lstStyle/>
          <a:p>
            <a:pPr marL="0" indent="0">
              <a:buNone/>
            </a:pPr>
            <a:r>
              <a:rPr lang="en-US" sz="3200" dirty="0"/>
              <a:t>Questions to ponder:</a:t>
            </a:r>
          </a:p>
          <a:p>
            <a:pPr marL="0" indent="0">
              <a:buNone/>
            </a:pPr>
            <a:endParaRPr lang="en-US" sz="3200" dirty="0"/>
          </a:p>
          <a:p>
            <a:pPr marL="514350" indent="-514350">
              <a:buAutoNum type="arabicParenR"/>
            </a:pPr>
            <a:r>
              <a:rPr lang="en-US" sz="3200" dirty="0"/>
              <a:t>Did God require too much of Abraham, Sarah, and Issac? Sarah is one of only 3 women mentioned in Heb 11 (the faith Hall of Fame)</a:t>
            </a:r>
          </a:p>
          <a:p>
            <a:pPr marL="514350" indent="-514350">
              <a:buAutoNum type="arabicParenR"/>
            </a:pPr>
            <a:r>
              <a:rPr lang="en-US" sz="3200" dirty="0"/>
              <a:t>God knew their human weaknesses, yet He called them to intimate relationships with Him</a:t>
            </a:r>
          </a:p>
          <a:p>
            <a:pPr marL="514350" indent="-514350">
              <a:buAutoNum type="arabicParenR"/>
            </a:pPr>
            <a:r>
              <a:rPr lang="en-US" sz="3200" dirty="0"/>
              <a:t>God knows YOU … and is still calling us to His side…</a:t>
            </a:r>
          </a:p>
        </p:txBody>
      </p:sp>
    </p:spTree>
    <p:extLst>
      <p:ext uri="{BB962C8B-B14F-4D97-AF65-F5344CB8AC3E}">
        <p14:creationId xmlns:p14="http://schemas.microsoft.com/office/powerpoint/2010/main" val="14063006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139</TotalTime>
  <Words>854</Words>
  <Application>Microsoft Macintosh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The Unbearable ‘Ask’…</vt:lpstr>
      <vt:lpstr>Land Look like…</vt:lpstr>
      <vt:lpstr>Genesis 22  The “ASK” and Response…</vt:lpstr>
      <vt:lpstr>PowerPoint Presentation</vt:lpstr>
      <vt:lpstr>PowerPoint Presentation</vt:lpstr>
      <vt:lpstr>Jehovah Jireh – God provides</vt:lpstr>
      <vt:lpstr>PowerPoint Presentation</vt:lpstr>
      <vt:lpstr>PowerPoint Presentation</vt:lpstr>
      <vt:lpstr>Gen 25: After the mourning period is done – Abraham mourning the death of Sarah – he marries again (Keturah) and has 6 more sons; one named Midian – the Midianites – Jethro, Moses’ father-in-law – a priest of the Most High God… hmmmm…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2025-04-04T18:28:49Z</dcterms:created>
  <dcterms:modified xsi:type="dcterms:W3CDTF">2025-04-04T20:48:08Z</dcterms:modified>
</cp:coreProperties>
</file>