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4/10/25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4/10/25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4/10/25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4/10/25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4/10/25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4/10/25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4/10/25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4/10/25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4/10/25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4/10/25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4/10/25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4/10/25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4/10/25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4/10/25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4/10/25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4/10/25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4/10/25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4/10/25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1D020-FC1E-90C3-4AA1-78970566A37F}"/>
              </a:ext>
            </a:extLst>
          </p:cNvPr>
          <p:cNvSpPr>
            <a:spLocks noGrp="1"/>
          </p:cNvSpPr>
          <p:nvPr>
            <p:ph type="ctrTitle"/>
          </p:nvPr>
        </p:nvSpPr>
        <p:spPr/>
        <p:txBody>
          <a:bodyPr/>
          <a:lstStyle/>
          <a:p>
            <a:pPr algn="ctr"/>
            <a:r>
              <a:rPr lang="en-US" dirty="0"/>
              <a:t>Point –&gt;  </a:t>
            </a:r>
            <a:br>
              <a:rPr lang="en-US" dirty="0"/>
            </a:br>
            <a:r>
              <a:rPr lang="en-US" dirty="0"/>
              <a:t>pah crescendo!</a:t>
            </a:r>
          </a:p>
        </p:txBody>
      </p:sp>
      <p:sp>
        <p:nvSpPr>
          <p:cNvPr id="3" name="Subtitle 2">
            <a:extLst>
              <a:ext uri="{FF2B5EF4-FFF2-40B4-BE49-F238E27FC236}">
                <a16:creationId xmlns:a16="http://schemas.microsoft.com/office/drawing/2014/main" id="{3078127B-7233-BE12-1B41-92F9F581A229}"/>
              </a:ext>
            </a:extLst>
          </p:cNvPr>
          <p:cNvSpPr>
            <a:spLocks noGrp="1"/>
          </p:cNvSpPr>
          <p:nvPr>
            <p:ph type="subTitle" idx="1"/>
          </p:nvPr>
        </p:nvSpPr>
        <p:spPr>
          <a:xfrm>
            <a:off x="1371600" y="4086423"/>
            <a:ext cx="9448800" cy="1370873"/>
          </a:xfrm>
        </p:spPr>
        <p:txBody>
          <a:bodyPr>
            <a:normAutofit/>
          </a:bodyPr>
          <a:lstStyle/>
          <a:p>
            <a:pPr algn="ctr"/>
            <a:r>
              <a:rPr lang="en-US" sz="3200" dirty="0"/>
              <a:t>Genesis 25: 5 – 11; James 2: 23; Luke 19: 28 – 38 and II Corinthians 2: 14</a:t>
            </a:r>
          </a:p>
        </p:txBody>
      </p:sp>
    </p:spTree>
    <p:extLst>
      <p:ext uri="{BB962C8B-B14F-4D97-AF65-F5344CB8AC3E}">
        <p14:creationId xmlns:p14="http://schemas.microsoft.com/office/powerpoint/2010/main" val="216574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7" name="TextBox 6">
            <a:extLst>
              <a:ext uri="{FF2B5EF4-FFF2-40B4-BE49-F238E27FC236}">
                <a16:creationId xmlns:a16="http://schemas.microsoft.com/office/drawing/2014/main" id="{8B67DA5C-9DC0-F435-DEAE-DD76ABE34515}"/>
              </a:ext>
            </a:extLst>
          </p:cNvPr>
          <p:cNvSpPr txBox="1"/>
          <p:nvPr/>
        </p:nvSpPr>
        <p:spPr>
          <a:xfrm>
            <a:off x="259976" y="261257"/>
            <a:ext cx="11672047" cy="1293028"/>
          </a:xfrm>
          <a:prstGeom prst="rect">
            <a:avLst/>
          </a:prstGeom>
        </p:spPr>
        <p:txBody>
          <a:bodyPr vert="horz" lIns="91440" tIns="45720" rIns="91440" bIns="45720" rtlCol="0" anchor="ctr">
            <a:normAutofit/>
          </a:bodyPr>
          <a:lstStyle/>
          <a:p>
            <a:pPr algn="ctr" defTabSz="914400">
              <a:lnSpc>
                <a:spcPct val="90000"/>
              </a:lnSpc>
              <a:spcBef>
                <a:spcPct val="0"/>
              </a:spcBef>
              <a:spcAft>
                <a:spcPts val="600"/>
              </a:spcAft>
            </a:pPr>
            <a:r>
              <a:rPr lang="en-US" sz="4000" cap="all" dirty="0">
                <a:latin typeface="+mj-lt"/>
                <a:ea typeface="+mj-ea"/>
                <a:cs typeface="+mj-cs"/>
              </a:rPr>
              <a:t>We celebrate Jesus’ Triumphant Entry today…</a:t>
            </a:r>
          </a:p>
        </p:txBody>
      </p:sp>
      <p:sp>
        <p:nvSpPr>
          <p:cNvPr id="6" name="Content Placeholder 5">
            <a:extLst>
              <a:ext uri="{FF2B5EF4-FFF2-40B4-BE49-F238E27FC236}">
                <a16:creationId xmlns:a16="http://schemas.microsoft.com/office/drawing/2014/main" id="{83B561AB-1BC6-0D69-5AFA-2AAFFE5CDAB5}"/>
              </a:ext>
            </a:extLst>
          </p:cNvPr>
          <p:cNvSpPr>
            <a:spLocks noGrp="1"/>
          </p:cNvSpPr>
          <p:nvPr>
            <p:ph sz="half" idx="2"/>
          </p:nvPr>
        </p:nvSpPr>
        <p:spPr>
          <a:xfrm>
            <a:off x="259976" y="2194560"/>
            <a:ext cx="6233957" cy="4271554"/>
          </a:xfrm>
        </p:spPr>
        <p:txBody>
          <a:bodyPr vert="horz" lIns="91440" tIns="45720" rIns="91440" bIns="45720" rtlCol="0">
            <a:normAutofit fontScale="92500"/>
          </a:bodyPr>
          <a:lstStyle/>
          <a:p>
            <a:r>
              <a:rPr lang="en-US" sz="3200" dirty="0"/>
              <a:t>This starts ‘The Holy Week’</a:t>
            </a:r>
          </a:p>
          <a:p>
            <a:endParaRPr lang="en-US" sz="3200" dirty="0"/>
          </a:p>
          <a:p>
            <a:r>
              <a:rPr lang="en-US" sz="3200" dirty="0"/>
              <a:t>Friday is Good Friday</a:t>
            </a:r>
          </a:p>
          <a:p>
            <a:endParaRPr lang="en-US" sz="3200" dirty="0"/>
          </a:p>
          <a:p>
            <a:r>
              <a:rPr lang="en-US" sz="3200" dirty="0"/>
              <a:t>Next Sunday, we celebrate Jesus’ resurrection</a:t>
            </a:r>
          </a:p>
          <a:p>
            <a:endParaRPr lang="en-US" sz="3200" dirty="0"/>
          </a:p>
          <a:p>
            <a:r>
              <a:rPr lang="en-US" sz="3200" dirty="0"/>
              <a:t>Are you living a ‘captive life?’</a:t>
            </a:r>
          </a:p>
          <a:p>
            <a:endParaRPr lang="en-US" sz="3200" dirty="0"/>
          </a:p>
        </p:txBody>
      </p:sp>
      <p:pic>
        <p:nvPicPr>
          <p:cNvPr id="8" name="Content Placeholder 7">
            <a:extLst>
              <a:ext uri="{FF2B5EF4-FFF2-40B4-BE49-F238E27FC236}">
                <a16:creationId xmlns:a16="http://schemas.microsoft.com/office/drawing/2014/main" id="{029CE376-5CED-5CA8-C964-9B615571142C}"/>
              </a:ext>
            </a:extLst>
          </p:cNvPr>
          <p:cNvPicPr>
            <a:picLocks noGrp="1" noChangeAspect="1"/>
          </p:cNvPicPr>
          <p:nvPr>
            <p:ph sz="half" idx="1"/>
          </p:nvPr>
        </p:nvPicPr>
        <p:blipFill>
          <a:blip r:embed="rId3"/>
          <a:srcRect l="13743" r="11780" b="-1"/>
          <a:stretch/>
        </p:blipFill>
        <p:spPr>
          <a:xfrm flipH="1">
            <a:off x="6985000" y="1554285"/>
            <a:ext cx="5207000" cy="5042458"/>
          </a:xfrm>
          <a:prstGeom prst="rect">
            <a:avLst/>
          </a:prstGeom>
        </p:spPr>
      </p:pic>
    </p:spTree>
    <p:extLst>
      <p:ext uri="{BB962C8B-B14F-4D97-AF65-F5344CB8AC3E}">
        <p14:creationId xmlns:p14="http://schemas.microsoft.com/office/powerpoint/2010/main" val="261235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 calcmode="lin" valueType="num">
                                      <p:cBhvr additive="base">
                                        <p:cTn id="2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4E9F00-F0D6-D2C1-C2E7-56B2895078A1}"/>
              </a:ext>
            </a:extLst>
          </p:cNvPr>
          <p:cNvSpPr>
            <a:spLocks noGrp="1"/>
          </p:cNvSpPr>
          <p:nvPr>
            <p:ph idx="1"/>
          </p:nvPr>
        </p:nvSpPr>
        <p:spPr>
          <a:xfrm>
            <a:off x="152400" y="352698"/>
            <a:ext cx="11887200" cy="6257108"/>
          </a:xfrm>
        </p:spPr>
        <p:txBody>
          <a:bodyPr>
            <a:normAutofit lnSpcReduction="10000"/>
          </a:bodyPr>
          <a:lstStyle/>
          <a:p>
            <a:pPr marL="0" indent="0">
              <a:buNone/>
            </a:pPr>
            <a:r>
              <a:rPr lang="en-US" sz="3600" dirty="0"/>
              <a:t>Abraham, Finally at Rest! 		Genesis 25: 5 – 11</a:t>
            </a:r>
          </a:p>
          <a:p>
            <a:pPr marL="0" indent="0">
              <a:buNone/>
            </a:pPr>
            <a:endParaRPr lang="en-US" sz="3200" dirty="0"/>
          </a:p>
          <a:p>
            <a:r>
              <a:rPr lang="en-US" sz="2800" dirty="0"/>
              <a:t>V5		Abraham left everything he owned to Isaac</a:t>
            </a:r>
          </a:p>
          <a:p>
            <a:endParaRPr lang="en-US" sz="2800" dirty="0"/>
          </a:p>
          <a:p>
            <a:r>
              <a:rPr lang="en-US" sz="2800" dirty="0"/>
              <a:t>V6		While he lived, he gave gifts to his other children 			and sent them east of where Isaac lived (Beer 				Lahai Roi)</a:t>
            </a:r>
          </a:p>
          <a:p>
            <a:endParaRPr lang="en-US" sz="2800" dirty="0"/>
          </a:p>
          <a:p>
            <a:r>
              <a:rPr lang="en-US" sz="2800" dirty="0"/>
              <a:t>V7 &amp; 8	At 175 years old, Abraham died – ‘a good old 				age, an old man, and full of years’</a:t>
            </a:r>
          </a:p>
          <a:p>
            <a:endParaRPr lang="en-US" sz="2800" dirty="0"/>
          </a:p>
          <a:p>
            <a:r>
              <a:rPr lang="en-US" sz="2800" dirty="0"/>
              <a:t>V9 -11	Isaac and Ishmael buried Abraham in the Cave of 			Machpelah in Hebron – with Sarah. And the Lord blessed 		Isaac…</a:t>
            </a:r>
          </a:p>
        </p:txBody>
      </p:sp>
    </p:spTree>
    <p:extLst>
      <p:ext uri="{BB962C8B-B14F-4D97-AF65-F5344CB8AC3E}">
        <p14:creationId xmlns:p14="http://schemas.microsoft.com/office/powerpoint/2010/main" val="394194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FB4F0-4519-9C99-DFA9-D0398FDF5F7E}"/>
              </a:ext>
            </a:extLst>
          </p:cNvPr>
          <p:cNvSpPr>
            <a:spLocks noGrp="1"/>
          </p:cNvSpPr>
          <p:nvPr>
            <p:ph idx="1"/>
          </p:nvPr>
        </p:nvSpPr>
        <p:spPr>
          <a:xfrm>
            <a:off x="685800" y="574766"/>
            <a:ext cx="10820400" cy="5878285"/>
          </a:xfrm>
        </p:spPr>
        <p:txBody>
          <a:bodyPr>
            <a:normAutofit/>
          </a:bodyPr>
          <a:lstStyle/>
          <a:p>
            <a:pPr marL="0" indent="0">
              <a:buNone/>
            </a:pPr>
            <a:r>
              <a:rPr lang="en-US" sz="3600" u="sng" dirty="0"/>
              <a:t>Abraham’s Life Summarized</a:t>
            </a:r>
            <a:r>
              <a:rPr lang="en-US" sz="3600" dirty="0"/>
              <a:t>:</a:t>
            </a:r>
          </a:p>
          <a:p>
            <a:r>
              <a:rPr lang="en-US" sz="2800" dirty="0"/>
              <a:t>At 75 years old, God called Abraham to leave his homeland</a:t>
            </a:r>
          </a:p>
          <a:p>
            <a:r>
              <a:rPr lang="en-US" sz="2800" dirty="0"/>
              <a:t>God’s Covenant with Abraham: 1) you will be a great nation; 2) you will be a blessing and all who bless you, I will bless &amp; who curses you, I will curse; and 3) </a:t>
            </a:r>
            <a:r>
              <a:rPr lang="en-US" sz="2800" dirty="0">
                <a:solidFill>
                  <a:schemeClr val="accent3">
                    <a:lumMod val="60000"/>
                    <a:lumOff val="40000"/>
                  </a:schemeClr>
                </a:solidFill>
              </a:rPr>
              <a:t>ALL the people of the earth will be blessed through you.</a:t>
            </a:r>
          </a:p>
          <a:p>
            <a:r>
              <a:rPr lang="en-US" sz="2800" dirty="0"/>
              <a:t>Abraham and Lot separate, Abraham rescues Lot, meets and tithes to Melchizedek.</a:t>
            </a:r>
          </a:p>
          <a:p>
            <a:r>
              <a:rPr lang="en-US" sz="2800" dirty="0"/>
              <a:t>Sarah gives Hagar to Abraham – Ishmael is born – Abraham is now 86 years old – circumcision established – a sign of the covenant between God and Abraham (now 99 years old).</a:t>
            </a:r>
          </a:p>
          <a:p>
            <a:r>
              <a:rPr lang="en-US" sz="2800" dirty="0"/>
              <a:t>God promises he and Sarah will give birth to Isaac – he is 100 years old when Isaac is born </a:t>
            </a:r>
          </a:p>
        </p:txBody>
      </p:sp>
    </p:spTree>
    <p:extLst>
      <p:ext uri="{BB962C8B-B14F-4D97-AF65-F5344CB8AC3E}">
        <p14:creationId xmlns:p14="http://schemas.microsoft.com/office/powerpoint/2010/main" val="107807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5BBF11-DE3E-7C01-4698-4513562E4586}"/>
              </a:ext>
            </a:extLst>
          </p:cNvPr>
          <p:cNvSpPr>
            <a:spLocks noGrp="1"/>
          </p:cNvSpPr>
          <p:nvPr>
            <p:ph idx="1"/>
          </p:nvPr>
        </p:nvSpPr>
        <p:spPr>
          <a:xfrm>
            <a:off x="685800" y="483326"/>
            <a:ext cx="10820400" cy="6074228"/>
          </a:xfrm>
        </p:spPr>
        <p:txBody>
          <a:bodyPr>
            <a:normAutofit/>
          </a:bodyPr>
          <a:lstStyle/>
          <a:p>
            <a:r>
              <a:rPr lang="en-US" sz="2800" dirty="0"/>
              <a:t>God allows Abraham to negotiate on behalf of Sodom and Gomorrah</a:t>
            </a:r>
          </a:p>
          <a:p>
            <a:r>
              <a:rPr lang="en-US" sz="2800" dirty="0"/>
              <a:t>Abraham is asked to sacrifice Isaac on Mt. Moriah – Jehovah Jireh = The Lord Provides (ram)</a:t>
            </a:r>
          </a:p>
          <a:p>
            <a:r>
              <a:rPr lang="en-US" sz="2800" dirty="0"/>
              <a:t>Abraham sends his faithful servant to his brother (Nahor) to select a wife for Isaac – Rebekah is chosen as Isaac’s wife</a:t>
            </a:r>
          </a:p>
          <a:p>
            <a:r>
              <a:rPr lang="en-US" sz="2800" dirty="0"/>
              <a:t>Dies at 175 years old and is buried with Sarah</a:t>
            </a:r>
          </a:p>
          <a:p>
            <a:pPr marL="0" indent="0">
              <a:buNone/>
            </a:pPr>
            <a:endParaRPr lang="en-US" sz="2800" dirty="0"/>
          </a:p>
          <a:p>
            <a:pPr marL="0" indent="0">
              <a:buNone/>
            </a:pPr>
            <a:endParaRPr lang="en-US" sz="2800" dirty="0"/>
          </a:p>
          <a:p>
            <a:endParaRPr lang="en-US" sz="2800" dirty="0"/>
          </a:p>
          <a:p>
            <a:pPr marL="0" indent="0" algn="ctr">
              <a:buNone/>
            </a:pPr>
            <a:r>
              <a:rPr lang="en-US" sz="5400" dirty="0"/>
              <a:t>That’s it?		That’s ALL!?!</a:t>
            </a:r>
          </a:p>
        </p:txBody>
      </p:sp>
    </p:spTree>
    <p:extLst>
      <p:ext uri="{BB962C8B-B14F-4D97-AF65-F5344CB8AC3E}">
        <p14:creationId xmlns:p14="http://schemas.microsoft.com/office/powerpoint/2010/main" val="286613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7CF4A5-CA31-467D-7EE7-69FEADC6D73B}"/>
              </a:ext>
            </a:extLst>
          </p:cNvPr>
          <p:cNvSpPr>
            <a:spLocks noGrp="1"/>
          </p:cNvSpPr>
          <p:nvPr>
            <p:ph idx="1"/>
          </p:nvPr>
        </p:nvSpPr>
        <p:spPr>
          <a:xfrm>
            <a:off x="685800" y="1685110"/>
            <a:ext cx="10820400" cy="4834022"/>
          </a:xfrm>
        </p:spPr>
        <p:txBody>
          <a:bodyPr>
            <a:normAutofit/>
          </a:bodyPr>
          <a:lstStyle/>
          <a:p>
            <a:pPr marL="0" indent="0">
              <a:buNone/>
            </a:pPr>
            <a:r>
              <a:rPr lang="en-US" sz="3200" dirty="0"/>
              <a:t>“For it was not through the law that Abraham and his descendants were promised that he would be the heir of the world, but through the righteousness that comes by faith.” Romans 4:13</a:t>
            </a:r>
          </a:p>
          <a:p>
            <a:pPr marL="0" indent="0">
              <a:buNone/>
            </a:pPr>
            <a:endParaRPr lang="en-US" sz="3200" dirty="0"/>
          </a:p>
          <a:p>
            <a:pPr marL="0" indent="0">
              <a:buNone/>
            </a:pPr>
            <a:r>
              <a:rPr lang="en-US" sz="3200" dirty="0"/>
              <a:t>“You see that his (Abraham’s) faith and actions were working together, and his faith made complete by what he did…he was called ‘God’s friend’…”    James 2: 22 - 23</a:t>
            </a:r>
          </a:p>
        </p:txBody>
      </p:sp>
    </p:spTree>
    <p:extLst>
      <p:ext uri="{BB962C8B-B14F-4D97-AF65-F5344CB8AC3E}">
        <p14:creationId xmlns:p14="http://schemas.microsoft.com/office/powerpoint/2010/main" val="302636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928520-6296-85D1-3097-3399959E4C25}"/>
              </a:ext>
            </a:extLst>
          </p:cNvPr>
          <p:cNvSpPr>
            <a:spLocks noGrp="1"/>
          </p:cNvSpPr>
          <p:nvPr>
            <p:ph idx="1"/>
          </p:nvPr>
        </p:nvSpPr>
        <p:spPr>
          <a:xfrm>
            <a:off x="685800" y="1724297"/>
            <a:ext cx="10820400" cy="4024125"/>
          </a:xfrm>
        </p:spPr>
        <p:txBody>
          <a:bodyPr anchor="t">
            <a:normAutofit lnSpcReduction="10000"/>
          </a:bodyPr>
          <a:lstStyle/>
          <a:p>
            <a:pPr marL="0" indent="0" algn="ctr">
              <a:buNone/>
            </a:pPr>
            <a:r>
              <a:rPr lang="en-US" sz="3600" dirty="0"/>
              <a:t>Here it is:</a:t>
            </a:r>
          </a:p>
          <a:p>
            <a:pPr marL="0" indent="0" algn="ctr">
              <a:buNone/>
            </a:pPr>
            <a:endParaRPr lang="en-US" sz="3600" dirty="0"/>
          </a:p>
          <a:p>
            <a:pPr marL="0" indent="0">
              <a:buNone/>
            </a:pPr>
            <a:r>
              <a:rPr lang="en-US" sz="3600" dirty="0"/>
              <a:t>“This is the genealogy of Jesus the Messiah, the son of David, the son of Abraham…” </a:t>
            </a:r>
          </a:p>
          <a:p>
            <a:pPr marL="0" indent="0">
              <a:buNone/>
            </a:pPr>
            <a:endParaRPr lang="en-US" sz="3600" dirty="0"/>
          </a:p>
          <a:p>
            <a:pPr marL="0" indent="0">
              <a:buNone/>
            </a:pPr>
            <a:endParaRPr lang="en-US" sz="3600" dirty="0"/>
          </a:p>
          <a:p>
            <a:pPr marL="0" indent="0" algn="r">
              <a:buNone/>
            </a:pPr>
            <a:r>
              <a:rPr lang="en-US" sz="3600" dirty="0"/>
              <a:t>Matthew 1: 1</a:t>
            </a:r>
          </a:p>
        </p:txBody>
      </p:sp>
    </p:spTree>
    <p:extLst>
      <p:ext uri="{BB962C8B-B14F-4D97-AF65-F5344CB8AC3E}">
        <p14:creationId xmlns:p14="http://schemas.microsoft.com/office/powerpoint/2010/main" val="943250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Title 3">
            <a:extLst>
              <a:ext uri="{FF2B5EF4-FFF2-40B4-BE49-F238E27FC236}">
                <a16:creationId xmlns:a16="http://schemas.microsoft.com/office/drawing/2014/main" id="{66620BB0-8F2E-E77A-5A9A-856C0A84287B}"/>
              </a:ext>
            </a:extLst>
          </p:cNvPr>
          <p:cNvSpPr>
            <a:spLocks noGrp="1"/>
          </p:cNvSpPr>
          <p:nvPr>
            <p:ph type="title"/>
          </p:nvPr>
        </p:nvSpPr>
        <p:spPr>
          <a:xfrm>
            <a:off x="576217" y="267984"/>
            <a:ext cx="6832600" cy="1293028"/>
          </a:xfrm>
        </p:spPr>
        <p:txBody>
          <a:bodyPr vert="horz" lIns="91440" tIns="45720" rIns="91440" bIns="45720" rtlCol="0" anchor="ctr">
            <a:normAutofit/>
          </a:bodyPr>
          <a:lstStyle/>
          <a:p>
            <a:pPr algn="ctr"/>
            <a:r>
              <a:rPr lang="en-US" sz="3600" dirty="0"/>
              <a:t>Today we celebrate the Triumphal entry…</a:t>
            </a:r>
          </a:p>
        </p:txBody>
      </p:sp>
      <p:sp>
        <p:nvSpPr>
          <p:cNvPr id="6" name="Text Placeholder 5">
            <a:extLst>
              <a:ext uri="{FF2B5EF4-FFF2-40B4-BE49-F238E27FC236}">
                <a16:creationId xmlns:a16="http://schemas.microsoft.com/office/drawing/2014/main" id="{61365A70-75D0-2015-35B7-33340648DA13}"/>
              </a:ext>
            </a:extLst>
          </p:cNvPr>
          <p:cNvSpPr>
            <a:spLocks noGrp="1"/>
          </p:cNvSpPr>
          <p:nvPr>
            <p:ph type="body" sz="half" idx="2"/>
          </p:nvPr>
        </p:nvSpPr>
        <p:spPr>
          <a:xfrm>
            <a:off x="166552" y="1561012"/>
            <a:ext cx="7285808" cy="4865914"/>
          </a:xfrm>
        </p:spPr>
        <p:txBody>
          <a:bodyPr vert="horz" lIns="91440" tIns="45720" rIns="91440" bIns="45720" rtlCol="0">
            <a:normAutofit/>
          </a:bodyPr>
          <a:lstStyle/>
          <a:p>
            <a:r>
              <a:rPr lang="en-US" sz="3200" dirty="0"/>
              <a:t>Recorded in: </a:t>
            </a:r>
          </a:p>
          <a:p>
            <a:pPr indent="-228600">
              <a:buFont typeface="Arial" panose="020B0604020202020204" pitchFamily="34" charset="0"/>
              <a:buChar char="•"/>
            </a:pPr>
            <a:r>
              <a:rPr lang="en-US" sz="2800" dirty="0"/>
              <a:t>Matthew 21: 1 – 11; Mark 11: 1 – 11; </a:t>
            </a:r>
          </a:p>
          <a:p>
            <a:r>
              <a:rPr lang="en-US" sz="2800" dirty="0"/>
              <a:t>Luke 19: 28 – 38; and John 12: 12 – 16.</a:t>
            </a:r>
          </a:p>
          <a:p>
            <a:endParaRPr lang="en-US" sz="2800" dirty="0"/>
          </a:p>
          <a:p>
            <a:pPr indent="-228600">
              <a:buFont typeface="Arial" panose="020B0604020202020204" pitchFamily="34" charset="0"/>
              <a:buChar char="•"/>
            </a:pPr>
            <a:r>
              <a:rPr lang="en-US" sz="2800" dirty="0"/>
              <a:t>Zech 9: 9, “See, your king comes to you, righteous and victorious, lowly and riding on a donkey, on a colt…”</a:t>
            </a:r>
          </a:p>
          <a:p>
            <a:endParaRPr lang="en-US" sz="2800" dirty="0"/>
          </a:p>
          <a:p>
            <a:pPr indent="-228600">
              <a:buFont typeface="Arial" panose="020B0604020202020204" pitchFamily="34" charset="0"/>
              <a:buChar char="•"/>
            </a:pPr>
            <a:r>
              <a:rPr lang="en-US" sz="2800" dirty="0"/>
              <a:t>The crowd shouted “Hosannah” not “Hallelujah” (“Save us!” not “Praise You”)</a:t>
            </a:r>
          </a:p>
        </p:txBody>
      </p:sp>
      <p:pic>
        <p:nvPicPr>
          <p:cNvPr id="7" name="Content Placeholder 6" descr="A painting of a person holding a donkey&#10;&#10;AI-generated content may be incorrect.">
            <a:extLst>
              <a:ext uri="{FF2B5EF4-FFF2-40B4-BE49-F238E27FC236}">
                <a16:creationId xmlns:a16="http://schemas.microsoft.com/office/drawing/2014/main" id="{D145C59C-FED0-151C-6BB8-0AB5C1195EE7}"/>
              </a:ext>
            </a:extLst>
          </p:cNvPr>
          <p:cNvPicPr>
            <a:picLocks noGrp="1" noChangeAspect="1"/>
          </p:cNvPicPr>
          <p:nvPr>
            <p:ph idx="1"/>
          </p:nvPr>
        </p:nvPicPr>
        <p:blipFill>
          <a:blip r:embed="rId3"/>
          <a:srcRect l="26359" r="11770" b="-2"/>
          <a:stretch/>
        </p:blipFill>
        <p:spPr>
          <a:xfrm>
            <a:off x="7662454" y="914498"/>
            <a:ext cx="4362994" cy="5680801"/>
          </a:xfrm>
          <a:prstGeom prst="rect">
            <a:avLst/>
          </a:prstGeom>
        </p:spPr>
      </p:pic>
    </p:spTree>
    <p:extLst>
      <p:ext uri="{BB962C8B-B14F-4D97-AF65-F5344CB8AC3E}">
        <p14:creationId xmlns:p14="http://schemas.microsoft.com/office/powerpoint/2010/main" val="639738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15" name="Rectangle 14">
            <a:extLst>
              <a:ext uri="{FF2B5EF4-FFF2-40B4-BE49-F238E27FC236}">
                <a16:creationId xmlns:a16="http://schemas.microsoft.com/office/drawing/2014/main" id="{E2E0C929-96C6-41B1-A001-566036DF0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8740" y="0"/>
            <a:ext cx="500325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Content Placeholder 7">
            <a:extLst>
              <a:ext uri="{FF2B5EF4-FFF2-40B4-BE49-F238E27FC236}">
                <a16:creationId xmlns:a16="http://schemas.microsoft.com/office/drawing/2014/main" id="{7671561B-BE62-7291-9A23-89221177E8B6}"/>
              </a:ext>
            </a:extLst>
          </p:cNvPr>
          <p:cNvPicPr>
            <a:picLocks noGrp="1" noChangeAspect="1"/>
          </p:cNvPicPr>
          <p:nvPr>
            <p:ph sz="half" idx="1"/>
          </p:nvPr>
        </p:nvPicPr>
        <p:blipFill>
          <a:blip r:embed="rId3"/>
          <a:srcRect l="18686" t="1" r="28171" b="9281"/>
          <a:stretch/>
        </p:blipFill>
        <p:spPr>
          <a:xfrm>
            <a:off x="-1" y="11"/>
            <a:ext cx="6096001" cy="6857989"/>
          </a:xfrm>
          <a:prstGeom prst="rect">
            <a:avLst/>
          </a:prstGeom>
        </p:spPr>
      </p:pic>
      <p:sp>
        <p:nvSpPr>
          <p:cNvPr id="11" name="TextBox 10">
            <a:extLst>
              <a:ext uri="{FF2B5EF4-FFF2-40B4-BE49-F238E27FC236}">
                <a16:creationId xmlns:a16="http://schemas.microsoft.com/office/drawing/2014/main" id="{A76FDC86-A96A-DD2A-DBEB-2F81AEDEC9D3}"/>
              </a:ext>
            </a:extLst>
          </p:cNvPr>
          <p:cNvSpPr txBox="1"/>
          <p:nvPr/>
        </p:nvSpPr>
        <p:spPr>
          <a:xfrm>
            <a:off x="6364941" y="338237"/>
            <a:ext cx="5486400" cy="954107"/>
          </a:xfrm>
          <a:prstGeom prst="rect">
            <a:avLst/>
          </a:prstGeom>
          <a:noFill/>
        </p:spPr>
        <p:txBody>
          <a:bodyPr wrap="square" rtlCol="0">
            <a:spAutoFit/>
          </a:bodyPr>
          <a:lstStyle/>
          <a:p>
            <a:pPr algn="ctr"/>
            <a:r>
              <a:rPr lang="en-US" sz="2800" dirty="0"/>
              <a:t>Paul’s Picture – Roman Victory Parade:</a:t>
            </a:r>
          </a:p>
        </p:txBody>
      </p:sp>
      <p:sp>
        <p:nvSpPr>
          <p:cNvPr id="12" name="TextBox 11">
            <a:extLst>
              <a:ext uri="{FF2B5EF4-FFF2-40B4-BE49-F238E27FC236}">
                <a16:creationId xmlns:a16="http://schemas.microsoft.com/office/drawing/2014/main" id="{75175F3B-F95D-4CE0-7F44-8C8D4A8154DC}"/>
              </a:ext>
            </a:extLst>
          </p:cNvPr>
          <p:cNvSpPr txBox="1"/>
          <p:nvPr/>
        </p:nvSpPr>
        <p:spPr>
          <a:xfrm>
            <a:off x="6364941" y="1441450"/>
            <a:ext cx="5626762" cy="5078313"/>
          </a:xfrm>
          <a:prstGeom prst="rect">
            <a:avLst/>
          </a:prstGeom>
          <a:noFill/>
        </p:spPr>
        <p:txBody>
          <a:bodyPr wrap="square" rtlCol="0">
            <a:spAutoFit/>
          </a:bodyPr>
          <a:lstStyle/>
          <a:p>
            <a:r>
              <a:rPr lang="en-US" sz="3600" dirty="0"/>
              <a:t>II Corinthians 2: 14</a:t>
            </a:r>
          </a:p>
          <a:p>
            <a:r>
              <a:rPr lang="en-US" sz="3600" dirty="0"/>
              <a:t>“But thanks be to God, Who always leads us triumphantly as captives in Christ’s triumphal procession and uses us to spread the aroma of the knowledge of Him everywhere.”</a:t>
            </a:r>
          </a:p>
        </p:txBody>
      </p:sp>
    </p:spTree>
    <p:extLst>
      <p:ext uri="{BB962C8B-B14F-4D97-AF65-F5344CB8AC3E}">
        <p14:creationId xmlns:p14="http://schemas.microsoft.com/office/powerpoint/2010/main" val="74546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38A195E-584A-485A-BECD-66468900B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4FE9C333-6558-B787-7105-325855910561}"/>
              </a:ext>
            </a:extLst>
          </p:cNvPr>
          <p:cNvSpPr>
            <a:spLocks noGrp="1"/>
          </p:cNvSpPr>
          <p:nvPr>
            <p:ph type="title"/>
          </p:nvPr>
        </p:nvSpPr>
        <p:spPr>
          <a:xfrm>
            <a:off x="4469330" y="124293"/>
            <a:ext cx="7434070" cy="672541"/>
          </a:xfrm>
        </p:spPr>
        <p:txBody>
          <a:bodyPr>
            <a:normAutofit/>
          </a:bodyPr>
          <a:lstStyle/>
          <a:p>
            <a:pPr algn="ctr"/>
            <a:r>
              <a:rPr lang="en-US" dirty="0"/>
              <a:t>Note:</a:t>
            </a:r>
          </a:p>
        </p:txBody>
      </p:sp>
      <p:sp>
        <p:nvSpPr>
          <p:cNvPr id="13" name="Rectangle 12">
            <a:extLst>
              <a:ext uri="{FF2B5EF4-FFF2-40B4-BE49-F238E27FC236}">
                <a16:creationId xmlns:a16="http://schemas.microsoft.com/office/drawing/2014/main" id="{840177A7-740C-43C7-8F2D-BD7067F12C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solidFill>
            <a:schemeClr val="bg1">
              <a:lumMod val="95000"/>
              <a:lumOff val="5000"/>
            </a:schemeClr>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5" name="Picture 14">
            <a:extLst>
              <a:ext uri="{FF2B5EF4-FFF2-40B4-BE49-F238E27FC236}">
                <a16:creationId xmlns:a16="http://schemas.microsoft.com/office/drawing/2014/main" id="{FF525AAA-82CE-4027-A26C-B0EFFD856F2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531" r="43746" b="531"/>
          <a:stretch/>
        </p:blipFill>
        <p:spPr>
          <a:xfrm rot="5400000" flipH="1" flipV="1">
            <a:off x="-1265719" y="2187575"/>
            <a:ext cx="6857999" cy="2482850"/>
          </a:xfrm>
          <a:prstGeom prst="rect">
            <a:avLst/>
          </a:prstGeom>
        </p:spPr>
      </p:pic>
      <p:sp>
        <p:nvSpPr>
          <p:cNvPr id="6" name="Content Placeholder 5">
            <a:extLst>
              <a:ext uri="{FF2B5EF4-FFF2-40B4-BE49-F238E27FC236}">
                <a16:creationId xmlns:a16="http://schemas.microsoft.com/office/drawing/2014/main" id="{A48422F8-69B1-EF61-808B-B2B062D1C0CB}"/>
              </a:ext>
            </a:extLst>
          </p:cNvPr>
          <p:cNvSpPr>
            <a:spLocks noGrp="1"/>
          </p:cNvSpPr>
          <p:nvPr>
            <p:ph idx="1"/>
          </p:nvPr>
        </p:nvSpPr>
        <p:spPr>
          <a:xfrm>
            <a:off x="3605349" y="1240971"/>
            <a:ext cx="8425542" cy="5381897"/>
          </a:xfrm>
        </p:spPr>
        <p:txBody>
          <a:bodyPr>
            <a:normAutofit/>
          </a:bodyPr>
          <a:lstStyle/>
          <a:p>
            <a:pPr marL="514350" indent="-514350">
              <a:buAutoNum type="arabicParenR"/>
            </a:pPr>
            <a:r>
              <a:rPr lang="en-US" sz="2800" dirty="0"/>
              <a:t>Christ led us “as captives” = every Christian is a ‘conquered captive’ – we are bought with the price of His sacrifice on the cross</a:t>
            </a:r>
          </a:p>
          <a:p>
            <a:pPr marL="514350" indent="-514350">
              <a:buAutoNum type="arabicParenR"/>
            </a:pPr>
            <a:r>
              <a:rPr lang="en-US" sz="2800" dirty="0"/>
              <a:t>We are now partakers in the triumphal parade: *to be dependent on Jesus is to be independent of everything else; *he who the Son has set free – is free indeed!; and to be overcome/conquered by Christ is to overcome the captivity of the world (sin)</a:t>
            </a:r>
          </a:p>
          <a:p>
            <a:pPr marL="514350" indent="-514350">
              <a:buAutoNum type="arabicParenR"/>
            </a:pPr>
            <a:r>
              <a:rPr lang="en-US" sz="2800" dirty="0"/>
              <a:t>His captives (believers) are His ‘trophies’ and proof of His overcoming power – we are now free to live as conquerors of sin!</a:t>
            </a:r>
          </a:p>
        </p:txBody>
      </p:sp>
    </p:spTree>
    <p:extLst>
      <p:ext uri="{BB962C8B-B14F-4D97-AF65-F5344CB8AC3E}">
        <p14:creationId xmlns:p14="http://schemas.microsoft.com/office/powerpoint/2010/main" val="882894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142</TotalTime>
  <Words>745</Words>
  <Application>Microsoft Macintosh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Point –&gt;   pah crescendo!</vt:lpstr>
      <vt:lpstr>PowerPoint Presentation</vt:lpstr>
      <vt:lpstr>PowerPoint Presentation</vt:lpstr>
      <vt:lpstr>PowerPoint Presentation</vt:lpstr>
      <vt:lpstr>PowerPoint Presentation</vt:lpstr>
      <vt:lpstr>PowerPoint Presentation</vt:lpstr>
      <vt:lpstr>Today we celebrate the Triumphal entry…</vt:lpstr>
      <vt:lpstr>PowerPoint Presentation</vt:lpstr>
      <vt:lpstr>Note: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2025-04-10T21:28:51Z</dcterms:created>
  <dcterms:modified xsi:type="dcterms:W3CDTF">2025-04-10T23:51:25Z</dcterms:modified>
</cp:coreProperties>
</file>