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5574"/>
  </p:normalViewPr>
  <p:slideViewPr>
    <p:cSldViewPr snapToGrid="0">
      <p:cViewPr varScale="1">
        <p:scale>
          <a:sx n="102" d="100"/>
          <a:sy n="102" d="100"/>
        </p:scale>
        <p:origin x="21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4/17/25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4/17/25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4/17/25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4/17/25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4/17/25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4/17/25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4/17/25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4/17/25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4/17/25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4/17/25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/>
              <a:pPr/>
              <a:t>4/17/25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/>
              <a:pPr/>
              <a:t>4/17/25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2FA7AD0A-1871-4DF8-9235-F49D0513B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45">
            <a:extLst>
              <a:ext uri="{FF2B5EF4-FFF2-40B4-BE49-F238E27FC236}">
                <a16:creationId xmlns:a16="http://schemas.microsoft.com/office/drawing/2014/main" id="{36B04CFB-FAE5-47DD-9B3E-4E9BA7A89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76" name="Title 3">
            <a:extLst>
              <a:ext uri="{FF2B5EF4-FFF2-40B4-BE49-F238E27FC236}">
                <a16:creationId xmlns:a16="http://schemas.microsoft.com/office/drawing/2014/main" id="{35F5C6DF-67ED-3529-D768-EE9293CA3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0875496">
            <a:off x="153160" y="1352062"/>
            <a:ext cx="3836199" cy="880886"/>
          </a:xfrm>
        </p:spPr>
        <p:txBody>
          <a:bodyPr vert="horz" lIns="91440" tIns="45720" rIns="91440" bIns="0" rtlCol="0" anchor="t">
            <a:noAutofit/>
          </a:bodyPr>
          <a:lstStyle/>
          <a:p>
            <a:pPr algn="ctr"/>
            <a:r>
              <a:rPr lang="en-US" sz="7200" dirty="0"/>
              <a:t>Indeed!</a:t>
            </a:r>
          </a:p>
        </p:txBody>
      </p:sp>
      <p:cxnSp>
        <p:nvCxnSpPr>
          <p:cNvPr id="77" name="Straight Connector 47">
            <a:extLst>
              <a:ext uri="{FF2B5EF4-FFF2-40B4-BE49-F238E27FC236}">
                <a16:creationId xmlns:a16="http://schemas.microsoft.com/office/drawing/2014/main" id="{EE68D41B-9286-479F-9AB7-678C8E348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9301" y="3528543"/>
            <a:ext cx="28239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78" name="Group 49">
            <a:extLst>
              <a:ext uri="{FF2B5EF4-FFF2-40B4-BE49-F238E27FC236}">
                <a16:creationId xmlns:a16="http://schemas.microsoft.com/office/drawing/2014/main" id="{E8ACF89C-CFC3-4D68-B3C4-2BEFB7BBE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9389" y="482171"/>
            <a:ext cx="7560115" cy="5149101"/>
            <a:chOff x="3979389" y="482171"/>
            <a:chExt cx="7560115" cy="5149101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3B770B7D-3C5C-4682-8DF0-20783592F3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79389" y="482171"/>
              <a:ext cx="7560115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Rectangle 51">
              <a:extLst>
                <a:ext uri="{FF2B5EF4-FFF2-40B4-BE49-F238E27FC236}">
                  <a16:creationId xmlns:a16="http://schemas.microsoft.com/office/drawing/2014/main" id="{A6893E11-7EC1-4EB6-A2A8-0B693F8FE5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92448" y="812507"/>
              <a:ext cx="692827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4" name="Rectangle 53">
            <a:extLst>
              <a:ext uri="{FF2B5EF4-FFF2-40B4-BE49-F238E27FC236}">
                <a16:creationId xmlns:a16="http://schemas.microsoft.com/office/drawing/2014/main" id="{622F7FD7-8884-4FD5-95AB-0B5C6033A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5487" y="977965"/>
            <a:ext cx="6615582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2A273B1-76FF-8ACA-10D8-88C8003C67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8374" y="1397631"/>
            <a:ext cx="6282919" cy="3303599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16EFE474-4FE0-4E8F-8F09-5ED2C9E76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CF8B8C81-54DC-4AF5-B682-3A2C70A6B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345A873-53E6-C9D6-D91E-BCF5BC3BA056}"/>
              </a:ext>
            </a:extLst>
          </p:cNvPr>
          <p:cNvSpPr txBox="1"/>
          <p:nvPr/>
        </p:nvSpPr>
        <p:spPr>
          <a:xfrm>
            <a:off x="659301" y="3767328"/>
            <a:ext cx="288481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Matt 28: 1-15</a:t>
            </a:r>
          </a:p>
          <a:p>
            <a:r>
              <a:rPr lang="en-US" sz="2800" dirty="0"/>
              <a:t>Mark 16: 1-14</a:t>
            </a:r>
          </a:p>
          <a:p>
            <a:r>
              <a:rPr lang="en-US" sz="2800" dirty="0"/>
              <a:t>Luke 24: 1-49</a:t>
            </a:r>
          </a:p>
          <a:p>
            <a:r>
              <a:rPr lang="en-US" sz="2800" dirty="0"/>
              <a:t>John 20: 1 – 21:14</a:t>
            </a:r>
          </a:p>
          <a:p>
            <a:r>
              <a:rPr lang="en-US" sz="2800" dirty="0"/>
              <a:t>I Cor 15: 1-20</a:t>
            </a:r>
          </a:p>
        </p:txBody>
      </p:sp>
    </p:spTree>
    <p:extLst>
      <p:ext uri="{BB962C8B-B14F-4D97-AF65-F5344CB8AC3E}">
        <p14:creationId xmlns:p14="http://schemas.microsoft.com/office/powerpoint/2010/main" val="1380349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DCF2A-258A-6CC4-4318-653A80475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146048"/>
            <a:ext cx="9603275" cy="770224"/>
          </a:xfrm>
        </p:spPr>
        <p:txBody>
          <a:bodyPr/>
          <a:lstStyle/>
          <a:p>
            <a:pPr algn="ctr"/>
            <a:r>
              <a:rPr lang="en-US" dirty="0"/>
              <a:t>No resurrection?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5FF4E-7545-474B-4644-D4C4EAA22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648" y="2015732"/>
            <a:ext cx="11606784" cy="3450613"/>
          </a:xfrm>
        </p:spPr>
        <p:txBody>
          <a:bodyPr>
            <a:normAutofit/>
          </a:bodyPr>
          <a:lstStyle/>
          <a:p>
            <a:r>
              <a:rPr lang="en-US" sz="2800" dirty="0"/>
              <a:t>V13 &amp; 14	Without a resurrection our preaching and faith would be in vain!</a:t>
            </a:r>
          </a:p>
          <a:p>
            <a:r>
              <a:rPr lang="en-US" sz="2800" dirty="0"/>
              <a:t>V15		We would be liars!</a:t>
            </a:r>
          </a:p>
          <a:p>
            <a:r>
              <a:rPr lang="en-US" sz="2800" dirty="0"/>
              <a:t>V17		Your faith would be futile and you would be still dead in your sins!</a:t>
            </a:r>
          </a:p>
          <a:p>
            <a:endParaRPr lang="en-US" sz="2800" dirty="0"/>
          </a:p>
          <a:p>
            <a:r>
              <a:rPr lang="en-US" sz="2800" dirty="0"/>
              <a:t>V20 		</a:t>
            </a:r>
            <a:r>
              <a:rPr lang="en-US" sz="3600" dirty="0"/>
              <a:t>“But Christ has indeed been raised from the dead!”</a:t>
            </a:r>
          </a:p>
        </p:txBody>
      </p:sp>
    </p:spTree>
    <p:extLst>
      <p:ext uri="{BB962C8B-B14F-4D97-AF65-F5344CB8AC3E}">
        <p14:creationId xmlns:p14="http://schemas.microsoft.com/office/powerpoint/2010/main" val="1386890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83" name="Picture 82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A56012FD-74A8-4C91-B318-435CF2B719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89" name="Rectangle 88">
            <a:extLst>
              <a:ext uri="{FF2B5EF4-FFF2-40B4-BE49-F238E27FC236}">
                <a16:creationId xmlns:a16="http://schemas.microsoft.com/office/drawing/2014/main" id="{45C76AC0-BB6B-419E-A327-AFA297500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B3E0B6A3-E197-43D6-82D5-7455DAB1A7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79647" y="1847088"/>
            <a:ext cx="41587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6" name="Title 3">
            <a:extLst>
              <a:ext uri="{FF2B5EF4-FFF2-40B4-BE49-F238E27FC236}">
                <a16:creationId xmlns:a16="http://schemas.microsoft.com/office/drawing/2014/main" id="{35F5C6DF-67ED-3529-D768-EE9293CA3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0963039">
            <a:off x="6616126" y="423758"/>
            <a:ext cx="4158749" cy="104923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7200" dirty="0"/>
              <a:t>Indeed!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8B0E4246-09B8-46D7-A0D2-4D264863AD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2A273B1-76FF-8ACA-10D8-88C8003C67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617" y="451109"/>
            <a:ext cx="5766854" cy="548638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345A873-53E6-C9D6-D91E-BCF5BC3BA056}"/>
              </a:ext>
            </a:extLst>
          </p:cNvPr>
          <p:cNvSpPr txBox="1"/>
          <p:nvPr/>
        </p:nvSpPr>
        <p:spPr>
          <a:xfrm rot="20856652">
            <a:off x="6664697" y="2264635"/>
            <a:ext cx="4158750" cy="14733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914400">
              <a:lnSpc>
                <a:spcPct val="120000"/>
              </a:lnSpc>
              <a:spcAft>
                <a:spcPts val="600"/>
              </a:spcAft>
              <a:buClr>
                <a:schemeClr val="accent1"/>
              </a:buClr>
              <a:buSzPct val="100000"/>
            </a:pPr>
            <a:r>
              <a:rPr lang="en-US" sz="7200" dirty="0"/>
              <a:t>INDEED!</a:t>
            </a:r>
            <a:endParaRPr lang="en-US" dirty="0"/>
          </a:p>
        </p:txBody>
      </p:sp>
      <p:pic>
        <p:nvPicPr>
          <p:cNvPr id="95" name="Picture 94">
            <a:extLst>
              <a:ext uri="{FF2B5EF4-FFF2-40B4-BE49-F238E27FC236}">
                <a16:creationId xmlns:a16="http://schemas.microsoft.com/office/drawing/2014/main" id="{F50C8D8D-B32F-4194-8321-164EC44275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5BD24D8B-8573-4260-B700-E860AD6D2A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692527DA-3229-1B81-C570-E44060B7C576}"/>
              </a:ext>
            </a:extLst>
          </p:cNvPr>
          <p:cNvSpPr txBox="1"/>
          <p:nvPr/>
        </p:nvSpPr>
        <p:spPr>
          <a:xfrm rot="20791515">
            <a:off x="7266432" y="4274218"/>
            <a:ext cx="40355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INDEED!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345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9D4B225-18E9-4C5B-94D8-2ABE6D161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5BB14454-D00C-4958-BB39-F5F9F3ACD4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8A657A7-C4E5-425B-98FA-BB817FF7B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18029" y="1847088"/>
            <a:ext cx="352036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Title 4">
            <a:extLst>
              <a:ext uri="{FF2B5EF4-FFF2-40B4-BE49-F238E27FC236}">
                <a16:creationId xmlns:a16="http://schemas.microsoft.com/office/drawing/2014/main" id="{8244997B-783D-9E18-DA75-E6AD54BCF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8030" y="804520"/>
            <a:ext cx="3520367" cy="104923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/>
              <a:t>Fun fact…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1084370-0E70-4003-9787-3490FCC20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B7C66D2-22E8-4E8F-829B-050BFA7C86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2237" y="482171"/>
            <a:ext cx="6104331" cy="5149101"/>
            <a:chOff x="7463259" y="583365"/>
            <a:chExt cx="6104330" cy="518192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0B78D6F-1F61-4DBB-8F5A-934BB850DD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3259" y="583365"/>
              <a:ext cx="6104330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3EA261D-1F8C-4BE5-8586-3C1CC5CE80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6318" y="915807"/>
              <a:ext cx="5471354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A6B0F5EE-2392-E7BF-E7AA-5FDB8D13A2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10065" r="6885" b="2"/>
          <a:stretch/>
        </p:blipFill>
        <p:spPr>
          <a:xfrm>
            <a:off x="1262602" y="1123635"/>
            <a:ext cx="4825148" cy="3866172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1C11CD4-B3A6-955E-EF49-5A618C5DCB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18029" y="2015732"/>
            <a:ext cx="3520368" cy="345061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3200" dirty="0"/>
              <a:t>Matt 27: 52 After Jesus rose from the dead, OT saints arose and people saw them walking in Jerusalem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3635D2BC-4EDA-4A3E-83BF-035608099B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3C86EB9-7FA9-42F7-B348-A7FD17436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7734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8B2D55D-8F5E-A8C9-0025-9C7350345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Resurrection Morning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67F1740-E357-FDA4-A6EF-5EA8105C09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sz="2800" dirty="0"/>
              <a:t>The women went to the tomb</a:t>
            </a:r>
          </a:p>
        </p:txBody>
      </p:sp>
      <p:pic>
        <p:nvPicPr>
          <p:cNvPr id="14" name="Content Placeholder 13" descr="A picture containing text, clothing, posing, dress&#10;&#10;Description automatically generated">
            <a:extLst>
              <a:ext uri="{FF2B5EF4-FFF2-40B4-BE49-F238E27FC236}">
                <a16:creationId xmlns:a16="http://schemas.microsoft.com/office/drawing/2014/main" id="{A0D97933-E4C8-D32C-C234-B6024CE188A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328928" y="2944470"/>
            <a:ext cx="4474464" cy="2688234"/>
          </a:xfr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F2546E0-675D-8A0E-9651-02E116036E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sz="2800" dirty="0"/>
              <a:t>Mary tells the disciples – He is not there</a:t>
            </a:r>
          </a:p>
        </p:txBody>
      </p:sp>
      <p:pic>
        <p:nvPicPr>
          <p:cNvPr id="16" name="Content Placeholder 15" descr="A group of people in a room&#10;&#10;Description automatically generated with medium confidence">
            <a:extLst>
              <a:ext uri="{FF2B5EF4-FFF2-40B4-BE49-F238E27FC236}">
                <a16:creationId xmlns:a16="http://schemas.microsoft.com/office/drawing/2014/main" id="{958526B0-2520-55FF-052F-248543AF8DA8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388610" y="2944470"/>
            <a:ext cx="4666242" cy="2688234"/>
          </a:xfrm>
        </p:spPr>
      </p:pic>
    </p:spTree>
    <p:extLst>
      <p:ext uri="{BB962C8B-B14F-4D97-AF65-F5344CB8AC3E}">
        <p14:creationId xmlns:p14="http://schemas.microsoft.com/office/powerpoint/2010/main" val="3806831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79453-C52F-0B33-E426-BE3213A03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dirty="0"/>
              <a:t>Sunday morning events continue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5C5C46-A9F5-C18E-05C8-0C7580DC4C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7191" y="1860483"/>
            <a:ext cx="4645152" cy="96101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sz="2800" dirty="0"/>
              <a:t>Peter &amp; John run to the tomb saw the grave clothes folded</a:t>
            </a:r>
          </a:p>
        </p:txBody>
      </p:sp>
      <p:pic>
        <p:nvPicPr>
          <p:cNvPr id="8" name="Content Placeholder 7" descr="A picture containing tree, outdoor, person, person&#10;&#10;Description automatically generated">
            <a:extLst>
              <a:ext uri="{FF2B5EF4-FFF2-40B4-BE49-F238E27FC236}">
                <a16:creationId xmlns:a16="http://schemas.microsoft.com/office/drawing/2014/main" id="{7D77D94C-65A9-B068-2331-0C302001668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447191" y="2821491"/>
            <a:ext cx="4502505" cy="3232345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C7FBD2-62DF-465F-55D9-E143FEB93A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en-US" sz="2800" dirty="0"/>
              <a:t>Mary returns to tomb and sees Jesus</a:t>
            </a:r>
          </a:p>
        </p:txBody>
      </p:sp>
      <p:pic>
        <p:nvPicPr>
          <p:cNvPr id="10" name="Content Placeholder 9" descr="A picture containing stone&#10;&#10;Description automatically generated">
            <a:extLst>
              <a:ext uri="{FF2B5EF4-FFF2-40B4-BE49-F238E27FC236}">
                <a16:creationId xmlns:a16="http://schemas.microsoft.com/office/drawing/2014/main" id="{07C752F0-C93F-FFF2-2058-285FD705BB08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555008" y="2821491"/>
            <a:ext cx="4499843" cy="3232345"/>
          </a:xfrm>
        </p:spPr>
      </p:pic>
    </p:spTree>
    <p:extLst>
      <p:ext uri="{BB962C8B-B14F-4D97-AF65-F5344CB8AC3E}">
        <p14:creationId xmlns:p14="http://schemas.microsoft.com/office/powerpoint/2010/main" val="1541430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E2FEC0-4807-26D3-19D9-37F8DFD6D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46304"/>
            <a:ext cx="5482743" cy="1643941"/>
          </a:xfrm>
        </p:spPr>
        <p:txBody>
          <a:bodyPr anchor="t">
            <a:normAutofit lnSpcReduction="10000"/>
          </a:bodyPr>
          <a:lstStyle/>
          <a:p>
            <a:pPr algn="ctr"/>
            <a:r>
              <a:rPr lang="en-US" sz="2800" dirty="0"/>
              <a:t>Mary runs back to tell the disciples – she saw Jesus and spoke to Him – they did not believe her…</a:t>
            </a:r>
          </a:p>
        </p:txBody>
      </p:sp>
      <p:pic>
        <p:nvPicPr>
          <p:cNvPr id="8" name="Content Placeholder 7" descr="A group of people in a room&#10;&#10;Description automatically generated with medium confidence">
            <a:extLst>
              <a:ext uri="{FF2B5EF4-FFF2-40B4-BE49-F238E27FC236}">
                <a16:creationId xmlns:a16="http://schemas.microsoft.com/office/drawing/2014/main" id="{607F1C32-D007-08BC-84BC-5AA54611547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55905" y="2206752"/>
            <a:ext cx="5242560" cy="3852672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D0E9F8-A288-C081-933B-929D19F14F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4825" y="156317"/>
            <a:ext cx="5482743" cy="1643940"/>
          </a:xfrm>
        </p:spPr>
        <p:txBody>
          <a:bodyPr anchor="ctr">
            <a:normAutofit lnSpcReduction="10000"/>
          </a:bodyPr>
          <a:lstStyle/>
          <a:p>
            <a:pPr algn="ctr"/>
            <a:r>
              <a:rPr lang="en-US" sz="2800" dirty="0"/>
              <a:t>Jesus appeared to them that evening – but Thomas was not there…</a:t>
            </a:r>
          </a:p>
        </p:txBody>
      </p:sp>
      <p:pic>
        <p:nvPicPr>
          <p:cNvPr id="10" name="Content Placeholder 9" descr="A group of people in robes&#10;&#10;Description automatically generated with low confidence">
            <a:extLst>
              <a:ext uri="{FF2B5EF4-FFF2-40B4-BE49-F238E27FC236}">
                <a16:creationId xmlns:a16="http://schemas.microsoft.com/office/drawing/2014/main" id="{62A97C27-5F8C-BB60-1897-0D3DBD49479D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314824" y="2206752"/>
            <a:ext cx="5389495" cy="3852672"/>
          </a:xfrm>
        </p:spPr>
      </p:pic>
    </p:spTree>
    <p:extLst>
      <p:ext uri="{BB962C8B-B14F-4D97-AF65-F5344CB8AC3E}">
        <p14:creationId xmlns:p14="http://schemas.microsoft.com/office/powerpoint/2010/main" val="3451366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BB3E7-8C83-44A6-090F-DE6117899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Road to Emmaus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994E8D-1B6A-B726-D8FD-D04E7FDEA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7191" y="1860482"/>
            <a:ext cx="4645152" cy="4498848"/>
          </a:xfrm>
        </p:spPr>
        <p:txBody>
          <a:bodyPr>
            <a:normAutofit/>
          </a:bodyPr>
          <a:lstStyle/>
          <a:p>
            <a:r>
              <a:rPr lang="en-US" sz="2800" dirty="0"/>
              <a:t>In Luke 24, Jesus appears to two believers: Cleopas and another not named</a:t>
            </a:r>
          </a:p>
          <a:p>
            <a:r>
              <a:rPr lang="en-US" sz="2800" dirty="0"/>
              <a:t>“Were not our hearts burning within us while He walked with us on the road and opened scriptures to us?”</a:t>
            </a:r>
          </a:p>
        </p:txBody>
      </p:sp>
      <p:pic>
        <p:nvPicPr>
          <p:cNvPr id="8" name="Content Placeholder 7" descr="A picture containing grass, outdoor, standing&#10;&#10;Description automatically generated">
            <a:extLst>
              <a:ext uri="{FF2B5EF4-FFF2-40B4-BE49-F238E27FC236}">
                <a16:creationId xmlns:a16="http://schemas.microsoft.com/office/drawing/2014/main" id="{9868B19F-98DF-EF7F-6308-0BFD519C140F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315456" y="1962913"/>
            <a:ext cx="4828032" cy="4090924"/>
          </a:xfrm>
        </p:spPr>
      </p:pic>
    </p:spTree>
    <p:extLst>
      <p:ext uri="{BB962C8B-B14F-4D97-AF65-F5344CB8AC3E}">
        <p14:creationId xmlns:p14="http://schemas.microsoft.com/office/powerpoint/2010/main" val="667847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 descr="A group of men in robes&#10;&#10;Description automatically generated with low confidence">
            <a:extLst>
              <a:ext uri="{FF2B5EF4-FFF2-40B4-BE49-F238E27FC236}">
                <a16:creationId xmlns:a16="http://schemas.microsoft.com/office/drawing/2014/main" id="{35D2975F-6A40-6635-2BE3-4C69171DC7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91328" y="524256"/>
            <a:ext cx="5900927" cy="5449823"/>
          </a:xfr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15AAC68-E9D0-88BD-FD61-AF0041A5D2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44671" y="2548129"/>
            <a:ext cx="3275013" cy="3246920"/>
          </a:xfrm>
        </p:spPr>
        <p:txBody>
          <a:bodyPr>
            <a:normAutofit/>
          </a:bodyPr>
          <a:lstStyle/>
          <a:p>
            <a:r>
              <a:rPr lang="en-US" sz="2800" dirty="0"/>
              <a:t>One week later…</a:t>
            </a:r>
          </a:p>
          <a:p>
            <a:r>
              <a:rPr lang="en-US" sz="2800" dirty="0"/>
              <a:t>Jesus appears to His disciples – especially to Thomas…</a:t>
            </a:r>
          </a:p>
        </p:txBody>
      </p:sp>
    </p:spTree>
    <p:extLst>
      <p:ext uri="{BB962C8B-B14F-4D97-AF65-F5344CB8AC3E}">
        <p14:creationId xmlns:p14="http://schemas.microsoft.com/office/powerpoint/2010/main" val="273825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9D4B225-18E9-4C5B-94D8-2ABE6D161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5BB14454-D00C-4958-BB39-F5F9F3ACD4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8A657A7-C4E5-425B-98FA-BB817FF7B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18029" y="1847088"/>
            <a:ext cx="352036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Title 4">
            <a:extLst>
              <a:ext uri="{FF2B5EF4-FFF2-40B4-BE49-F238E27FC236}">
                <a16:creationId xmlns:a16="http://schemas.microsoft.com/office/drawing/2014/main" id="{EC1C3F1C-77D3-CA66-5E90-454651970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8030" y="482170"/>
            <a:ext cx="4499837" cy="137158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2800" dirty="0"/>
              <a:t>“Afterwards” Jesus appears to 7 of the disciples in Galilee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1084370-0E70-4003-9787-3490FCC20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B7C66D2-22E8-4E8F-829B-050BFA7C86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2237" y="482171"/>
            <a:ext cx="6104331" cy="5149101"/>
            <a:chOff x="7463259" y="583365"/>
            <a:chExt cx="6104330" cy="5181928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F0B78D6F-1F61-4DBB-8F5A-934BB850DD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3259" y="583365"/>
              <a:ext cx="6104330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23EA261D-1F8C-4BE5-8586-3C1CC5CE80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6318" y="915807"/>
              <a:ext cx="5471354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9" name="Content Placeholder 8" descr="A group of people on a boat&#10;&#10;Description automatically generated with medium confidence">
            <a:extLst>
              <a:ext uri="{FF2B5EF4-FFF2-40B4-BE49-F238E27FC236}">
                <a16:creationId xmlns:a16="http://schemas.microsoft.com/office/drawing/2014/main" id="{1360CD4D-D045-B1F1-B163-AE001A734B0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3"/>
          <a:srcRect r="6519" b="1"/>
          <a:stretch/>
        </p:blipFill>
        <p:spPr>
          <a:xfrm>
            <a:off x="1271223" y="1116345"/>
            <a:ext cx="4825148" cy="3866172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2E95945-1A88-B5C7-60ED-286620037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18028" y="2015732"/>
            <a:ext cx="4608211" cy="409931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algn="ctr"/>
            <a:r>
              <a:rPr lang="en-US" sz="2800" dirty="0"/>
              <a:t>John 21 The disciples return to fishing fish – not men</a:t>
            </a:r>
          </a:p>
          <a:p>
            <a:pPr algn="ctr"/>
            <a:r>
              <a:rPr lang="en-US" sz="2800" dirty="0"/>
              <a:t>Jesus appears to them on the shore</a:t>
            </a:r>
          </a:p>
          <a:p>
            <a:pPr algn="ctr"/>
            <a:r>
              <a:rPr lang="en-US" sz="2800" dirty="0"/>
              <a:t>He cooks for them, feeds them, then encourages them in their calling – fishers of men…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3635D2BC-4EDA-4A3E-83BF-035608099B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3C86EB9-7FA9-42F7-B348-A7FD17436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2195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15411A7-F03E-29F8-70D2-4D870C0AE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He is risen!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FD1E89-C5FF-74B3-B312-D3CA3BB8F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648" y="2015732"/>
            <a:ext cx="11521439" cy="4037749"/>
          </a:xfrm>
        </p:spPr>
        <p:txBody>
          <a:bodyPr>
            <a:normAutofit/>
          </a:bodyPr>
          <a:lstStyle/>
          <a:p>
            <a:r>
              <a:rPr lang="en-US" sz="2800" dirty="0"/>
              <a:t>Paul reports in I Cor. 15:</a:t>
            </a:r>
          </a:p>
          <a:p>
            <a:r>
              <a:rPr lang="en-US" sz="2800" dirty="0"/>
              <a:t>V3 	Christ died according to scriptures</a:t>
            </a:r>
          </a:p>
          <a:p>
            <a:r>
              <a:rPr lang="en-US" sz="2800" dirty="0"/>
              <a:t>V4	He was buried and rose from the dead on the 3</a:t>
            </a:r>
            <a:r>
              <a:rPr lang="en-US" sz="2800" baseline="30000" dirty="0"/>
              <a:t>rd</a:t>
            </a:r>
            <a:r>
              <a:rPr lang="en-US" sz="2800" dirty="0"/>
              <a:t> day –as scripture said</a:t>
            </a:r>
          </a:p>
          <a:p>
            <a:r>
              <a:rPr lang="en-US" sz="2800" dirty="0"/>
              <a:t>V5 	He appeared to Cephas (Peter) and the other Disciples</a:t>
            </a:r>
          </a:p>
          <a:p>
            <a:r>
              <a:rPr lang="en-US" sz="2800" dirty="0"/>
              <a:t>V6	He appeared to more than 500 people before His ascension</a:t>
            </a:r>
          </a:p>
          <a:p>
            <a:r>
              <a:rPr lang="en-US" sz="2800" dirty="0"/>
              <a:t>V8	Jesus appeared to me (Paul) on the road to Damascus! </a:t>
            </a:r>
          </a:p>
        </p:txBody>
      </p:sp>
    </p:spTree>
    <p:extLst>
      <p:ext uri="{BB962C8B-B14F-4D97-AF65-F5344CB8AC3E}">
        <p14:creationId xmlns:p14="http://schemas.microsoft.com/office/powerpoint/2010/main" val="220102590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108</TotalTime>
  <Words>370</Words>
  <Application>Microsoft Macintosh PowerPoint</Application>
  <PresentationFormat>Widescreen</PresentationFormat>
  <Paragraphs>41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Gill Sans MT</vt:lpstr>
      <vt:lpstr>Gallery</vt:lpstr>
      <vt:lpstr>Indeed!</vt:lpstr>
      <vt:lpstr>Fun fact…</vt:lpstr>
      <vt:lpstr>Resurrection Morning</vt:lpstr>
      <vt:lpstr>Sunday morning events continue</vt:lpstr>
      <vt:lpstr>PowerPoint Presentation</vt:lpstr>
      <vt:lpstr>The Road to Emmaus</vt:lpstr>
      <vt:lpstr>PowerPoint Presentation</vt:lpstr>
      <vt:lpstr>“Afterwards” Jesus appears to 7 of the disciples in Galilee</vt:lpstr>
      <vt:lpstr>He is risen!</vt:lpstr>
      <vt:lpstr>No resurrection?</vt:lpstr>
      <vt:lpstr>Indeed!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Indeed!</dc:title>
  <dc:creator>JoAnn Smith</dc:creator>
  <cp:lastModifiedBy>JoAnn Smith</cp:lastModifiedBy>
  <cp:revision>5</cp:revision>
  <dcterms:created xsi:type="dcterms:W3CDTF">2023-04-08T17:28:34Z</dcterms:created>
  <dcterms:modified xsi:type="dcterms:W3CDTF">2025-04-18T03:57:39Z</dcterms:modified>
</cp:coreProperties>
</file>