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2" r:id="rId5"/>
    <p:sldId id="259" r:id="rId6"/>
    <p:sldId id="260" r:id="rId7"/>
    <p:sldId id="261"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45"/>
    <p:restoredTop sz="94628"/>
  </p:normalViewPr>
  <p:slideViewPr>
    <p:cSldViewPr snapToGrid="0">
      <p:cViewPr varScale="1">
        <p:scale>
          <a:sx n="98" d="100"/>
          <a:sy n="98" d="100"/>
        </p:scale>
        <p:origin x="3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489FA-34AB-62EC-014D-8CBD97C5D760}"/>
              </a:ext>
            </a:extLst>
          </p:cNvPr>
          <p:cNvSpPr>
            <a:spLocks noGrp="1"/>
          </p:cNvSpPr>
          <p:nvPr>
            <p:ph type="ctrTitle"/>
          </p:nvPr>
        </p:nvSpPr>
        <p:spPr/>
        <p:txBody>
          <a:bodyPr/>
          <a:lstStyle/>
          <a:p>
            <a:pPr algn="ctr"/>
            <a:r>
              <a:rPr lang="en-US" dirty="0"/>
              <a:t>M3 + S 	Women at the Cross &amp; Tomb of Jesus</a:t>
            </a:r>
          </a:p>
        </p:txBody>
      </p:sp>
      <p:sp>
        <p:nvSpPr>
          <p:cNvPr id="3" name="Subtitle 2">
            <a:extLst>
              <a:ext uri="{FF2B5EF4-FFF2-40B4-BE49-F238E27FC236}">
                <a16:creationId xmlns:a16="http://schemas.microsoft.com/office/drawing/2014/main" id="{8DFF014A-33FC-2E83-7B76-C332BF0BF67E}"/>
              </a:ext>
            </a:extLst>
          </p:cNvPr>
          <p:cNvSpPr>
            <a:spLocks noGrp="1"/>
          </p:cNvSpPr>
          <p:nvPr>
            <p:ph type="subTitle" idx="1"/>
          </p:nvPr>
        </p:nvSpPr>
        <p:spPr/>
        <p:txBody>
          <a:bodyPr>
            <a:normAutofit/>
          </a:bodyPr>
          <a:lstStyle/>
          <a:p>
            <a:pPr algn="ctr"/>
            <a:r>
              <a:rPr lang="en-US" sz="3200" b="1" dirty="0"/>
              <a:t>John 19 and 20</a:t>
            </a:r>
          </a:p>
        </p:txBody>
      </p:sp>
    </p:spTree>
    <p:extLst>
      <p:ext uri="{BB962C8B-B14F-4D97-AF65-F5344CB8AC3E}">
        <p14:creationId xmlns:p14="http://schemas.microsoft.com/office/powerpoint/2010/main" val="722793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8C579-B528-C67B-78E9-F5EAED0A1210}"/>
              </a:ext>
            </a:extLst>
          </p:cNvPr>
          <p:cNvSpPr>
            <a:spLocks noGrp="1"/>
          </p:cNvSpPr>
          <p:nvPr>
            <p:ph type="title"/>
          </p:nvPr>
        </p:nvSpPr>
        <p:spPr/>
        <p:txBody>
          <a:bodyPr/>
          <a:lstStyle/>
          <a:p>
            <a:pPr algn="ctr"/>
            <a:r>
              <a:rPr lang="en-US" dirty="0"/>
              <a:t>Mary, Mary, Mary and Salome</a:t>
            </a:r>
            <a:br>
              <a:rPr lang="en-US" dirty="0"/>
            </a:br>
            <a:r>
              <a:rPr lang="en-US" dirty="0"/>
              <a:t>John 19: 25</a:t>
            </a:r>
          </a:p>
        </p:txBody>
      </p:sp>
      <p:sp>
        <p:nvSpPr>
          <p:cNvPr id="3" name="Content Placeholder 2">
            <a:extLst>
              <a:ext uri="{FF2B5EF4-FFF2-40B4-BE49-F238E27FC236}">
                <a16:creationId xmlns:a16="http://schemas.microsoft.com/office/drawing/2014/main" id="{7A3F549E-B30A-72CE-0A23-C67FF8C7E924}"/>
              </a:ext>
            </a:extLst>
          </p:cNvPr>
          <p:cNvSpPr>
            <a:spLocks noGrp="1"/>
          </p:cNvSpPr>
          <p:nvPr>
            <p:ph idx="1"/>
          </p:nvPr>
        </p:nvSpPr>
        <p:spPr>
          <a:xfrm>
            <a:off x="2589212" y="2838994"/>
            <a:ext cx="8915400" cy="3777622"/>
          </a:xfrm>
        </p:spPr>
        <p:txBody>
          <a:bodyPr>
            <a:normAutofit/>
          </a:bodyPr>
          <a:lstStyle/>
          <a:p>
            <a:pPr marL="0" indent="0">
              <a:buNone/>
            </a:pPr>
            <a:r>
              <a:rPr lang="en-US" sz="4400" dirty="0"/>
              <a:t>“Near the cross of Jesus stood His mother, His mother’s sister, Mary – the wife of Clopas, and Mary Magdalene.”</a:t>
            </a:r>
          </a:p>
        </p:txBody>
      </p:sp>
    </p:spTree>
    <p:extLst>
      <p:ext uri="{BB962C8B-B14F-4D97-AF65-F5344CB8AC3E}">
        <p14:creationId xmlns:p14="http://schemas.microsoft.com/office/powerpoint/2010/main" val="2653005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3"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US"/>
            </a:p>
          </p:txBody>
        </p:sp>
        <p:sp>
          <p:nvSpPr>
            <p:cNvPr id="14"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US"/>
            </a:p>
          </p:txBody>
        </p:sp>
        <p:sp>
          <p:nvSpPr>
            <p:cNvPr id="15"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US"/>
            </a:p>
          </p:txBody>
        </p:sp>
        <p:sp>
          <p:nvSpPr>
            <p:cNvPr id="16"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US"/>
            </a:p>
          </p:txBody>
        </p:sp>
        <p:sp>
          <p:nvSpPr>
            <p:cNvPr id="17"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US"/>
            </a:p>
          </p:txBody>
        </p:sp>
        <p:sp>
          <p:nvSpPr>
            <p:cNvPr id="18"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US"/>
            </a:p>
          </p:txBody>
        </p:sp>
        <p:sp>
          <p:nvSpPr>
            <p:cNvPr id="19"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US"/>
            </a:p>
          </p:txBody>
        </p:sp>
        <p:sp>
          <p:nvSpPr>
            <p:cNvPr id="20"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US"/>
            </a:p>
          </p:txBody>
        </p:sp>
        <p:sp>
          <p:nvSpPr>
            <p:cNvPr id="21"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US"/>
            </a:p>
          </p:txBody>
        </p:sp>
        <p:sp>
          <p:nvSpPr>
            <p:cNvPr id="22"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US"/>
            </a:p>
          </p:txBody>
        </p:sp>
        <p:sp>
          <p:nvSpPr>
            <p:cNvPr id="23"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US"/>
            </a:p>
          </p:txBody>
        </p:sp>
        <p:sp>
          <p:nvSpPr>
            <p:cNvPr id="24"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US"/>
            </a:p>
          </p:txBody>
        </p:sp>
      </p:grpSp>
      <p:grpSp>
        <p:nvGrpSpPr>
          <p:cNvPr id="26" name="Group 25">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7"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US"/>
            </a:p>
          </p:txBody>
        </p:sp>
        <p:sp>
          <p:nvSpPr>
            <p:cNvPr id="28"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US"/>
            </a:p>
          </p:txBody>
        </p:sp>
        <p:sp>
          <p:nvSpPr>
            <p:cNvPr id="29"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US"/>
            </a:p>
          </p:txBody>
        </p:sp>
        <p:sp>
          <p:nvSpPr>
            <p:cNvPr id="30"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US"/>
            </a:p>
          </p:txBody>
        </p:sp>
        <p:sp>
          <p:nvSpPr>
            <p:cNvPr id="31"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US"/>
            </a:p>
          </p:txBody>
        </p:sp>
        <p:sp>
          <p:nvSpPr>
            <p:cNvPr id="32"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US"/>
            </a:p>
          </p:txBody>
        </p:sp>
        <p:sp>
          <p:nvSpPr>
            <p:cNvPr id="33"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US"/>
            </a:p>
          </p:txBody>
        </p:sp>
        <p:sp>
          <p:nvSpPr>
            <p:cNvPr id="34"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US"/>
            </a:p>
          </p:txBody>
        </p:sp>
        <p:sp>
          <p:nvSpPr>
            <p:cNvPr id="35"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US"/>
            </a:p>
          </p:txBody>
        </p:sp>
        <p:sp>
          <p:nvSpPr>
            <p:cNvPr id="36"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US"/>
            </a:p>
          </p:txBody>
        </p:sp>
        <p:sp>
          <p:nvSpPr>
            <p:cNvPr id="37"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US"/>
            </a:p>
          </p:txBody>
        </p:sp>
        <p:sp>
          <p:nvSpPr>
            <p:cNvPr id="38"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US"/>
            </a:p>
          </p:txBody>
        </p:sp>
      </p:grpSp>
      <p:sp>
        <p:nvSpPr>
          <p:cNvPr id="40" name="Rectangle 39">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2" name="Freeform 11">
            <a:extLst>
              <a:ext uri="{FF2B5EF4-FFF2-40B4-BE49-F238E27FC236}">
                <a16:creationId xmlns:a16="http://schemas.microsoft.com/office/drawing/2014/main" id="{7326F4E6-9131-42DA-97B2-0BA8D1E25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sp>
        <p:nvSpPr>
          <p:cNvPr id="44" name="Rectangle 43">
            <a:extLst>
              <a:ext uri="{FF2B5EF4-FFF2-40B4-BE49-F238E27FC236}">
                <a16:creationId xmlns:a16="http://schemas.microsoft.com/office/drawing/2014/main" id="{37B5A23F-7276-435D-91DA-09104D7777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35481"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F3ECD7F-BF61-4CB1-AA15-464BB771E7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966F1B29-3A08-4DB7-9F92-4C09B3BCFF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8229600"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0" name="Freeform 5">
            <a:extLst>
              <a:ext uri="{FF2B5EF4-FFF2-40B4-BE49-F238E27FC236}">
                <a16:creationId xmlns:a16="http://schemas.microsoft.com/office/drawing/2014/main" id="{44A5AAD1-9616-4E1C-B3AC-E5497A6A3C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 name="Title 3">
            <a:extLst>
              <a:ext uri="{FF2B5EF4-FFF2-40B4-BE49-F238E27FC236}">
                <a16:creationId xmlns:a16="http://schemas.microsoft.com/office/drawing/2014/main" id="{EE862937-4573-D440-754B-62C04ADC4FF7}"/>
              </a:ext>
            </a:extLst>
          </p:cNvPr>
          <p:cNvSpPr>
            <a:spLocks noGrp="1"/>
          </p:cNvSpPr>
          <p:nvPr>
            <p:ph type="title"/>
          </p:nvPr>
        </p:nvSpPr>
        <p:spPr>
          <a:xfrm>
            <a:off x="541867" y="787400"/>
            <a:ext cx="7145866" cy="778933"/>
          </a:xfrm>
        </p:spPr>
        <p:txBody>
          <a:bodyPr vert="horz" lIns="91440" tIns="45720" rIns="91440" bIns="45720" rtlCol="0" anchor="ctr">
            <a:normAutofit/>
          </a:bodyPr>
          <a:lstStyle/>
          <a:p>
            <a:r>
              <a:rPr lang="en-US" sz="3200" dirty="0">
                <a:solidFill>
                  <a:srgbClr val="FEFFFF"/>
                </a:solidFill>
              </a:rPr>
              <a:t>Mary – the Mother of Jesus</a:t>
            </a:r>
          </a:p>
        </p:txBody>
      </p:sp>
      <p:sp>
        <p:nvSpPr>
          <p:cNvPr id="6" name="Content Placeholder 5">
            <a:extLst>
              <a:ext uri="{FF2B5EF4-FFF2-40B4-BE49-F238E27FC236}">
                <a16:creationId xmlns:a16="http://schemas.microsoft.com/office/drawing/2014/main" id="{71556C5A-47DA-7315-445C-29F26FA1DA29}"/>
              </a:ext>
            </a:extLst>
          </p:cNvPr>
          <p:cNvSpPr>
            <a:spLocks noGrp="1"/>
          </p:cNvSpPr>
          <p:nvPr>
            <p:ph sz="half" idx="2"/>
          </p:nvPr>
        </p:nvSpPr>
        <p:spPr>
          <a:xfrm>
            <a:off x="256307" y="1810434"/>
            <a:ext cx="7778821" cy="4761166"/>
          </a:xfrm>
        </p:spPr>
        <p:txBody>
          <a:bodyPr vert="horz" lIns="91440" tIns="45720" rIns="91440" bIns="45720" rtlCol="0">
            <a:normAutofit lnSpcReduction="10000"/>
          </a:bodyPr>
          <a:lstStyle/>
          <a:p>
            <a:r>
              <a:rPr lang="en-US" sz="2800" dirty="0">
                <a:solidFill>
                  <a:srgbClr val="FEFFFF"/>
                </a:solidFill>
              </a:rPr>
              <a:t>Introduced to her in the synoptic gospels as ‘one who has found favor with God’</a:t>
            </a:r>
          </a:p>
          <a:p>
            <a:endParaRPr lang="en-US" sz="2800" dirty="0">
              <a:solidFill>
                <a:srgbClr val="FEFFFF"/>
              </a:solidFill>
            </a:endParaRPr>
          </a:p>
          <a:p>
            <a:r>
              <a:rPr lang="en-US" sz="2800" dirty="0">
                <a:solidFill>
                  <a:srgbClr val="FEFFFF"/>
                </a:solidFill>
              </a:rPr>
              <a:t>Holy Spirit came upon her and as a virgin, God created life in her – the Word became flesh - Jesus</a:t>
            </a:r>
          </a:p>
          <a:p>
            <a:pPr marL="0" indent="0">
              <a:buNone/>
            </a:pPr>
            <a:endParaRPr lang="en-US" sz="2800" dirty="0">
              <a:solidFill>
                <a:srgbClr val="FEFFFF"/>
              </a:solidFill>
            </a:endParaRPr>
          </a:p>
          <a:p>
            <a:r>
              <a:rPr lang="en-US" sz="2800" dirty="0">
                <a:solidFill>
                  <a:srgbClr val="FEFFFF"/>
                </a:solidFill>
              </a:rPr>
              <a:t>Luke 2: “But Mary treasured all these things and pondered them in her heart and thought about them often.”</a:t>
            </a:r>
          </a:p>
        </p:txBody>
      </p:sp>
      <p:pic>
        <p:nvPicPr>
          <p:cNvPr id="7" name="Content Placeholder 6">
            <a:extLst>
              <a:ext uri="{FF2B5EF4-FFF2-40B4-BE49-F238E27FC236}">
                <a16:creationId xmlns:a16="http://schemas.microsoft.com/office/drawing/2014/main" id="{DDBC735F-A8B4-31BB-0B83-F5A87FA9ECA4}"/>
              </a:ext>
            </a:extLst>
          </p:cNvPr>
          <p:cNvPicPr>
            <a:picLocks noGrp="1" noChangeAspect="1"/>
          </p:cNvPicPr>
          <p:nvPr>
            <p:ph sz="half" idx="1"/>
          </p:nvPr>
        </p:nvPicPr>
        <p:blipFill>
          <a:blip r:embed="rId2"/>
          <a:stretch>
            <a:fillRect/>
          </a:stretch>
        </p:blipFill>
        <p:spPr>
          <a:xfrm>
            <a:off x="8229599" y="1828800"/>
            <a:ext cx="3948748" cy="5024451"/>
          </a:xfrm>
          <a:prstGeom prst="rect">
            <a:avLst/>
          </a:prstGeom>
        </p:spPr>
      </p:pic>
    </p:spTree>
    <p:extLst>
      <p:ext uri="{BB962C8B-B14F-4D97-AF65-F5344CB8AC3E}">
        <p14:creationId xmlns:p14="http://schemas.microsoft.com/office/powerpoint/2010/main" val="257966300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 calcmode="lin" valueType="num">
                                      <p:cBhvr>
                                        <p:cTn id="14"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 calcmode="lin" valueType="num">
                                      <p:cBhvr>
                                        <p:cTn id="21" dur="1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620812F-F010-6367-D54E-6AF0FF7C30EB}"/>
              </a:ext>
            </a:extLst>
          </p:cNvPr>
          <p:cNvSpPr>
            <a:spLocks noGrp="1"/>
          </p:cNvSpPr>
          <p:nvPr>
            <p:ph type="title"/>
          </p:nvPr>
        </p:nvSpPr>
        <p:spPr>
          <a:xfrm>
            <a:off x="1593669" y="300446"/>
            <a:ext cx="10489474" cy="1604554"/>
          </a:xfrm>
        </p:spPr>
        <p:txBody>
          <a:bodyPr>
            <a:normAutofit/>
          </a:bodyPr>
          <a:lstStyle/>
          <a:p>
            <a:pPr algn="just"/>
            <a:r>
              <a:rPr lang="en-US" sz="3200" b="1" dirty="0"/>
              <a:t>Pondered: to weigh events/thoughts in her mind, giving each circumstance its importance, and anxiously seeking what it might mean for her child</a:t>
            </a:r>
          </a:p>
        </p:txBody>
      </p:sp>
      <p:sp>
        <p:nvSpPr>
          <p:cNvPr id="6" name="Content Placeholder 5">
            <a:extLst>
              <a:ext uri="{FF2B5EF4-FFF2-40B4-BE49-F238E27FC236}">
                <a16:creationId xmlns:a16="http://schemas.microsoft.com/office/drawing/2014/main" id="{493AD890-022D-8060-D891-AEA5B5E63DF2}"/>
              </a:ext>
            </a:extLst>
          </p:cNvPr>
          <p:cNvSpPr>
            <a:spLocks noGrp="1"/>
          </p:cNvSpPr>
          <p:nvPr>
            <p:ph idx="1"/>
          </p:nvPr>
        </p:nvSpPr>
        <p:spPr>
          <a:xfrm>
            <a:off x="1593669" y="2133600"/>
            <a:ext cx="10489474" cy="4423954"/>
          </a:xfrm>
        </p:spPr>
        <p:txBody>
          <a:bodyPr>
            <a:normAutofit fontScale="92500"/>
          </a:bodyPr>
          <a:lstStyle/>
          <a:p>
            <a:r>
              <a:rPr lang="en-US" sz="2800" dirty="0"/>
              <a:t>Luke’s use of the word ‘pondered’ identifies a delicate and beautiful expression of the feelings of a mother. A mother does not forget…everything a child does, suffers and things said about them were treasured in the heart and mind of Mary. She would often think of those things and anxiously awaited what these things meant for her firstborn…</a:t>
            </a:r>
          </a:p>
          <a:p>
            <a:r>
              <a:rPr lang="en-US" sz="2800" dirty="0"/>
              <a:t>Things she pondered: Gabriel’s greeting, Elizabeth’s pregnancy, Gabriel’s conversation with Joseph (Matt1:20 says Joseph pondered also) …collecting 33+ years of events she witnessed…</a:t>
            </a:r>
          </a:p>
        </p:txBody>
      </p:sp>
    </p:spTree>
    <p:extLst>
      <p:ext uri="{BB962C8B-B14F-4D97-AF65-F5344CB8AC3E}">
        <p14:creationId xmlns:p14="http://schemas.microsoft.com/office/powerpoint/2010/main" val="3016755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1"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US"/>
            </a:p>
          </p:txBody>
        </p:sp>
        <p:sp>
          <p:nvSpPr>
            <p:cNvPr id="12"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US"/>
            </a:p>
          </p:txBody>
        </p:sp>
        <p:sp>
          <p:nvSpPr>
            <p:cNvPr id="13"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US"/>
            </a:p>
          </p:txBody>
        </p:sp>
        <p:sp>
          <p:nvSpPr>
            <p:cNvPr id="14"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US"/>
            </a:p>
          </p:txBody>
        </p:sp>
        <p:sp>
          <p:nvSpPr>
            <p:cNvPr id="15"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US"/>
            </a:p>
          </p:txBody>
        </p:sp>
        <p:sp>
          <p:nvSpPr>
            <p:cNvPr id="16"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US"/>
            </a:p>
          </p:txBody>
        </p:sp>
        <p:sp>
          <p:nvSpPr>
            <p:cNvPr id="17"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US"/>
            </a:p>
          </p:txBody>
        </p:sp>
        <p:sp>
          <p:nvSpPr>
            <p:cNvPr id="18"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US"/>
            </a:p>
          </p:txBody>
        </p:sp>
        <p:sp>
          <p:nvSpPr>
            <p:cNvPr id="19"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US"/>
            </a:p>
          </p:txBody>
        </p:sp>
        <p:sp>
          <p:nvSpPr>
            <p:cNvPr id="20"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US"/>
            </a:p>
          </p:txBody>
        </p:sp>
        <p:sp>
          <p:nvSpPr>
            <p:cNvPr id="21"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US"/>
            </a:p>
          </p:txBody>
        </p:sp>
        <p:sp>
          <p:nvSpPr>
            <p:cNvPr id="22"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US"/>
            </a:p>
          </p:txBody>
        </p:sp>
      </p:grpSp>
      <p:grpSp>
        <p:nvGrpSpPr>
          <p:cNvPr id="24" name="Group 23">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5"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US"/>
            </a:p>
          </p:txBody>
        </p:sp>
        <p:sp>
          <p:nvSpPr>
            <p:cNvPr id="26"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US"/>
            </a:p>
          </p:txBody>
        </p:sp>
        <p:sp>
          <p:nvSpPr>
            <p:cNvPr id="27"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US"/>
            </a:p>
          </p:txBody>
        </p:sp>
        <p:sp>
          <p:nvSpPr>
            <p:cNvPr id="28"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US"/>
            </a:p>
          </p:txBody>
        </p:sp>
        <p:sp>
          <p:nvSpPr>
            <p:cNvPr id="29"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US"/>
            </a:p>
          </p:txBody>
        </p:sp>
        <p:sp>
          <p:nvSpPr>
            <p:cNvPr id="30"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US"/>
            </a:p>
          </p:txBody>
        </p:sp>
        <p:sp>
          <p:nvSpPr>
            <p:cNvPr id="31"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US"/>
            </a:p>
          </p:txBody>
        </p:sp>
        <p:sp>
          <p:nvSpPr>
            <p:cNvPr id="32"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US"/>
            </a:p>
          </p:txBody>
        </p:sp>
        <p:sp>
          <p:nvSpPr>
            <p:cNvPr id="33"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US"/>
            </a:p>
          </p:txBody>
        </p:sp>
        <p:sp>
          <p:nvSpPr>
            <p:cNvPr id="34"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US"/>
            </a:p>
          </p:txBody>
        </p:sp>
        <p:sp>
          <p:nvSpPr>
            <p:cNvPr id="35"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US"/>
            </a:p>
          </p:txBody>
        </p:sp>
        <p:sp>
          <p:nvSpPr>
            <p:cNvPr id="36"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US"/>
            </a:p>
          </p:txBody>
        </p:sp>
      </p:grpSp>
      <p:sp>
        <p:nvSpPr>
          <p:cNvPr id="38" name="Rectangle 37">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0" name="Freeform 11">
            <a:extLst>
              <a:ext uri="{FF2B5EF4-FFF2-40B4-BE49-F238E27FC236}">
                <a16:creationId xmlns:a16="http://schemas.microsoft.com/office/drawing/2014/main" id="{7326F4E6-9131-42DA-97B2-0BA8D1E25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sp useBgFill="1">
        <p:nvSpPr>
          <p:cNvPr id="42" name="Rectangle 41">
            <a:extLst>
              <a:ext uri="{FF2B5EF4-FFF2-40B4-BE49-F238E27FC236}">
                <a16:creationId xmlns:a16="http://schemas.microsoft.com/office/drawing/2014/main" id="{763516C8-F227-4B77-9AA7-61B9A0B782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F7221D-C749-37A3-0E26-876CD9B29D28}"/>
              </a:ext>
            </a:extLst>
          </p:cNvPr>
          <p:cNvSpPr>
            <a:spLocks noGrp="1"/>
          </p:cNvSpPr>
          <p:nvPr>
            <p:ph type="title"/>
          </p:nvPr>
        </p:nvSpPr>
        <p:spPr>
          <a:xfrm>
            <a:off x="5791200" y="305853"/>
            <a:ext cx="6200503" cy="634673"/>
          </a:xfrm>
        </p:spPr>
        <p:txBody>
          <a:bodyPr vert="horz" lIns="91440" tIns="45720" rIns="91440" bIns="45720" rtlCol="0" anchor="b">
            <a:normAutofit/>
          </a:bodyPr>
          <a:lstStyle/>
          <a:p>
            <a:r>
              <a:rPr lang="en-US" sz="3200" dirty="0"/>
              <a:t>Salome – Jesus’ mother’s sister</a:t>
            </a:r>
          </a:p>
        </p:txBody>
      </p:sp>
      <p:sp>
        <p:nvSpPr>
          <p:cNvPr id="44" name="Rectangle 43">
            <a:extLst>
              <a:ext uri="{FF2B5EF4-FFF2-40B4-BE49-F238E27FC236}">
                <a16:creationId xmlns:a16="http://schemas.microsoft.com/office/drawing/2014/main" id="{D91B420C-C4C8-44DF-96B2-FBD101464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rgbClr val="25405B"/>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5" name="Content Placeholder 4">
            <a:extLst>
              <a:ext uri="{FF2B5EF4-FFF2-40B4-BE49-F238E27FC236}">
                <a16:creationId xmlns:a16="http://schemas.microsoft.com/office/drawing/2014/main" id="{DB918F38-FE4D-1EA9-5631-A637C21341DE}"/>
              </a:ext>
            </a:extLst>
          </p:cNvPr>
          <p:cNvPicPr>
            <a:picLocks noGrp="1" noChangeAspect="1"/>
          </p:cNvPicPr>
          <p:nvPr>
            <p:ph sz="half" idx="1"/>
          </p:nvPr>
        </p:nvPicPr>
        <p:blipFill>
          <a:blip r:embed="rId2"/>
          <a:stretch>
            <a:fillRect/>
          </a:stretch>
        </p:blipFill>
        <p:spPr>
          <a:xfrm>
            <a:off x="642259" y="1569237"/>
            <a:ext cx="4681418" cy="4947605"/>
          </a:xfrm>
          <a:prstGeom prst="rect">
            <a:avLst/>
          </a:prstGeom>
        </p:spPr>
      </p:pic>
      <p:sp>
        <p:nvSpPr>
          <p:cNvPr id="4" name="Content Placeholder 3">
            <a:extLst>
              <a:ext uri="{FF2B5EF4-FFF2-40B4-BE49-F238E27FC236}">
                <a16:creationId xmlns:a16="http://schemas.microsoft.com/office/drawing/2014/main" id="{A82C7754-B763-B322-5284-1F365387E33C}"/>
              </a:ext>
            </a:extLst>
          </p:cNvPr>
          <p:cNvSpPr>
            <a:spLocks noGrp="1"/>
          </p:cNvSpPr>
          <p:nvPr>
            <p:ph sz="half" idx="2"/>
          </p:nvPr>
        </p:nvSpPr>
        <p:spPr>
          <a:xfrm>
            <a:off x="5918327" y="1564825"/>
            <a:ext cx="5679022" cy="5023063"/>
          </a:xfrm>
        </p:spPr>
        <p:txBody>
          <a:bodyPr vert="horz" lIns="91440" tIns="45720" rIns="91440" bIns="45720" rtlCol="0">
            <a:normAutofit lnSpcReduction="10000"/>
          </a:bodyPr>
          <a:lstStyle/>
          <a:p>
            <a:r>
              <a:rPr lang="en-US" sz="2800" dirty="0"/>
              <a:t>Unnamed in John, Matthew tells us she was Salome</a:t>
            </a:r>
          </a:p>
          <a:p>
            <a:r>
              <a:rPr lang="en-US" sz="2800" dirty="0"/>
              <a:t>The wife of Zebedee and mother of James and John</a:t>
            </a:r>
          </a:p>
          <a:p>
            <a:r>
              <a:rPr lang="en-US" sz="2800" dirty="0"/>
              <a:t>Mary’s sister – Jesus’ earthly aunt</a:t>
            </a:r>
          </a:p>
          <a:p>
            <a:r>
              <a:rPr lang="en-US" sz="2800" dirty="0"/>
              <a:t>What a marvelous sister – stayed with Mary through the crucifixion, death, and burial</a:t>
            </a:r>
          </a:p>
          <a:p>
            <a:r>
              <a:rPr lang="en-US" sz="2800" dirty="0"/>
              <a:t>Was among the first to discover Jesus’ resurrection </a:t>
            </a:r>
          </a:p>
          <a:p>
            <a:pPr marL="0" indent="0">
              <a:buNone/>
            </a:pPr>
            <a:endParaRPr lang="en-US" sz="2800" dirty="0"/>
          </a:p>
        </p:txBody>
      </p:sp>
    </p:spTree>
    <p:extLst>
      <p:ext uri="{BB962C8B-B14F-4D97-AF65-F5344CB8AC3E}">
        <p14:creationId xmlns:p14="http://schemas.microsoft.com/office/powerpoint/2010/main" val="413603162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p:cTn id="28" dur="10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p:cTn id="35" dur="10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1"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US"/>
            </a:p>
          </p:txBody>
        </p:sp>
        <p:sp>
          <p:nvSpPr>
            <p:cNvPr id="12"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US"/>
            </a:p>
          </p:txBody>
        </p:sp>
        <p:sp>
          <p:nvSpPr>
            <p:cNvPr id="13"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US"/>
            </a:p>
          </p:txBody>
        </p:sp>
        <p:sp>
          <p:nvSpPr>
            <p:cNvPr id="14"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US"/>
            </a:p>
          </p:txBody>
        </p:sp>
        <p:sp>
          <p:nvSpPr>
            <p:cNvPr id="15"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US"/>
            </a:p>
          </p:txBody>
        </p:sp>
        <p:sp>
          <p:nvSpPr>
            <p:cNvPr id="16"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US"/>
            </a:p>
          </p:txBody>
        </p:sp>
        <p:sp>
          <p:nvSpPr>
            <p:cNvPr id="17"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US"/>
            </a:p>
          </p:txBody>
        </p:sp>
        <p:sp>
          <p:nvSpPr>
            <p:cNvPr id="18"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US"/>
            </a:p>
          </p:txBody>
        </p:sp>
        <p:sp>
          <p:nvSpPr>
            <p:cNvPr id="19"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US"/>
            </a:p>
          </p:txBody>
        </p:sp>
        <p:sp>
          <p:nvSpPr>
            <p:cNvPr id="20"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US"/>
            </a:p>
          </p:txBody>
        </p:sp>
        <p:sp>
          <p:nvSpPr>
            <p:cNvPr id="21"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US"/>
            </a:p>
          </p:txBody>
        </p:sp>
        <p:sp>
          <p:nvSpPr>
            <p:cNvPr id="22"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US"/>
            </a:p>
          </p:txBody>
        </p:sp>
      </p:grpSp>
      <p:grpSp>
        <p:nvGrpSpPr>
          <p:cNvPr id="24" name="Group 23">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5"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US"/>
            </a:p>
          </p:txBody>
        </p:sp>
        <p:sp>
          <p:nvSpPr>
            <p:cNvPr id="26"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US"/>
            </a:p>
          </p:txBody>
        </p:sp>
        <p:sp>
          <p:nvSpPr>
            <p:cNvPr id="27"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US"/>
            </a:p>
          </p:txBody>
        </p:sp>
        <p:sp>
          <p:nvSpPr>
            <p:cNvPr id="28"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US"/>
            </a:p>
          </p:txBody>
        </p:sp>
        <p:sp>
          <p:nvSpPr>
            <p:cNvPr id="29"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US"/>
            </a:p>
          </p:txBody>
        </p:sp>
        <p:sp>
          <p:nvSpPr>
            <p:cNvPr id="30"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US"/>
            </a:p>
          </p:txBody>
        </p:sp>
        <p:sp>
          <p:nvSpPr>
            <p:cNvPr id="31"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US"/>
            </a:p>
          </p:txBody>
        </p:sp>
        <p:sp>
          <p:nvSpPr>
            <p:cNvPr id="32"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US"/>
            </a:p>
          </p:txBody>
        </p:sp>
        <p:sp>
          <p:nvSpPr>
            <p:cNvPr id="33"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US"/>
            </a:p>
          </p:txBody>
        </p:sp>
        <p:sp>
          <p:nvSpPr>
            <p:cNvPr id="34"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US"/>
            </a:p>
          </p:txBody>
        </p:sp>
        <p:sp>
          <p:nvSpPr>
            <p:cNvPr id="35"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US"/>
            </a:p>
          </p:txBody>
        </p:sp>
        <p:sp>
          <p:nvSpPr>
            <p:cNvPr id="36"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US"/>
            </a:p>
          </p:txBody>
        </p:sp>
      </p:grpSp>
      <p:sp>
        <p:nvSpPr>
          <p:cNvPr id="38" name="Rectangle 37">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0" name="Freeform 11">
            <a:extLst>
              <a:ext uri="{FF2B5EF4-FFF2-40B4-BE49-F238E27FC236}">
                <a16:creationId xmlns:a16="http://schemas.microsoft.com/office/drawing/2014/main" id="{7326F4E6-9131-42DA-97B2-0BA8D1E25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sp>
        <p:nvSpPr>
          <p:cNvPr id="42" name="Rectangle 41">
            <a:extLst>
              <a:ext uri="{FF2B5EF4-FFF2-40B4-BE49-F238E27FC236}">
                <a16:creationId xmlns:a16="http://schemas.microsoft.com/office/drawing/2014/main" id="{37B5A23F-7276-435D-91DA-09104D7777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35481"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2F3ECD7F-BF61-4CB1-AA15-464BB771E7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966F1B29-3A08-4DB7-9F92-4C09B3BCFF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8229600"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8" name="Freeform 5">
            <a:extLst>
              <a:ext uri="{FF2B5EF4-FFF2-40B4-BE49-F238E27FC236}">
                <a16:creationId xmlns:a16="http://schemas.microsoft.com/office/drawing/2014/main" id="{44A5AAD1-9616-4E1C-B3AC-E5497A6A3C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F4E5BE17-D3F3-ED31-7552-CD6500A6D081}"/>
              </a:ext>
            </a:extLst>
          </p:cNvPr>
          <p:cNvSpPr>
            <a:spLocks noGrp="1"/>
          </p:cNvSpPr>
          <p:nvPr>
            <p:ph type="title"/>
          </p:nvPr>
        </p:nvSpPr>
        <p:spPr>
          <a:xfrm>
            <a:off x="541867" y="787400"/>
            <a:ext cx="7145866" cy="778933"/>
          </a:xfrm>
        </p:spPr>
        <p:txBody>
          <a:bodyPr vert="horz" lIns="91440" tIns="45720" rIns="91440" bIns="45720" rtlCol="0" anchor="ctr">
            <a:noAutofit/>
          </a:bodyPr>
          <a:lstStyle/>
          <a:p>
            <a:pPr>
              <a:lnSpc>
                <a:spcPct val="90000"/>
              </a:lnSpc>
            </a:pPr>
            <a:r>
              <a:rPr lang="en-US" sz="2800" dirty="0">
                <a:solidFill>
                  <a:srgbClr val="FEFFFF"/>
                </a:solidFill>
              </a:rPr>
              <a:t>Mary – wife of Clopas (Alpheus)</a:t>
            </a:r>
            <a:br>
              <a:rPr lang="en-US" sz="2800" dirty="0">
                <a:solidFill>
                  <a:srgbClr val="FEFFFF"/>
                </a:solidFill>
              </a:rPr>
            </a:br>
            <a:r>
              <a:rPr lang="en-US" sz="2800" dirty="0">
                <a:solidFill>
                  <a:srgbClr val="FEFFFF"/>
                </a:solidFill>
              </a:rPr>
              <a:t>Matthew 10:3</a:t>
            </a:r>
          </a:p>
        </p:txBody>
      </p:sp>
      <p:sp>
        <p:nvSpPr>
          <p:cNvPr id="4" name="Content Placeholder 3">
            <a:extLst>
              <a:ext uri="{FF2B5EF4-FFF2-40B4-BE49-F238E27FC236}">
                <a16:creationId xmlns:a16="http://schemas.microsoft.com/office/drawing/2014/main" id="{60581EE4-5F10-3C16-4240-5F193BEC5C17}"/>
              </a:ext>
            </a:extLst>
          </p:cNvPr>
          <p:cNvSpPr>
            <a:spLocks noGrp="1"/>
          </p:cNvSpPr>
          <p:nvPr>
            <p:ph sz="half" idx="2"/>
          </p:nvPr>
        </p:nvSpPr>
        <p:spPr>
          <a:xfrm>
            <a:off x="150973" y="1795746"/>
            <a:ext cx="7929154" cy="5071477"/>
          </a:xfrm>
        </p:spPr>
        <p:txBody>
          <a:bodyPr vert="horz" lIns="91440" tIns="45720" rIns="91440" bIns="45720" rtlCol="0">
            <a:normAutofit lnSpcReduction="10000"/>
          </a:bodyPr>
          <a:lstStyle/>
          <a:p>
            <a:r>
              <a:rPr lang="en-US" sz="2800" dirty="0">
                <a:solidFill>
                  <a:srgbClr val="FEFFFF"/>
                </a:solidFill>
              </a:rPr>
              <a:t>The wife of Clopas or Alpheus </a:t>
            </a:r>
          </a:p>
          <a:p>
            <a:endParaRPr lang="en-US" sz="2800" dirty="0">
              <a:solidFill>
                <a:srgbClr val="FEFFFF"/>
              </a:solidFill>
            </a:endParaRPr>
          </a:p>
          <a:p>
            <a:r>
              <a:rPr lang="en-US" sz="2800" dirty="0">
                <a:solidFill>
                  <a:srgbClr val="FEFFFF"/>
                </a:solidFill>
              </a:rPr>
              <a:t>The mother of ‘James the Lesser’ and Jose</a:t>
            </a:r>
          </a:p>
          <a:p>
            <a:endParaRPr lang="en-US" sz="2800" dirty="0">
              <a:solidFill>
                <a:srgbClr val="FEFFFF"/>
              </a:solidFill>
            </a:endParaRPr>
          </a:p>
          <a:p>
            <a:r>
              <a:rPr lang="en-US" sz="2800" dirty="0">
                <a:solidFill>
                  <a:srgbClr val="FEFFFF"/>
                </a:solidFill>
              </a:rPr>
              <a:t>History tells us that Clopas/Alpheus was Joseph’s brother; making James ‘the Lesser’ and Jose Jesus’ cousins</a:t>
            </a:r>
          </a:p>
          <a:p>
            <a:endParaRPr lang="en-US" sz="2800" dirty="0">
              <a:solidFill>
                <a:srgbClr val="FEFFFF"/>
              </a:solidFill>
            </a:endParaRPr>
          </a:p>
          <a:p>
            <a:r>
              <a:rPr lang="en-US" sz="2800" dirty="0">
                <a:solidFill>
                  <a:srgbClr val="FEFFFF"/>
                </a:solidFill>
              </a:rPr>
              <a:t>She was among the first to discover Jesus was risen from the dead</a:t>
            </a:r>
          </a:p>
          <a:p>
            <a:endParaRPr lang="en-US" sz="2800" dirty="0">
              <a:solidFill>
                <a:srgbClr val="FEFFFF"/>
              </a:solidFill>
            </a:endParaRPr>
          </a:p>
          <a:p>
            <a:endParaRPr lang="en-US" sz="2800" dirty="0">
              <a:solidFill>
                <a:srgbClr val="FEFFFF"/>
              </a:solidFill>
            </a:endParaRPr>
          </a:p>
        </p:txBody>
      </p:sp>
      <p:pic>
        <p:nvPicPr>
          <p:cNvPr id="5" name="Content Placeholder 4">
            <a:extLst>
              <a:ext uri="{FF2B5EF4-FFF2-40B4-BE49-F238E27FC236}">
                <a16:creationId xmlns:a16="http://schemas.microsoft.com/office/drawing/2014/main" id="{1559B360-0FC5-9DFC-951C-3190AAF550DA}"/>
              </a:ext>
            </a:extLst>
          </p:cNvPr>
          <p:cNvPicPr>
            <a:picLocks noGrp="1" noChangeAspect="1"/>
          </p:cNvPicPr>
          <p:nvPr>
            <p:ph sz="half" idx="1"/>
          </p:nvPr>
        </p:nvPicPr>
        <p:blipFill>
          <a:blip r:embed="rId2"/>
          <a:stretch>
            <a:fillRect/>
          </a:stretch>
        </p:blipFill>
        <p:spPr>
          <a:xfrm>
            <a:off x="8229599" y="1828800"/>
            <a:ext cx="3833793" cy="4742802"/>
          </a:xfrm>
          <a:prstGeom prst="rect">
            <a:avLst/>
          </a:prstGeom>
        </p:spPr>
      </p:pic>
    </p:spTree>
    <p:extLst>
      <p:ext uri="{BB962C8B-B14F-4D97-AF65-F5344CB8AC3E}">
        <p14:creationId xmlns:p14="http://schemas.microsoft.com/office/powerpoint/2010/main" val="213857491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p:cTn id="21" dur="10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 calcmode="lin" valueType="num">
                                      <p:cBhvr>
                                        <p:cTn id="28" dur="1000" fill="hold"/>
                                        <p:tgtEl>
                                          <p:spTgt spid="4">
                                            <p:txEl>
                                              <p:pRg st="6" end="6"/>
                                            </p:txEl>
                                          </p:spTgt>
                                        </p:tgtEl>
                                        <p:attrNameLst>
                                          <p:attrName>ppt_w</p:attrName>
                                        </p:attrNameLst>
                                      </p:cBhvr>
                                      <p:tavLst>
                                        <p:tav tm="0">
                                          <p:val>
                                            <p:strVal val="#ppt_w*0.70"/>
                                          </p:val>
                                        </p:tav>
                                        <p:tav tm="100000">
                                          <p:val>
                                            <p:strVal val="#ppt_w"/>
                                          </p:val>
                                        </p:tav>
                                      </p:tavLst>
                                    </p:anim>
                                    <p:anim calcmode="lin" valueType="num">
                                      <p:cBhvr>
                                        <p:cTn id="29" dur="1000" fill="hold"/>
                                        <p:tgtEl>
                                          <p:spTgt spid="4">
                                            <p:txEl>
                                              <p:pRg st="6" end="6"/>
                                            </p:txEl>
                                          </p:spTgt>
                                        </p:tgtEl>
                                        <p:attrNameLst>
                                          <p:attrName>ppt_h</p:attrName>
                                        </p:attrNameLst>
                                      </p:cBhvr>
                                      <p:tavLst>
                                        <p:tav tm="0">
                                          <p:val>
                                            <p:strVal val="#ppt_h"/>
                                          </p:val>
                                        </p:tav>
                                        <p:tav tm="100000">
                                          <p:val>
                                            <p:strVal val="#ppt_h"/>
                                          </p:val>
                                        </p:tav>
                                      </p:tavLst>
                                    </p:anim>
                                    <p:animEffect transition="in" filter="fade">
                                      <p:cBhvr>
                                        <p:cTn id="30"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1"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US"/>
            </a:p>
          </p:txBody>
        </p:sp>
        <p:sp>
          <p:nvSpPr>
            <p:cNvPr id="12"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US"/>
            </a:p>
          </p:txBody>
        </p:sp>
        <p:sp>
          <p:nvSpPr>
            <p:cNvPr id="13"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US"/>
            </a:p>
          </p:txBody>
        </p:sp>
        <p:sp>
          <p:nvSpPr>
            <p:cNvPr id="14"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US"/>
            </a:p>
          </p:txBody>
        </p:sp>
        <p:sp>
          <p:nvSpPr>
            <p:cNvPr id="15"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US"/>
            </a:p>
          </p:txBody>
        </p:sp>
        <p:sp>
          <p:nvSpPr>
            <p:cNvPr id="16"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US"/>
            </a:p>
          </p:txBody>
        </p:sp>
        <p:sp>
          <p:nvSpPr>
            <p:cNvPr id="17"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US"/>
            </a:p>
          </p:txBody>
        </p:sp>
        <p:sp>
          <p:nvSpPr>
            <p:cNvPr id="18"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US"/>
            </a:p>
          </p:txBody>
        </p:sp>
        <p:sp>
          <p:nvSpPr>
            <p:cNvPr id="19"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US"/>
            </a:p>
          </p:txBody>
        </p:sp>
        <p:sp>
          <p:nvSpPr>
            <p:cNvPr id="20"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US"/>
            </a:p>
          </p:txBody>
        </p:sp>
        <p:sp>
          <p:nvSpPr>
            <p:cNvPr id="21"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US"/>
            </a:p>
          </p:txBody>
        </p:sp>
        <p:sp>
          <p:nvSpPr>
            <p:cNvPr id="22"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US"/>
            </a:p>
          </p:txBody>
        </p:sp>
      </p:grpSp>
      <p:grpSp>
        <p:nvGrpSpPr>
          <p:cNvPr id="24" name="Group 23">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5"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US"/>
            </a:p>
          </p:txBody>
        </p:sp>
        <p:sp>
          <p:nvSpPr>
            <p:cNvPr id="26"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US"/>
            </a:p>
          </p:txBody>
        </p:sp>
        <p:sp>
          <p:nvSpPr>
            <p:cNvPr id="27"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US"/>
            </a:p>
          </p:txBody>
        </p:sp>
        <p:sp>
          <p:nvSpPr>
            <p:cNvPr id="28"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US"/>
            </a:p>
          </p:txBody>
        </p:sp>
        <p:sp>
          <p:nvSpPr>
            <p:cNvPr id="29"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US"/>
            </a:p>
          </p:txBody>
        </p:sp>
        <p:sp>
          <p:nvSpPr>
            <p:cNvPr id="30"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US"/>
            </a:p>
          </p:txBody>
        </p:sp>
        <p:sp>
          <p:nvSpPr>
            <p:cNvPr id="31"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US"/>
            </a:p>
          </p:txBody>
        </p:sp>
        <p:sp>
          <p:nvSpPr>
            <p:cNvPr id="32"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US"/>
            </a:p>
          </p:txBody>
        </p:sp>
        <p:sp>
          <p:nvSpPr>
            <p:cNvPr id="33"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US"/>
            </a:p>
          </p:txBody>
        </p:sp>
        <p:sp>
          <p:nvSpPr>
            <p:cNvPr id="34"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US"/>
            </a:p>
          </p:txBody>
        </p:sp>
        <p:sp>
          <p:nvSpPr>
            <p:cNvPr id="35"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US"/>
            </a:p>
          </p:txBody>
        </p:sp>
        <p:sp>
          <p:nvSpPr>
            <p:cNvPr id="36"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US"/>
            </a:p>
          </p:txBody>
        </p:sp>
      </p:grpSp>
      <p:sp>
        <p:nvSpPr>
          <p:cNvPr id="38" name="Rectangle 37">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0" name="Freeform 11">
            <a:extLst>
              <a:ext uri="{FF2B5EF4-FFF2-40B4-BE49-F238E27FC236}">
                <a16:creationId xmlns:a16="http://schemas.microsoft.com/office/drawing/2014/main" id="{7326F4E6-9131-42DA-97B2-0BA8D1E25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sp useBgFill="1">
        <p:nvSpPr>
          <p:cNvPr id="42" name="Rectangle 41">
            <a:extLst>
              <a:ext uri="{FF2B5EF4-FFF2-40B4-BE49-F238E27FC236}">
                <a16:creationId xmlns:a16="http://schemas.microsoft.com/office/drawing/2014/main" id="{763516C8-F227-4B77-9AA7-61B9A0B782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D0B255-CACF-7C79-698E-0DFF9F432F90}"/>
              </a:ext>
            </a:extLst>
          </p:cNvPr>
          <p:cNvSpPr>
            <a:spLocks noGrp="1"/>
          </p:cNvSpPr>
          <p:nvPr>
            <p:ph type="title"/>
          </p:nvPr>
        </p:nvSpPr>
        <p:spPr>
          <a:xfrm>
            <a:off x="853704" y="445518"/>
            <a:ext cx="4092173" cy="791802"/>
          </a:xfrm>
        </p:spPr>
        <p:txBody>
          <a:bodyPr vert="horz" lIns="91440" tIns="45720" rIns="91440" bIns="45720" rtlCol="0" anchor="b">
            <a:normAutofit/>
          </a:bodyPr>
          <a:lstStyle/>
          <a:p>
            <a:pPr algn="ctr"/>
            <a:r>
              <a:rPr lang="en-US" sz="3200" dirty="0"/>
              <a:t>Mary Magdalene</a:t>
            </a:r>
          </a:p>
        </p:txBody>
      </p:sp>
      <p:sp>
        <p:nvSpPr>
          <p:cNvPr id="44" name="Rectangle 43">
            <a:extLst>
              <a:ext uri="{FF2B5EF4-FFF2-40B4-BE49-F238E27FC236}">
                <a16:creationId xmlns:a16="http://schemas.microsoft.com/office/drawing/2014/main" id="{D91B420C-C4C8-44DF-96B2-FBD101464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rgbClr val="553C45"/>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5" name="Content Placeholder 4">
            <a:extLst>
              <a:ext uri="{FF2B5EF4-FFF2-40B4-BE49-F238E27FC236}">
                <a16:creationId xmlns:a16="http://schemas.microsoft.com/office/drawing/2014/main" id="{13DC6FEE-2F30-4A1F-4E5E-DB5F92527D09}"/>
              </a:ext>
            </a:extLst>
          </p:cNvPr>
          <p:cNvPicPr>
            <a:picLocks noGrp="1" noChangeAspect="1"/>
          </p:cNvPicPr>
          <p:nvPr>
            <p:ph sz="half" idx="1"/>
          </p:nvPr>
        </p:nvPicPr>
        <p:blipFill>
          <a:blip r:embed="rId2"/>
          <a:stretch>
            <a:fillRect/>
          </a:stretch>
        </p:blipFill>
        <p:spPr>
          <a:xfrm>
            <a:off x="467904" y="1491693"/>
            <a:ext cx="4667650" cy="5142655"/>
          </a:xfrm>
          <a:prstGeom prst="rect">
            <a:avLst/>
          </a:prstGeom>
        </p:spPr>
      </p:pic>
      <p:sp>
        <p:nvSpPr>
          <p:cNvPr id="4" name="Content Placeholder 3">
            <a:extLst>
              <a:ext uri="{FF2B5EF4-FFF2-40B4-BE49-F238E27FC236}">
                <a16:creationId xmlns:a16="http://schemas.microsoft.com/office/drawing/2014/main" id="{DBA8FA4B-4CD2-9EEE-474E-435764E3F8A4}"/>
              </a:ext>
            </a:extLst>
          </p:cNvPr>
          <p:cNvSpPr>
            <a:spLocks noGrp="1"/>
          </p:cNvSpPr>
          <p:nvPr>
            <p:ph sz="half" idx="2"/>
          </p:nvPr>
        </p:nvSpPr>
        <p:spPr>
          <a:xfrm>
            <a:off x="5333953" y="228600"/>
            <a:ext cx="6639184" cy="6405748"/>
          </a:xfrm>
        </p:spPr>
        <p:txBody>
          <a:bodyPr vert="horz" lIns="91440" tIns="45720" rIns="91440" bIns="45720" rtlCol="0">
            <a:normAutofit/>
          </a:bodyPr>
          <a:lstStyle/>
          <a:p>
            <a:r>
              <a:rPr lang="en-US" sz="2800" dirty="0"/>
              <a:t>Magdala – a town near Tiberias, Magdalene = from the town named Magdala…she may have come from a wealthy family</a:t>
            </a:r>
          </a:p>
          <a:p>
            <a:r>
              <a:rPr lang="en-US" sz="2800" dirty="0"/>
              <a:t>In Luke, Jesus healed her of demon possession (7 demons casted out)</a:t>
            </a:r>
          </a:p>
          <a:p>
            <a:r>
              <a:rPr lang="en-US" sz="2800" dirty="0"/>
              <a:t>Luke 7: 37, researchers identify her as the woman who washed Jesus’ feet with expensive oil and her hair</a:t>
            </a:r>
          </a:p>
          <a:p>
            <a:r>
              <a:rPr lang="en-US" sz="2800" dirty="0"/>
              <a:t>1</a:t>
            </a:r>
            <a:r>
              <a:rPr lang="en-US" sz="2800" baseline="30000" dirty="0"/>
              <a:t>st</a:t>
            </a:r>
            <a:r>
              <a:rPr lang="en-US" sz="2800" dirty="0"/>
              <a:t> to see the risen Jesus at tomb</a:t>
            </a:r>
          </a:p>
          <a:p>
            <a:r>
              <a:rPr lang="en-US" sz="2800" dirty="0"/>
              <a:t>Lived a repentant life until she died in Ephesus – living near/with Mary – Jesus’ mother and John </a:t>
            </a:r>
          </a:p>
          <a:p>
            <a:endParaRPr lang="en-US" sz="2800" dirty="0"/>
          </a:p>
        </p:txBody>
      </p:sp>
    </p:spTree>
    <p:extLst>
      <p:ext uri="{BB962C8B-B14F-4D97-AF65-F5344CB8AC3E}">
        <p14:creationId xmlns:p14="http://schemas.microsoft.com/office/powerpoint/2010/main" val="368501159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p:cTn id="28" dur="10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p:cTn id="35" dur="10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2FAFD43-8971-5F39-6A63-080C4D6D8B0B}"/>
              </a:ext>
            </a:extLst>
          </p:cNvPr>
          <p:cNvSpPr>
            <a:spLocks noGrp="1"/>
          </p:cNvSpPr>
          <p:nvPr>
            <p:ph type="title"/>
          </p:nvPr>
        </p:nvSpPr>
        <p:spPr>
          <a:xfrm>
            <a:off x="2449233" y="212351"/>
            <a:ext cx="8911687" cy="734427"/>
          </a:xfrm>
        </p:spPr>
        <p:txBody>
          <a:bodyPr/>
          <a:lstStyle/>
          <a:p>
            <a:r>
              <a:rPr lang="en-US" dirty="0"/>
              <a:t>4 Women, share same, what?</a:t>
            </a:r>
          </a:p>
        </p:txBody>
      </p:sp>
      <p:sp>
        <p:nvSpPr>
          <p:cNvPr id="6" name="Content Placeholder 5">
            <a:extLst>
              <a:ext uri="{FF2B5EF4-FFF2-40B4-BE49-F238E27FC236}">
                <a16:creationId xmlns:a16="http://schemas.microsoft.com/office/drawing/2014/main" id="{24F344DC-E812-A784-5AC3-3E605DCB9509}"/>
              </a:ext>
            </a:extLst>
          </p:cNvPr>
          <p:cNvSpPr>
            <a:spLocks noGrp="1"/>
          </p:cNvSpPr>
          <p:nvPr>
            <p:ph idx="1"/>
          </p:nvPr>
        </p:nvSpPr>
        <p:spPr>
          <a:xfrm>
            <a:off x="1619794" y="1142720"/>
            <a:ext cx="10123714" cy="5587558"/>
          </a:xfrm>
        </p:spPr>
        <p:txBody>
          <a:bodyPr>
            <a:normAutofit/>
          </a:bodyPr>
          <a:lstStyle/>
          <a:p>
            <a:r>
              <a:rPr lang="en-US" sz="2800" dirty="0"/>
              <a:t>They dedicated their lives to serving Jesus with all their heart</a:t>
            </a:r>
          </a:p>
          <a:p>
            <a:r>
              <a:rPr lang="en-US" sz="2800" dirty="0"/>
              <a:t>3 of the 4 (Mary, Salome, and Mary-wife of Alpheus) were mothers who understood what it meant to ponder the lives of the children they carried within their wombs…they understood the ‘task’ of carrying their children in their hearts – their adult children…Jesus, James and John, James the Lesser…</a:t>
            </a:r>
          </a:p>
          <a:p>
            <a:r>
              <a:rPr lang="en-US" sz="2800" dirty="0"/>
              <a:t>All 4 sacrifices their lives for the care and love for the people Jesus brought into their lives…</a:t>
            </a:r>
          </a:p>
          <a:p>
            <a:r>
              <a:rPr lang="en-US" sz="2800" dirty="0"/>
              <a:t>They demonstrated the nurturing heart of God…</a:t>
            </a:r>
          </a:p>
        </p:txBody>
      </p:sp>
    </p:spTree>
    <p:extLst>
      <p:ext uri="{BB962C8B-B14F-4D97-AF65-F5344CB8AC3E}">
        <p14:creationId xmlns:p14="http://schemas.microsoft.com/office/powerpoint/2010/main" val="4115891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63516C8-F227-4B77-9AA7-61B9A0B782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62D0F714-1621-E790-E670-01BC2C99631B}"/>
              </a:ext>
            </a:extLst>
          </p:cNvPr>
          <p:cNvSpPr>
            <a:spLocks noGrp="1"/>
          </p:cNvSpPr>
          <p:nvPr>
            <p:ph type="title"/>
          </p:nvPr>
        </p:nvSpPr>
        <p:spPr>
          <a:xfrm>
            <a:off x="5094515" y="2037805"/>
            <a:ext cx="6100846" cy="2068482"/>
          </a:xfrm>
        </p:spPr>
        <p:txBody>
          <a:bodyPr vert="horz" lIns="91440" tIns="45720" rIns="91440" bIns="45720" rtlCol="0" anchor="b">
            <a:noAutofit/>
          </a:bodyPr>
          <a:lstStyle/>
          <a:p>
            <a:pPr algn="ctr">
              <a:lnSpc>
                <a:spcPct val="90000"/>
              </a:lnSpc>
            </a:pPr>
            <a:r>
              <a:rPr lang="en-US" dirty="0"/>
              <a:t>BDA Ladies – be the heart of God to a hurting and lost world!</a:t>
            </a:r>
          </a:p>
        </p:txBody>
      </p:sp>
      <p:sp>
        <p:nvSpPr>
          <p:cNvPr id="10" name="Rectangle 9">
            <a:extLst>
              <a:ext uri="{FF2B5EF4-FFF2-40B4-BE49-F238E27FC236}">
                <a16:creationId xmlns:a16="http://schemas.microsoft.com/office/drawing/2014/main" id="{D91B420C-C4C8-44DF-96B2-FBD101464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rgbClr val="245B3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7" name="Content Placeholder 6">
            <a:extLst>
              <a:ext uri="{FF2B5EF4-FFF2-40B4-BE49-F238E27FC236}">
                <a16:creationId xmlns:a16="http://schemas.microsoft.com/office/drawing/2014/main" id="{43538908-6252-FE87-6B44-5BD7BD8FC905}"/>
              </a:ext>
            </a:extLst>
          </p:cNvPr>
          <p:cNvPicPr>
            <a:picLocks noChangeAspect="1"/>
          </p:cNvPicPr>
          <p:nvPr/>
        </p:nvPicPr>
        <p:blipFill>
          <a:blip r:embed="rId2"/>
          <a:stretch/>
        </p:blipFill>
        <p:spPr>
          <a:xfrm>
            <a:off x="1225258" y="643986"/>
            <a:ext cx="3575005" cy="5142655"/>
          </a:xfrm>
          <a:prstGeom prst="rect">
            <a:avLst/>
          </a:prstGeom>
        </p:spPr>
      </p:pic>
    </p:spTree>
    <p:extLst>
      <p:ext uri="{BB962C8B-B14F-4D97-AF65-F5344CB8AC3E}">
        <p14:creationId xmlns:p14="http://schemas.microsoft.com/office/powerpoint/2010/main" val="2297988110"/>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184</TotalTime>
  <Words>578</Words>
  <Application>Microsoft Macintosh PowerPoint</Application>
  <PresentationFormat>Widescreen</PresentationFormat>
  <Paragraphs>39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Wisp</vt:lpstr>
      <vt:lpstr>M3 + S  Women at the Cross &amp; Tomb of Jesus</vt:lpstr>
      <vt:lpstr>Mary, Mary, Mary and Salome John 19: 25</vt:lpstr>
      <vt:lpstr>Mary – the Mother of Jesus</vt:lpstr>
      <vt:lpstr>Pondered: to weigh events/thoughts in her mind, giving each circumstance its importance, and anxiously seeking what it might mean for her child</vt:lpstr>
      <vt:lpstr>Salome – Jesus’ mother’s sister</vt:lpstr>
      <vt:lpstr>Mary – wife of Clopas (Alpheus) Matthew 10:3</vt:lpstr>
      <vt:lpstr>Mary Magdalene</vt:lpstr>
      <vt:lpstr>4 Women, share same, what?</vt:lpstr>
      <vt:lpstr>BDA Ladies – be the heart of God to a hurting and lost world!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2</cp:revision>
  <dcterms:created xsi:type="dcterms:W3CDTF">2025-05-11T02:05:57Z</dcterms:created>
  <dcterms:modified xsi:type="dcterms:W3CDTF">2025-05-11T05:10:44Z</dcterms:modified>
</cp:coreProperties>
</file>