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5/22/25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5/22/25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5/22/25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a:pPr/>
              <a:t>5/22/25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a:pPr/>
              <a:t>5/22/25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CF6FB-31AB-6737-D26F-EC141DB324AA}"/>
              </a:ext>
            </a:extLst>
          </p:cNvPr>
          <p:cNvSpPr>
            <a:spLocks noGrp="1"/>
          </p:cNvSpPr>
          <p:nvPr>
            <p:ph type="ctrTitle"/>
          </p:nvPr>
        </p:nvSpPr>
        <p:spPr/>
        <p:txBody>
          <a:bodyPr>
            <a:normAutofit/>
          </a:bodyPr>
          <a:lstStyle/>
          <a:p>
            <a:r>
              <a:rPr lang="en-US" sz="5400" dirty="0"/>
              <a:t>Sewing and Wineskins</a:t>
            </a:r>
          </a:p>
        </p:txBody>
      </p:sp>
      <p:sp>
        <p:nvSpPr>
          <p:cNvPr id="3" name="Subtitle 2">
            <a:extLst>
              <a:ext uri="{FF2B5EF4-FFF2-40B4-BE49-F238E27FC236}">
                <a16:creationId xmlns:a16="http://schemas.microsoft.com/office/drawing/2014/main" id="{1CC3CBEE-4A1E-7FD4-9010-36685FA4202F}"/>
              </a:ext>
            </a:extLst>
          </p:cNvPr>
          <p:cNvSpPr>
            <a:spLocks noGrp="1"/>
          </p:cNvSpPr>
          <p:nvPr>
            <p:ph type="subTitle" idx="1"/>
          </p:nvPr>
        </p:nvSpPr>
        <p:spPr>
          <a:xfrm>
            <a:off x="5212080" y="6031653"/>
            <a:ext cx="6810194" cy="656531"/>
          </a:xfrm>
        </p:spPr>
        <p:txBody>
          <a:bodyPr>
            <a:normAutofit/>
          </a:bodyPr>
          <a:lstStyle/>
          <a:p>
            <a:r>
              <a:rPr lang="en-US" sz="2800" dirty="0"/>
              <a:t>Matthew 9: 16; Mark 2:21; and Luke 5: 36</a:t>
            </a:r>
          </a:p>
        </p:txBody>
      </p:sp>
    </p:spTree>
    <p:extLst>
      <p:ext uri="{BB962C8B-B14F-4D97-AF65-F5344CB8AC3E}">
        <p14:creationId xmlns:p14="http://schemas.microsoft.com/office/powerpoint/2010/main" val="486118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C384596A-BDCB-A31A-A236-4794103D31FB}"/>
              </a:ext>
            </a:extLst>
          </p:cNvPr>
          <p:cNvSpPr>
            <a:spLocks noGrp="1"/>
          </p:cNvSpPr>
          <p:nvPr>
            <p:ph idx="1"/>
          </p:nvPr>
        </p:nvSpPr>
        <p:spPr>
          <a:xfrm>
            <a:off x="802177" y="1188720"/>
            <a:ext cx="10667012" cy="5277394"/>
          </a:xfrm>
        </p:spPr>
        <p:txBody>
          <a:bodyPr anchor="t">
            <a:normAutofit fontScale="92500" lnSpcReduction="20000"/>
          </a:bodyPr>
          <a:lstStyle/>
          <a:p>
            <a:pPr marL="0" indent="0">
              <a:buNone/>
            </a:pPr>
            <a:r>
              <a:rPr lang="en-US" sz="3200" dirty="0"/>
              <a:t>Examine your heart…</a:t>
            </a:r>
          </a:p>
          <a:p>
            <a:pPr marL="0" indent="0">
              <a:buNone/>
            </a:pPr>
            <a:endParaRPr lang="en-US" sz="3200" dirty="0"/>
          </a:p>
          <a:p>
            <a:pPr marL="0" indent="0">
              <a:buNone/>
            </a:pPr>
            <a:r>
              <a:rPr lang="en-US" sz="3200" dirty="0"/>
              <a:t>What are your old wineskins?</a:t>
            </a:r>
          </a:p>
          <a:p>
            <a:pPr marL="0" indent="0">
              <a:buNone/>
            </a:pPr>
            <a:r>
              <a:rPr lang="en-US" sz="3200" dirty="0"/>
              <a:t>What keeps you in a rut?</a:t>
            </a:r>
          </a:p>
          <a:p>
            <a:pPr marL="0" indent="0">
              <a:buNone/>
            </a:pPr>
            <a:r>
              <a:rPr lang="en-US" sz="3200" dirty="0"/>
              <a:t>Has Jesus become your ‘</a:t>
            </a:r>
            <a:r>
              <a:rPr lang="en-US" sz="3200" dirty="0" err="1"/>
              <a:t>hooo</a:t>
            </a:r>
            <a:r>
              <a:rPr lang="en-US" sz="3200" dirty="0"/>
              <a:t> </a:t>
            </a:r>
            <a:r>
              <a:rPr lang="en-US" sz="3200" dirty="0" err="1"/>
              <a:t>humm</a:t>
            </a:r>
            <a:r>
              <a:rPr lang="en-US" sz="3200" dirty="0"/>
              <a:t>’ </a:t>
            </a:r>
          </a:p>
          <a:p>
            <a:pPr marL="0" indent="0">
              <a:buNone/>
            </a:pPr>
            <a:r>
              <a:rPr lang="en-US" sz="3200" dirty="0"/>
              <a:t>    boring rut?</a:t>
            </a:r>
          </a:p>
          <a:p>
            <a:pPr marL="0" indent="0">
              <a:buNone/>
            </a:pPr>
            <a:endParaRPr lang="en-US" sz="3600" dirty="0"/>
          </a:p>
          <a:p>
            <a:pPr marL="0" indent="0">
              <a:buNone/>
            </a:pPr>
            <a:r>
              <a:rPr lang="en-US" sz="3600" u="sng" dirty="0"/>
              <a:t>II Corinthians 5: 17</a:t>
            </a:r>
            <a:r>
              <a:rPr lang="en-US" sz="3600" dirty="0"/>
              <a:t>, “Therefore, if anyone is in Christ, he is a new creation. The old has passed away. Behold, the new has come!”</a:t>
            </a:r>
          </a:p>
          <a:p>
            <a:pPr marL="0" indent="0">
              <a:buNone/>
            </a:pPr>
            <a:endParaRPr lang="en-US" sz="3200" dirty="0"/>
          </a:p>
          <a:p>
            <a:pPr marL="0" indent="0">
              <a:buNone/>
            </a:pPr>
            <a:endParaRPr lang="en-US" sz="3200" dirty="0"/>
          </a:p>
        </p:txBody>
      </p:sp>
      <p:pic>
        <p:nvPicPr>
          <p:cNvPr id="4" name="Content Placeholder 3" descr="A yellow emoji with a finger on the face&#10;&#10;AI-generated content may be incorrect.">
            <a:extLst>
              <a:ext uri="{FF2B5EF4-FFF2-40B4-BE49-F238E27FC236}">
                <a16:creationId xmlns:a16="http://schemas.microsoft.com/office/drawing/2014/main" id="{D37C107F-2673-8A0A-6C3C-59F3A1D74AB0}"/>
              </a:ext>
            </a:extLst>
          </p:cNvPr>
          <p:cNvPicPr>
            <a:picLocks noChangeAspect="1"/>
          </p:cNvPicPr>
          <p:nvPr/>
        </p:nvPicPr>
        <p:blipFill>
          <a:blip r:embed="rId3"/>
          <a:stretch>
            <a:fillRect/>
          </a:stretch>
        </p:blipFill>
        <p:spPr>
          <a:xfrm rot="454568">
            <a:off x="6923315" y="586951"/>
            <a:ext cx="3168871" cy="3168871"/>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5758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DF82-61FB-11E3-B416-337FFB3FC4AA}"/>
              </a:ext>
            </a:extLst>
          </p:cNvPr>
          <p:cNvSpPr>
            <a:spLocks noGrp="1"/>
          </p:cNvSpPr>
          <p:nvPr>
            <p:ph type="title"/>
          </p:nvPr>
        </p:nvSpPr>
        <p:spPr>
          <a:xfrm>
            <a:off x="685801" y="609600"/>
            <a:ext cx="10131425" cy="892629"/>
          </a:xfrm>
        </p:spPr>
        <p:txBody>
          <a:bodyPr/>
          <a:lstStyle/>
          <a:p>
            <a:r>
              <a:rPr lang="en-US" dirty="0"/>
              <a:t>Matthew 9:1-17 &amp; Mark 2:21 are same…</a:t>
            </a:r>
          </a:p>
        </p:txBody>
      </p:sp>
      <p:sp>
        <p:nvSpPr>
          <p:cNvPr id="3" name="Content Placeholder 2">
            <a:extLst>
              <a:ext uri="{FF2B5EF4-FFF2-40B4-BE49-F238E27FC236}">
                <a16:creationId xmlns:a16="http://schemas.microsoft.com/office/drawing/2014/main" id="{56DB37ED-1595-BEB6-70AF-808DFBFCA720}"/>
              </a:ext>
            </a:extLst>
          </p:cNvPr>
          <p:cNvSpPr>
            <a:spLocks noGrp="1"/>
          </p:cNvSpPr>
          <p:nvPr>
            <p:ph idx="1"/>
          </p:nvPr>
        </p:nvSpPr>
        <p:spPr>
          <a:xfrm>
            <a:off x="685801" y="1606731"/>
            <a:ext cx="10900953" cy="4872446"/>
          </a:xfrm>
        </p:spPr>
        <p:txBody>
          <a:bodyPr anchor="t">
            <a:normAutofit/>
          </a:bodyPr>
          <a:lstStyle/>
          <a:p>
            <a:pPr marL="0" indent="0">
              <a:buNone/>
            </a:pPr>
            <a:r>
              <a:rPr lang="en-US" sz="2800" dirty="0"/>
              <a:t>V16 &amp; 17	“No one sews a patch of unshrunk cloth on an old garment, for the patch will pull away from the garment, making the tear worse. Neither do people pour new wine into old wineskins. If they do, the skins will burst; the wine will run out and the wineskins will be ruined. No, they pour new wineskins, and both are preserved.”</a:t>
            </a:r>
          </a:p>
          <a:p>
            <a:pPr marL="0" indent="0">
              <a:buNone/>
            </a:pPr>
            <a:endParaRPr lang="en-US" sz="2800" dirty="0"/>
          </a:p>
          <a:p>
            <a:pPr marL="0" indent="0">
              <a:buNone/>
            </a:pPr>
            <a:r>
              <a:rPr lang="en-US" sz="2800" dirty="0"/>
              <a:t>Context:</a:t>
            </a:r>
          </a:p>
          <a:p>
            <a:pPr marL="0" indent="0">
              <a:buNone/>
            </a:pPr>
            <a:r>
              <a:rPr lang="en-US" sz="2800" dirty="0"/>
              <a:t>In His (Jesus’) hometown, He healed a paralyzed man; then He went from there and called Matthew (Levi), a tax collector, to be His disciple. Matt invited Jesus to his home for dinner. The Pharisees went ballistic!</a:t>
            </a:r>
          </a:p>
        </p:txBody>
      </p:sp>
    </p:spTree>
    <p:extLst>
      <p:ext uri="{BB962C8B-B14F-4D97-AF65-F5344CB8AC3E}">
        <p14:creationId xmlns:p14="http://schemas.microsoft.com/office/powerpoint/2010/main" val="3915843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D74D56AF-C3AC-25CC-8A37-A245202F5C68}"/>
              </a:ext>
            </a:extLst>
          </p:cNvPr>
          <p:cNvSpPr>
            <a:spLocks noGrp="1"/>
          </p:cNvSpPr>
          <p:nvPr>
            <p:ph idx="1"/>
          </p:nvPr>
        </p:nvSpPr>
        <p:spPr>
          <a:xfrm>
            <a:off x="235131" y="431138"/>
            <a:ext cx="7080068" cy="5995724"/>
          </a:xfrm>
        </p:spPr>
        <p:txBody>
          <a:bodyPr anchor="t">
            <a:normAutofit/>
          </a:bodyPr>
          <a:lstStyle/>
          <a:p>
            <a:pPr marL="0" indent="0">
              <a:buNone/>
            </a:pPr>
            <a:endParaRPr lang="en-US" sz="2800" dirty="0"/>
          </a:p>
          <a:p>
            <a:pPr marL="0" indent="0">
              <a:buNone/>
            </a:pPr>
            <a:r>
              <a:rPr lang="en-US" sz="2800" dirty="0"/>
              <a:t>v16	“No one sews a patch of unshrunk cloth on an old garment, for the patch will pull away from the garment, making the tear worse…”</a:t>
            </a:r>
          </a:p>
          <a:p>
            <a:pPr marL="0" indent="0">
              <a:buNone/>
            </a:pPr>
            <a:endParaRPr lang="en-US" sz="2800" dirty="0"/>
          </a:p>
          <a:p>
            <a:pPr marL="0" indent="0">
              <a:buNone/>
            </a:pPr>
            <a:r>
              <a:rPr lang="en-US" sz="2800" u="sng" dirty="0"/>
              <a:t>New/unshrunk patch</a:t>
            </a:r>
            <a:r>
              <a:rPr lang="en-US" sz="2800" dirty="0"/>
              <a:t> = the Kingdom of God Jesus was teaching – fulfillment of the Law and prophesies – changes necessary</a:t>
            </a:r>
          </a:p>
          <a:p>
            <a:pPr marL="0" indent="0">
              <a:buNone/>
            </a:pPr>
            <a:endParaRPr lang="en-US" sz="2800" dirty="0"/>
          </a:p>
          <a:p>
            <a:pPr marL="0" indent="0">
              <a:buNone/>
            </a:pPr>
            <a:r>
              <a:rPr lang="en-US" sz="2800" u="sng" dirty="0"/>
              <a:t>Old garment</a:t>
            </a:r>
            <a:r>
              <a:rPr lang="en-US" sz="2800" dirty="0"/>
              <a:t> = their current practices – the Pharisees and their practices represented the old</a:t>
            </a:r>
          </a:p>
          <a:p>
            <a:pPr marL="0" indent="0">
              <a:buNone/>
            </a:pPr>
            <a:endParaRPr lang="en-US" sz="2800" dirty="0"/>
          </a:p>
          <a:p>
            <a:pPr marL="0" indent="0">
              <a:buNone/>
            </a:pPr>
            <a:endParaRPr lang="en-US" sz="2800" dirty="0"/>
          </a:p>
        </p:txBody>
      </p:sp>
      <p:pic>
        <p:nvPicPr>
          <p:cNvPr id="4" name="Content Placeholder 3">
            <a:extLst>
              <a:ext uri="{FF2B5EF4-FFF2-40B4-BE49-F238E27FC236}">
                <a16:creationId xmlns:a16="http://schemas.microsoft.com/office/drawing/2014/main" id="{E2B6E42B-A823-1310-7A36-8BAA214A4D07}"/>
              </a:ext>
            </a:extLst>
          </p:cNvPr>
          <p:cNvPicPr>
            <a:picLocks noChangeAspect="1"/>
          </p:cNvPicPr>
          <p:nvPr/>
        </p:nvPicPr>
        <p:blipFill>
          <a:blip r:embed="rId3"/>
          <a:srcRect l="14316" r="-1" b="-1"/>
          <a:stretch>
            <a:fillRect/>
          </a:stretch>
        </p:blipFill>
        <p:spPr>
          <a:xfrm>
            <a:off x="7637928" y="639097"/>
            <a:ext cx="4007971" cy="5833421"/>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5520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4" name="Content Placeholder 3" descr="A collage of a brown animal&#10;&#10;AI-generated content may be incorrect.">
            <a:extLst>
              <a:ext uri="{FF2B5EF4-FFF2-40B4-BE49-F238E27FC236}">
                <a16:creationId xmlns:a16="http://schemas.microsoft.com/office/drawing/2014/main" id="{B570B011-0BF4-B0AF-3401-6E38C971F3F6}"/>
              </a:ext>
            </a:extLst>
          </p:cNvPr>
          <p:cNvPicPr>
            <a:picLocks noChangeAspect="1"/>
          </p:cNvPicPr>
          <p:nvPr/>
        </p:nvPicPr>
        <p:blipFill>
          <a:blip r:embed="rId3"/>
          <a:srcRect l="3718" t="13529" r="3697" b="15198"/>
          <a:stretch>
            <a:fillRect/>
          </a:stretch>
        </p:blipFill>
        <p:spPr>
          <a:xfrm>
            <a:off x="-7678" y="-125506"/>
            <a:ext cx="4633948" cy="3836881"/>
          </a:xfrm>
          <a:prstGeom prst="rect">
            <a:avLst/>
          </a:prstGeom>
        </p:spPr>
      </p:pic>
      <p:pic>
        <p:nvPicPr>
          <p:cNvPr id="5" name="Picture 4">
            <a:extLst>
              <a:ext uri="{FF2B5EF4-FFF2-40B4-BE49-F238E27FC236}">
                <a16:creationId xmlns:a16="http://schemas.microsoft.com/office/drawing/2014/main" id="{22E11BCE-E997-9BBC-A3D2-029E83046A0B}"/>
              </a:ext>
            </a:extLst>
          </p:cNvPr>
          <p:cNvPicPr>
            <a:picLocks noChangeAspect="1"/>
          </p:cNvPicPr>
          <p:nvPr/>
        </p:nvPicPr>
        <p:blipFill>
          <a:blip r:embed="rId4"/>
          <a:srcRect r="1023" b="2"/>
          <a:stretch>
            <a:fillRect/>
          </a:stretch>
        </p:blipFill>
        <p:spPr>
          <a:xfrm>
            <a:off x="20" y="3711387"/>
            <a:ext cx="4635988" cy="3147587"/>
          </a:xfrm>
          <a:prstGeom prst="rect">
            <a:avLst/>
          </a:prstGeom>
        </p:spPr>
      </p:pic>
      <p:cxnSp>
        <p:nvCxnSpPr>
          <p:cNvPr id="344" name="Straight Connector 343">
            <a:extLst>
              <a:ext uri="{FF2B5EF4-FFF2-40B4-BE49-F238E27FC236}">
                <a16:creationId xmlns:a16="http://schemas.microsoft.com/office/drawing/2014/main" id="{8AE08A6B-5573-476A-A548-7EBC57A80C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90" y="2620286"/>
            <a:ext cx="4637598" cy="0"/>
          </a:xfrm>
          <a:prstGeom prst="line">
            <a:avLst/>
          </a:prstGeom>
          <a:noFill/>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8" name="Content Placeholder 7">
            <a:extLst>
              <a:ext uri="{FF2B5EF4-FFF2-40B4-BE49-F238E27FC236}">
                <a16:creationId xmlns:a16="http://schemas.microsoft.com/office/drawing/2014/main" id="{DC88158C-8568-EB19-3F24-9236095A9606}"/>
              </a:ext>
            </a:extLst>
          </p:cNvPr>
          <p:cNvSpPr>
            <a:spLocks noGrp="1"/>
          </p:cNvSpPr>
          <p:nvPr>
            <p:ph idx="1"/>
          </p:nvPr>
        </p:nvSpPr>
        <p:spPr>
          <a:xfrm>
            <a:off x="5097074" y="1018903"/>
            <a:ext cx="6630650" cy="5708469"/>
          </a:xfrm>
        </p:spPr>
        <p:txBody>
          <a:bodyPr>
            <a:normAutofit lnSpcReduction="10000"/>
          </a:bodyPr>
          <a:lstStyle/>
          <a:p>
            <a:pPr marL="0" indent="0">
              <a:buNone/>
            </a:pPr>
            <a:r>
              <a:rPr lang="en-US" sz="3200" dirty="0"/>
              <a:t>V17 “Neither do people pour new wine into old wineskins. If they do, the skins will burst; the wine will run out and the wineskins will be ruined. No, they pour the new wine into new wineskins, and both are preserved.”</a:t>
            </a:r>
          </a:p>
          <a:p>
            <a:pPr marL="0" indent="0">
              <a:buNone/>
            </a:pPr>
            <a:endParaRPr lang="en-US" sz="3200" dirty="0"/>
          </a:p>
          <a:p>
            <a:pPr marL="0" indent="0">
              <a:buNone/>
            </a:pPr>
            <a:endParaRPr lang="en-US" sz="3200" dirty="0"/>
          </a:p>
          <a:p>
            <a:pPr marL="0" indent="0">
              <a:buNone/>
            </a:pPr>
            <a:r>
              <a:rPr lang="en-US" sz="3200" dirty="0"/>
              <a:t>The freshly crushed grapes will ferment and gases will blow-up the container (skin)</a:t>
            </a:r>
          </a:p>
          <a:p>
            <a:pPr marL="0" indent="0">
              <a:buNone/>
            </a:pPr>
            <a:endParaRPr lang="en-US" dirty="0"/>
          </a:p>
          <a:p>
            <a:pPr marL="0" indent="0">
              <a:buNone/>
            </a:pPr>
            <a:endParaRPr lang="en-US" dirty="0"/>
          </a:p>
          <a:p>
            <a:pPr marL="0" indent="0">
              <a:buNone/>
            </a:pPr>
            <a:endParaRPr lang="en-US" dirty="0"/>
          </a:p>
        </p:txBody>
      </p:sp>
      <p:cxnSp>
        <p:nvCxnSpPr>
          <p:cNvPr id="182" name="Straight Connector 181">
            <a:extLst>
              <a:ext uri="{FF2B5EF4-FFF2-40B4-BE49-F238E27FC236}">
                <a16:creationId xmlns:a16="http://schemas.microsoft.com/office/drawing/2014/main" id="{BB52918C-ADDE-4505-BD4D-640DE575F1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2096" y="0"/>
            <a:ext cx="680" cy="6858000"/>
          </a:xfrm>
          <a:prstGeom prst="line">
            <a:avLst/>
          </a:prstGeom>
          <a:noFill/>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97154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397CA-4936-439B-1B96-5663DAE28525}"/>
              </a:ext>
            </a:extLst>
          </p:cNvPr>
          <p:cNvSpPr>
            <a:spLocks noGrp="1"/>
          </p:cNvSpPr>
          <p:nvPr>
            <p:ph type="title"/>
          </p:nvPr>
        </p:nvSpPr>
        <p:spPr>
          <a:xfrm>
            <a:off x="685801" y="609601"/>
            <a:ext cx="10131425" cy="696686"/>
          </a:xfrm>
        </p:spPr>
        <p:txBody>
          <a:bodyPr/>
          <a:lstStyle/>
          <a:p>
            <a:r>
              <a:rPr lang="en-US" dirty="0"/>
              <a:t>Jesus’ application:</a:t>
            </a:r>
          </a:p>
        </p:txBody>
      </p:sp>
      <p:sp>
        <p:nvSpPr>
          <p:cNvPr id="3" name="Content Placeholder 2">
            <a:extLst>
              <a:ext uri="{FF2B5EF4-FFF2-40B4-BE49-F238E27FC236}">
                <a16:creationId xmlns:a16="http://schemas.microsoft.com/office/drawing/2014/main" id="{EDBF7A32-7544-4C2A-AE51-DFCD6782EF80}"/>
              </a:ext>
            </a:extLst>
          </p:cNvPr>
          <p:cNvSpPr>
            <a:spLocks noGrp="1"/>
          </p:cNvSpPr>
          <p:nvPr>
            <p:ph idx="1"/>
          </p:nvPr>
        </p:nvSpPr>
        <p:spPr>
          <a:xfrm>
            <a:off x="685801" y="1436915"/>
            <a:ext cx="10861765" cy="5068388"/>
          </a:xfrm>
        </p:spPr>
        <p:txBody>
          <a:bodyPr anchor="t">
            <a:normAutofit/>
          </a:bodyPr>
          <a:lstStyle/>
          <a:p>
            <a:r>
              <a:rPr lang="en-US" sz="2800" dirty="0"/>
              <a:t>Old wine and wineskins = in process of making the wine, the grapes ferment, the skins were at first flexible – pliable and expands as the gas increases, the skin after time, becomes unable to expand more.</a:t>
            </a:r>
          </a:p>
          <a:p>
            <a:r>
              <a:rPr lang="en-US" sz="2800" dirty="0"/>
              <a:t>The old wine is tasty, preferred, mellow and pleasant…</a:t>
            </a:r>
          </a:p>
          <a:p>
            <a:r>
              <a:rPr lang="en-US" sz="2800" dirty="0"/>
              <a:t>Jesus compared the old wine with the traditions practiced by the religious leaders – the Pharisees watching Jesus having dinner with Levi and Levi’s friends – other tax collectors, blew their minds!</a:t>
            </a:r>
          </a:p>
          <a:p>
            <a:r>
              <a:rPr lang="en-US" sz="2800" dirty="0"/>
              <a:t>The beauty of the Word of God (Laws of Moses, Words of the Prophets, and the Poetic Writings) was at one time fulfilling to the believer; however, it had become mellow, profane – common, and inflexible…</a:t>
            </a:r>
          </a:p>
          <a:p>
            <a:endParaRPr lang="en-US" sz="2800" dirty="0"/>
          </a:p>
          <a:p>
            <a:endParaRPr lang="en-US" sz="2800" dirty="0"/>
          </a:p>
        </p:txBody>
      </p:sp>
    </p:spTree>
    <p:extLst>
      <p:ext uri="{BB962C8B-B14F-4D97-AF65-F5344CB8AC3E}">
        <p14:creationId xmlns:p14="http://schemas.microsoft.com/office/powerpoint/2010/main" val="1737019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EBBF48-7D68-36AE-1D8A-55641934BB66}"/>
              </a:ext>
            </a:extLst>
          </p:cNvPr>
          <p:cNvSpPr>
            <a:spLocks noGrp="1"/>
          </p:cNvSpPr>
          <p:nvPr>
            <p:ph idx="1"/>
          </p:nvPr>
        </p:nvSpPr>
        <p:spPr>
          <a:xfrm>
            <a:off x="678180" y="1097281"/>
            <a:ext cx="10835639" cy="5329646"/>
          </a:xfrm>
        </p:spPr>
        <p:txBody>
          <a:bodyPr anchor="t">
            <a:normAutofit/>
          </a:bodyPr>
          <a:lstStyle/>
          <a:p>
            <a:r>
              <a:rPr lang="en-US" sz="2800" dirty="0"/>
              <a:t>The New Wine: Jesus’ message of salvation…His sacrifice covers the sins of the world and anyone who would believe in Jesus – would be saved. Prophecy was satisfied – met; not removed but fulfilled for all people.</a:t>
            </a:r>
          </a:p>
          <a:p>
            <a:endParaRPr lang="en-US" sz="2800" dirty="0"/>
          </a:p>
          <a:p>
            <a:r>
              <a:rPr lang="en-US" sz="2800" dirty="0"/>
              <a:t>Ezekiel 18: 31 “Cast away from yourselves all the transgressions you have committed and make for yourselves a new heart and a new spirit. Why should you (eternally) die?”</a:t>
            </a:r>
          </a:p>
          <a:p>
            <a:endParaRPr lang="en-US" sz="2800" dirty="0"/>
          </a:p>
          <a:p>
            <a:r>
              <a:rPr lang="en-US" sz="2800" dirty="0"/>
              <a:t>Spiritual renewal requires a new heart and new mindset…something the Pharisees struggled with…</a:t>
            </a:r>
          </a:p>
        </p:txBody>
      </p:sp>
    </p:spTree>
    <p:extLst>
      <p:ext uri="{BB962C8B-B14F-4D97-AF65-F5344CB8AC3E}">
        <p14:creationId xmlns:p14="http://schemas.microsoft.com/office/powerpoint/2010/main" val="4190792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D867D-18BE-F568-322B-900683D93050}"/>
              </a:ext>
            </a:extLst>
          </p:cNvPr>
          <p:cNvSpPr>
            <a:spLocks noGrp="1"/>
          </p:cNvSpPr>
          <p:nvPr>
            <p:ph type="title"/>
          </p:nvPr>
        </p:nvSpPr>
        <p:spPr>
          <a:xfrm>
            <a:off x="685801" y="609601"/>
            <a:ext cx="10131425" cy="762000"/>
          </a:xfrm>
        </p:spPr>
        <p:txBody>
          <a:bodyPr/>
          <a:lstStyle/>
          <a:p>
            <a:r>
              <a:rPr lang="en-US" dirty="0"/>
              <a:t>Luke’s record is a little different</a:t>
            </a:r>
          </a:p>
        </p:txBody>
      </p:sp>
      <p:sp>
        <p:nvSpPr>
          <p:cNvPr id="3" name="Content Placeholder 2">
            <a:extLst>
              <a:ext uri="{FF2B5EF4-FFF2-40B4-BE49-F238E27FC236}">
                <a16:creationId xmlns:a16="http://schemas.microsoft.com/office/drawing/2014/main" id="{2355E504-659E-232E-418C-678B39D4E0A4}"/>
              </a:ext>
            </a:extLst>
          </p:cNvPr>
          <p:cNvSpPr>
            <a:spLocks noGrp="1"/>
          </p:cNvSpPr>
          <p:nvPr>
            <p:ph idx="1"/>
          </p:nvPr>
        </p:nvSpPr>
        <p:spPr>
          <a:xfrm>
            <a:off x="685801" y="1580607"/>
            <a:ext cx="10992393" cy="5055324"/>
          </a:xfrm>
        </p:spPr>
        <p:txBody>
          <a:bodyPr anchor="t">
            <a:normAutofit/>
          </a:bodyPr>
          <a:lstStyle/>
          <a:p>
            <a:r>
              <a:rPr lang="en-US" sz="2800" dirty="0"/>
              <a:t>Luke 5: 36 – 38 is the same as Matthew and Mark’s record – However:</a:t>
            </a:r>
          </a:p>
          <a:p>
            <a:endParaRPr lang="en-US" sz="2800" dirty="0"/>
          </a:p>
          <a:p>
            <a:r>
              <a:rPr lang="en-US" sz="2800" dirty="0"/>
              <a:t>V39 states, “None of you, after drinking old wine, wants the new, for you say, ‘The old wine is better!’”  Researchers/Commentaries suggest that Paul influenced Luke to add this to his gospel. Matthew and Mark’s record is direct, almost ‘harsh’ to the Pharisees… Luke suggests ‘who wouldn’t prefer the old wine, it taste better, milder and more pleasant… giving the listeners a gentle push to be open to the new wine…</a:t>
            </a:r>
          </a:p>
          <a:p>
            <a:endParaRPr lang="en-US" sz="2800" dirty="0"/>
          </a:p>
          <a:p>
            <a:r>
              <a:rPr lang="en-US" sz="2800" dirty="0"/>
              <a:t>Consider what Paul says in II Corinthians 5: 7</a:t>
            </a:r>
          </a:p>
        </p:txBody>
      </p:sp>
    </p:spTree>
    <p:extLst>
      <p:ext uri="{BB962C8B-B14F-4D97-AF65-F5344CB8AC3E}">
        <p14:creationId xmlns:p14="http://schemas.microsoft.com/office/powerpoint/2010/main" val="4226475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D67742-9E76-C764-0AAB-CF07C5E7A003}"/>
              </a:ext>
            </a:extLst>
          </p:cNvPr>
          <p:cNvSpPr>
            <a:spLocks noGrp="1"/>
          </p:cNvSpPr>
          <p:nvPr>
            <p:ph idx="1"/>
          </p:nvPr>
        </p:nvSpPr>
        <p:spPr>
          <a:xfrm>
            <a:off x="685801" y="2250077"/>
            <a:ext cx="10131425" cy="2357845"/>
          </a:xfrm>
        </p:spPr>
        <p:txBody>
          <a:bodyPr anchor="t">
            <a:normAutofit/>
          </a:bodyPr>
          <a:lstStyle/>
          <a:p>
            <a:pPr marL="0" indent="0" algn="ctr">
              <a:buNone/>
            </a:pPr>
            <a:r>
              <a:rPr lang="en-US" sz="4000" dirty="0"/>
              <a:t>“Therefore, if anyone is in Christ, he is a new creation. The old has passed away. Behold, the new has come!”</a:t>
            </a:r>
          </a:p>
        </p:txBody>
      </p:sp>
    </p:spTree>
    <p:extLst>
      <p:ext uri="{BB962C8B-B14F-4D97-AF65-F5344CB8AC3E}">
        <p14:creationId xmlns:p14="http://schemas.microsoft.com/office/powerpoint/2010/main" val="976241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4" name="Content Placeholder 3" descr="A crack in a dirt road&#10;&#10;AI-generated content may be incorrect.">
            <a:extLst>
              <a:ext uri="{FF2B5EF4-FFF2-40B4-BE49-F238E27FC236}">
                <a16:creationId xmlns:a16="http://schemas.microsoft.com/office/drawing/2014/main" id="{FA91EB0E-4C07-5252-8DBE-1B2AB14655B1}"/>
              </a:ext>
            </a:extLst>
          </p:cNvPr>
          <p:cNvPicPr>
            <a:picLocks noChangeAspect="1"/>
          </p:cNvPicPr>
          <p:nvPr/>
        </p:nvPicPr>
        <p:blipFill>
          <a:blip r:embed="rId3"/>
          <a:stretch>
            <a:fillRect/>
          </a:stretch>
        </p:blipFill>
        <p:spPr>
          <a:xfrm>
            <a:off x="0" y="235131"/>
            <a:ext cx="4640826" cy="6453051"/>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
        <p:nvSpPr>
          <p:cNvPr id="8" name="Content Placeholder 7">
            <a:extLst>
              <a:ext uri="{FF2B5EF4-FFF2-40B4-BE49-F238E27FC236}">
                <a16:creationId xmlns:a16="http://schemas.microsoft.com/office/drawing/2014/main" id="{CFC870EA-114B-CA52-8976-4CE917E8E53F}"/>
              </a:ext>
            </a:extLst>
          </p:cNvPr>
          <p:cNvSpPr>
            <a:spLocks noGrp="1"/>
          </p:cNvSpPr>
          <p:nvPr>
            <p:ph idx="1"/>
          </p:nvPr>
        </p:nvSpPr>
        <p:spPr>
          <a:xfrm>
            <a:off x="4968520" y="587829"/>
            <a:ext cx="6593075" cy="5930537"/>
          </a:xfrm>
        </p:spPr>
        <p:txBody>
          <a:bodyPr anchor="t">
            <a:normAutofit/>
          </a:bodyPr>
          <a:lstStyle/>
          <a:p>
            <a:pPr marL="0" indent="0">
              <a:buNone/>
            </a:pPr>
            <a:r>
              <a:rPr lang="en-US" sz="3200" dirty="0"/>
              <a:t>“A rut (the picture) is the same as a grave without sides…” Old habits become comfortable traps …</a:t>
            </a:r>
          </a:p>
          <a:p>
            <a:pPr marL="0" indent="0">
              <a:buNone/>
            </a:pPr>
            <a:endParaRPr lang="en-US" sz="3200" dirty="0"/>
          </a:p>
          <a:p>
            <a:pPr marL="0" indent="0">
              <a:buNone/>
            </a:pPr>
            <a:r>
              <a:rPr lang="en-US" sz="3200" dirty="0"/>
              <a:t>Ephesians 4: 22 – 24, “…put off your former way of life, your old self, which is being corrupt by its deceitful desires; to be renewed in the Spirit of your minds; and to put on the new self, created to be like God in true righteousness and holiness.”</a:t>
            </a:r>
          </a:p>
        </p:txBody>
      </p:sp>
    </p:spTree>
    <p:extLst>
      <p:ext uri="{BB962C8B-B14F-4D97-AF65-F5344CB8AC3E}">
        <p14:creationId xmlns:p14="http://schemas.microsoft.com/office/powerpoint/2010/main" val="1339369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150</TotalTime>
  <Words>808</Words>
  <Application>Microsoft Macintosh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Celestial</vt:lpstr>
      <vt:lpstr>Sewing and Wineskins</vt:lpstr>
      <vt:lpstr>Matthew 9:1-17 &amp; Mark 2:21 are same…</vt:lpstr>
      <vt:lpstr>PowerPoint Presentation</vt:lpstr>
      <vt:lpstr>PowerPoint Presentation</vt:lpstr>
      <vt:lpstr>Jesus’ application:</vt:lpstr>
      <vt:lpstr>PowerPoint Presentation</vt:lpstr>
      <vt:lpstr>Luke’s record is a little different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2025-05-22T19:01:41Z</dcterms:created>
  <dcterms:modified xsi:type="dcterms:W3CDTF">2025-05-22T21:32:23Z</dcterms:modified>
</cp:coreProperties>
</file>