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7" r:id="rId2"/>
    <p:sldId id="263" r:id="rId3"/>
    <p:sldId id="264" r:id="rId4"/>
    <p:sldId id="265" r:id="rId5"/>
    <p:sldId id="266" r:id="rId6"/>
    <p:sldId id="267" r:id="rId7"/>
    <p:sldId id="260"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51"/>
    <p:restoredTop sz="94628"/>
  </p:normalViewPr>
  <p:slideViewPr>
    <p:cSldViewPr snapToGrid="0">
      <p:cViewPr varScale="1">
        <p:scale>
          <a:sx n="96" d="100"/>
          <a:sy n="96" d="100"/>
        </p:scale>
        <p:origin x="16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347775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339725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74258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74230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36554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517372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49779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68578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13785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37377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5/30/25</a:t>
            </a:fld>
            <a:endParaRPr lang="en-US" dirty="0"/>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20228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5/30/25</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060171393"/>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5AB83CD-B26F-F47B-6B82-6C337904368B}"/>
              </a:ext>
            </a:extLst>
          </p:cNvPr>
          <p:cNvPicPr>
            <a:picLocks noChangeAspect="1"/>
          </p:cNvPicPr>
          <p:nvPr/>
        </p:nvPicPr>
        <p:blipFill>
          <a:blip r:embed="rId2"/>
          <a:stretch>
            <a:fillRect/>
          </a:stretch>
        </p:blipFill>
        <p:spPr>
          <a:xfrm>
            <a:off x="376518" y="197224"/>
            <a:ext cx="11510682" cy="5393679"/>
          </a:xfrm>
          <a:prstGeom prst="rect">
            <a:avLst/>
          </a:prstGeom>
        </p:spPr>
      </p:pic>
      <p:sp>
        <p:nvSpPr>
          <p:cNvPr id="5" name="TextBox 4">
            <a:extLst>
              <a:ext uri="{FF2B5EF4-FFF2-40B4-BE49-F238E27FC236}">
                <a16:creationId xmlns:a16="http://schemas.microsoft.com/office/drawing/2014/main" id="{D8BB38C0-0E55-FF69-736C-09A62A3F11BC}"/>
              </a:ext>
            </a:extLst>
          </p:cNvPr>
          <p:cNvSpPr txBox="1"/>
          <p:nvPr/>
        </p:nvSpPr>
        <p:spPr>
          <a:xfrm>
            <a:off x="463826" y="5878475"/>
            <a:ext cx="11264348" cy="553998"/>
          </a:xfrm>
          <a:prstGeom prst="rect">
            <a:avLst/>
          </a:prstGeom>
          <a:noFill/>
        </p:spPr>
        <p:txBody>
          <a:bodyPr wrap="square" rtlCol="0">
            <a:spAutoFit/>
          </a:bodyPr>
          <a:lstStyle/>
          <a:p>
            <a:r>
              <a:rPr lang="en-US" sz="3000" dirty="0">
                <a:latin typeface="Cambria" panose="02040503050406030204" pitchFamily="18" charset="0"/>
              </a:rPr>
              <a:t>Matthew 13: 1-8 &amp; 18-24; Mark 4: 3-9 &amp; 13-20; Luke 8: 5-8 &amp; 11-15</a:t>
            </a:r>
          </a:p>
        </p:txBody>
      </p:sp>
    </p:spTree>
    <p:extLst>
      <p:ext uri="{BB962C8B-B14F-4D97-AF65-F5344CB8AC3E}">
        <p14:creationId xmlns:p14="http://schemas.microsoft.com/office/powerpoint/2010/main" val="1149879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500B-C202-9D79-60AA-68F9DA6BB778}"/>
              </a:ext>
            </a:extLst>
          </p:cNvPr>
          <p:cNvSpPr>
            <a:spLocks noGrp="1"/>
          </p:cNvSpPr>
          <p:nvPr>
            <p:ph type="title"/>
          </p:nvPr>
        </p:nvSpPr>
        <p:spPr/>
        <p:txBody>
          <a:bodyPr>
            <a:normAutofit/>
          </a:bodyPr>
          <a:lstStyle/>
          <a:p>
            <a:r>
              <a:rPr lang="en-US" sz="3200" dirty="0">
                <a:latin typeface="Cambria" panose="02040503050406030204" pitchFamily="18" charset="0"/>
              </a:rPr>
              <a:t>Context:</a:t>
            </a:r>
          </a:p>
        </p:txBody>
      </p:sp>
      <p:sp>
        <p:nvSpPr>
          <p:cNvPr id="3" name="Content Placeholder 2">
            <a:extLst>
              <a:ext uri="{FF2B5EF4-FFF2-40B4-BE49-F238E27FC236}">
                <a16:creationId xmlns:a16="http://schemas.microsoft.com/office/drawing/2014/main" id="{9FD953A4-5E04-0D31-D2E2-E46663D93180}"/>
              </a:ext>
            </a:extLst>
          </p:cNvPr>
          <p:cNvSpPr>
            <a:spLocks noGrp="1"/>
          </p:cNvSpPr>
          <p:nvPr>
            <p:ph idx="1"/>
          </p:nvPr>
        </p:nvSpPr>
        <p:spPr>
          <a:xfrm>
            <a:off x="404191" y="2259997"/>
            <a:ext cx="11383617" cy="4232878"/>
          </a:xfrm>
        </p:spPr>
        <p:txBody>
          <a:bodyPr>
            <a:normAutofit/>
          </a:bodyPr>
          <a:lstStyle/>
          <a:p>
            <a:r>
              <a:rPr lang="en-US" sz="3200" dirty="0">
                <a:latin typeface="Cambria" panose="02040503050406030204" pitchFamily="18" charset="0"/>
              </a:rPr>
              <a:t>During Jesus’ first preaching tour in Galilee</a:t>
            </a:r>
          </a:p>
          <a:p>
            <a:r>
              <a:rPr lang="en-US" sz="3200" dirty="0">
                <a:latin typeface="Cambria" panose="02040503050406030204" pitchFamily="18" charset="0"/>
              </a:rPr>
              <a:t>That day, he already healed many, Pharisees called Him Beezelbul, and was ‘grilled’ by the religious leaders… withdrew from the crowd into a home, His mother and brothers came to see Him, and after a while went outside to sit by the lake </a:t>
            </a:r>
          </a:p>
          <a:p>
            <a:r>
              <a:rPr lang="en-US" sz="3200" dirty="0">
                <a:latin typeface="Cambria" panose="02040503050406030204" pitchFamily="18" charset="0"/>
              </a:rPr>
              <a:t>A crowd gathered and He began to teach – telling parables… this one is called the ‘parable of the sower/farmer’</a:t>
            </a:r>
          </a:p>
        </p:txBody>
      </p:sp>
    </p:spTree>
    <p:extLst>
      <p:ext uri="{BB962C8B-B14F-4D97-AF65-F5344CB8AC3E}">
        <p14:creationId xmlns:p14="http://schemas.microsoft.com/office/powerpoint/2010/main" val="1784540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282AC-D8CC-EAF9-12CE-D078B6DB384D}"/>
              </a:ext>
            </a:extLst>
          </p:cNvPr>
          <p:cNvSpPr>
            <a:spLocks noGrp="1"/>
          </p:cNvSpPr>
          <p:nvPr>
            <p:ph type="title"/>
          </p:nvPr>
        </p:nvSpPr>
        <p:spPr/>
        <p:txBody>
          <a:bodyPr>
            <a:normAutofit/>
          </a:bodyPr>
          <a:lstStyle/>
          <a:p>
            <a:pPr algn="ctr"/>
            <a:r>
              <a:rPr lang="en-US" sz="3200" dirty="0">
                <a:latin typeface="Cambria" panose="02040503050406030204" pitchFamily="18" charset="0"/>
              </a:rPr>
              <a:t>A look at the synoptic same and differences of the </a:t>
            </a:r>
            <a:br>
              <a:rPr lang="en-US" sz="3200" dirty="0">
                <a:latin typeface="Cambria" panose="02040503050406030204" pitchFamily="18" charset="0"/>
              </a:rPr>
            </a:br>
            <a:r>
              <a:rPr lang="en-US" sz="3200" dirty="0">
                <a:latin typeface="Cambria" panose="02040503050406030204" pitchFamily="18" charset="0"/>
              </a:rPr>
              <a:t>parable itself:</a:t>
            </a:r>
          </a:p>
        </p:txBody>
      </p:sp>
      <p:sp>
        <p:nvSpPr>
          <p:cNvPr id="3" name="Content Placeholder 2">
            <a:extLst>
              <a:ext uri="{FF2B5EF4-FFF2-40B4-BE49-F238E27FC236}">
                <a16:creationId xmlns:a16="http://schemas.microsoft.com/office/drawing/2014/main" id="{D2E04975-38EF-F09B-8269-250AABB2D045}"/>
              </a:ext>
            </a:extLst>
          </p:cNvPr>
          <p:cNvSpPr>
            <a:spLocks noGrp="1"/>
          </p:cNvSpPr>
          <p:nvPr>
            <p:ph idx="1"/>
          </p:nvPr>
        </p:nvSpPr>
        <p:spPr>
          <a:xfrm>
            <a:off x="838200" y="1929383"/>
            <a:ext cx="10515600" cy="4683451"/>
          </a:xfrm>
        </p:spPr>
        <p:txBody>
          <a:bodyPr>
            <a:normAutofit lnSpcReduction="10000"/>
          </a:bodyPr>
          <a:lstStyle/>
          <a:p>
            <a:r>
              <a:rPr lang="en-US" dirty="0">
                <a:latin typeface="Cambria" panose="02040503050406030204" pitchFamily="18" charset="0"/>
              </a:rPr>
              <a:t>A </a:t>
            </a:r>
            <a:r>
              <a:rPr lang="en-US" u="sng" dirty="0">
                <a:latin typeface="Cambria" panose="02040503050406030204" pitchFamily="18" charset="0"/>
              </a:rPr>
              <a:t>sower/farmer</a:t>
            </a:r>
            <a:r>
              <a:rPr lang="en-US" dirty="0">
                <a:latin typeface="Cambria" panose="02040503050406030204" pitchFamily="18" charset="0"/>
              </a:rPr>
              <a:t> sowed some seeds and it fell on four types of soil:</a:t>
            </a:r>
          </a:p>
          <a:p>
            <a:pPr marL="0" indent="0">
              <a:buNone/>
            </a:pPr>
            <a:endParaRPr lang="en-US" dirty="0">
              <a:latin typeface="Cambria" panose="02040503050406030204" pitchFamily="18" charset="0"/>
            </a:endParaRPr>
          </a:p>
          <a:p>
            <a:r>
              <a:rPr lang="en-US" dirty="0">
                <a:latin typeface="Cambria" panose="02040503050406030204" pitchFamily="18" charset="0"/>
              </a:rPr>
              <a:t>The </a:t>
            </a:r>
            <a:r>
              <a:rPr lang="en-US" u="sng" dirty="0">
                <a:latin typeface="Cambria" panose="02040503050406030204" pitchFamily="18" charset="0"/>
              </a:rPr>
              <a:t>path/walkway</a:t>
            </a:r>
            <a:r>
              <a:rPr lang="en-US" dirty="0">
                <a:latin typeface="Cambria" panose="02040503050406030204" pitchFamily="18" charset="0"/>
              </a:rPr>
              <a:t>: Matt and Mark say, “the birds came and ate it up”; and Luke state, “it was trampled on and the birds ate it up”</a:t>
            </a:r>
          </a:p>
          <a:p>
            <a:pPr marL="0" indent="0">
              <a:buNone/>
            </a:pPr>
            <a:endParaRPr lang="en-US" dirty="0">
              <a:latin typeface="Cambria" panose="02040503050406030204" pitchFamily="18" charset="0"/>
            </a:endParaRPr>
          </a:p>
          <a:p>
            <a:r>
              <a:rPr lang="en-US" u="sng" dirty="0">
                <a:latin typeface="Cambria" panose="02040503050406030204" pitchFamily="18" charset="0"/>
              </a:rPr>
              <a:t>The rocks</a:t>
            </a:r>
            <a:r>
              <a:rPr lang="en-US" dirty="0">
                <a:latin typeface="Cambria" panose="02040503050406030204" pitchFamily="18" charset="0"/>
              </a:rPr>
              <a:t>: Matt &amp; Mark say, “not much soil, grew quickly because soil was shallow, sun came up – plants withered because they had no roots…” Luke says, “when it came up, the plants withered because they had no moisture.”</a:t>
            </a:r>
          </a:p>
        </p:txBody>
      </p:sp>
    </p:spTree>
    <p:extLst>
      <p:ext uri="{BB962C8B-B14F-4D97-AF65-F5344CB8AC3E}">
        <p14:creationId xmlns:p14="http://schemas.microsoft.com/office/powerpoint/2010/main" val="348727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95FA-73E5-27D3-8A63-46201E664949}"/>
              </a:ext>
            </a:extLst>
          </p:cNvPr>
          <p:cNvSpPr>
            <a:spLocks noGrp="1"/>
          </p:cNvSpPr>
          <p:nvPr>
            <p:ph type="title"/>
          </p:nvPr>
        </p:nvSpPr>
        <p:spPr/>
        <p:txBody>
          <a:bodyPr>
            <a:normAutofit/>
          </a:bodyPr>
          <a:lstStyle/>
          <a:p>
            <a:r>
              <a:rPr lang="en-US" sz="3200" dirty="0">
                <a:latin typeface="Cambria" panose="02040503050406030204" pitchFamily="18" charset="0"/>
              </a:rPr>
              <a:t>Continue:</a:t>
            </a:r>
          </a:p>
        </p:txBody>
      </p:sp>
      <p:sp>
        <p:nvSpPr>
          <p:cNvPr id="3" name="Content Placeholder 2">
            <a:extLst>
              <a:ext uri="{FF2B5EF4-FFF2-40B4-BE49-F238E27FC236}">
                <a16:creationId xmlns:a16="http://schemas.microsoft.com/office/drawing/2014/main" id="{950D8D2A-FA25-FFD3-28C9-FB4605B81D14}"/>
              </a:ext>
            </a:extLst>
          </p:cNvPr>
          <p:cNvSpPr>
            <a:spLocks noGrp="1"/>
          </p:cNvSpPr>
          <p:nvPr>
            <p:ph idx="1"/>
          </p:nvPr>
        </p:nvSpPr>
        <p:spPr>
          <a:xfrm>
            <a:off x="838200" y="1855305"/>
            <a:ext cx="10515600" cy="4214192"/>
          </a:xfrm>
        </p:spPr>
        <p:txBody>
          <a:bodyPr>
            <a:noAutofit/>
          </a:bodyPr>
          <a:lstStyle/>
          <a:p>
            <a:r>
              <a:rPr lang="en-US" sz="3200" u="sng" dirty="0">
                <a:latin typeface="Cambria" panose="02040503050406030204" pitchFamily="18" charset="0"/>
              </a:rPr>
              <a:t>The thorns/weeds</a:t>
            </a:r>
            <a:r>
              <a:rPr lang="en-US" sz="3200" dirty="0">
                <a:latin typeface="Cambria" panose="02040503050406030204" pitchFamily="18" charset="0"/>
              </a:rPr>
              <a:t>: Matt and Luke says, “seeds fell among thorns, which grew up and choked the plants.” Mark said, “thorns, which grew up and choked the plants, so they did not bear grain.”</a:t>
            </a:r>
          </a:p>
          <a:p>
            <a:endParaRPr lang="en-US" sz="3200" dirty="0">
              <a:latin typeface="Cambria" panose="02040503050406030204" pitchFamily="18" charset="0"/>
            </a:endParaRPr>
          </a:p>
          <a:p>
            <a:r>
              <a:rPr lang="en-US" sz="3200" u="sng" dirty="0">
                <a:latin typeface="Cambria" panose="02040503050406030204" pitchFamily="18" charset="0"/>
              </a:rPr>
              <a:t>The good soil</a:t>
            </a:r>
            <a:r>
              <a:rPr lang="en-US" sz="3200" dirty="0">
                <a:latin typeface="Cambria" panose="02040503050406030204" pitchFamily="18" charset="0"/>
              </a:rPr>
              <a:t>: Matt &amp; Mark say, “it came up (grew) and produced a crop 100X more; Luke says, “it came up and yielded a crop 100X”</a:t>
            </a:r>
          </a:p>
        </p:txBody>
      </p:sp>
    </p:spTree>
    <p:extLst>
      <p:ext uri="{BB962C8B-B14F-4D97-AF65-F5344CB8AC3E}">
        <p14:creationId xmlns:p14="http://schemas.microsoft.com/office/powerpoint/2010/main" val="317056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F5C48-9275-88B1-F238-2C2CCB7FA17C}"/>
              </a:ext>
            </a:extLst>
          </p:cNvPr>
          <p:cNvSpPr>
            <a:spLocks noGrp="1"/>
          </p:cNvSpPr>
          <p:nvPr>
            <p:ph type="title"/>
          </p:nvPr>
        </p:nvSpPr>
        <p:spPr/>
        <p:txBody>
          <a:bodyPr>
            <a:normAutofit/>
          </a:bodyPr>
          <a:lstStyle/>
          <a:p>
            <a:pPr algn="ctr"/>
            <a:r>
              <a:rPr lang="en-US" sz="3200" dirty="0">
                <a:latin typeface="Cambria" panose="02040503050406030204" pitchFamily="18" charset="0"/>
              </a:rPr>
              <a:t>Jesus interprets/explains the parable:</a:t>
            </a:r>
            <a:br>
              <a:rPr lang="en-US" sz="3200" dirty="0">
                <a:latin typeface="Cambria" panose="02040503050406030204" pitchFamily="18" charset="0"/>
              </a:rPr>
            </a:br>
            <a:r>
              <a:rPr lang="en-US" sz="3200" dirty="0">
                <a:latin typeface="Cambria" panose="02040503050406030204" pitchFamily="18" charset="0"/>
              </a:rPr>
              <a:t>Matt 13: 18-24; Mark 4: 13-20; and Luke 8: 11-15</a:t>
            </a:r>
          </a:p>
        </p:txBody>
      </p:sp>
      <p:sp>
        <p:nvSpPr>
          <p:cNvPr id="3" name="Content Placeholder 2">
            <a:extLst>
              <a:ext uri="{FF2B5EF4-FFF2-40B4-BE49-F238E27FC236}">
                <a16:creationId xmlns:a16="http://schemas.microsoft.com/office/drawing/2014/main" id="{B32D11E3-EF69-4C36-DEFE-598022764B78}"/>
              </a:ext>
            </a:extLst>
          </p:cNvPr>
          <p:cNvSpPr>
            <a:spLocks noGrp="1"/>
          </p:cNvSpPr>
          <p:nvPr>
            <p:ph idx="1"/>
          </p:nvPr>
        </p:nvSpPr>
        <p:spPr>
          <a:xfrm>
            <a:off x="331304" y="1929383"/>
            <a:ext cx="11542644" cy="4709955"/>
          </a:xfrm>
        </p:spPr>
        <p:txBody>
          <a:bodyPr/>
          <a:lstStyle/>
          <a:p>
            <a:r>
              <a:rPr lang="en-US" dirty="0">
                <a:latin typeface="Cambria" panose="02040503050406030204" pitchFamily="18" charset="0"/>
              </a:rPr>
              <a:t>Luke (only) identifies the ‘s</a:t>
            </a:r>
            <a:r>
              <a:rPr lang="en-US" u="sng" dirty="0">
                <a:latin typeface="Cambria" panose="02040503050406030204" pitchFamily="18" charset="0"/>
              </a:rPr>
              <a:t>eed</a:t>
            </a:r>
            <a:r>
              <a:rPr lang="en-US" dirty="0">
                <a:latin typeface="Cambria" panose="02040503050406030204" pitchFamily="18" charset="0"/>
              </a:rPr>
              <a:t>’ as the word of God</a:t>
            </a:r>
          </a:p>
          <a:p>
            <a:r>
              <a:rPr lang="en-US" u="sng" dirty="0">
                <a:latin typeface="Cambria" panose="02040503050406030204" pitchFamily="18" charset="0"/>
              </a:rPr>
              <a:t>The path</a:t>
            </a:r>
            <a:r>
              <a:rPr lang="en-US" dirty="0">
                <a:latin typeface="Cambria" panose="02040503050406030204" pitchFamily="18" charset="0"/>
              </a:rPr>
              <a:t>:  Matt states the ‘path-heart’, “hears the word but does not understand it and the evil one comes and snatches it away”… Mark says, “as soon as it (the word) is heard, Satan comes and takes it away”… Luke states, “Satan takes away the word from their heart so they may not believe and be saved”… </a:t>
            </a:r>
          </a:p>
          <a:p>
            <a:r>
              <a:rPr lang="en-US" u="sng" dirty="0">
                <a:latin typeface="Cambria" panose="02040503050406030204" pitchFamily="18" charset="0"/>
              </a:rPr>
              <a:t>The rocky soil</a:t>
            </a:r>
            <a:r>
              <a:rPr lang="en-US" dirty="0">
                <a:latin typeface="Cambria" panose="02040503050406030204" pitchFamily="18" charset="0"/>
              </a:rPr>
              <a:t>: All three writers say, “they hear the word, receive it with joy, has no roots, ground is shallow, lasts only a short time, troubles come and they quickly fall away”…</a:t>
            </a:r>
          </a:p>
          <a:p>
            <a:endParaRPr lang="en-US" dirty="0">
              <a:latin typeface="Cambria" panose="02040503050406030204" pitchFamily="18" charset="0"/>
            </a:endParaRPr>
          </a:p>
        </p:txBody>
      </p:sp>
    </p:spTree>
    <p:extLst>
      <p:ext uri="{BB962C8B-B14F-4D97-AF65-F5344CB8AC3E}">
        <p14:creationId xmlns:p14="http://schemas.microsoft.com/office/powerpoint/2010/main" val="274352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9AFB-98D3-71F1-334C-E522EFA1737D}"/>
              </a:ext>
            </a:extLst>
          </p:cNvPr>
          <p:cNvSpPr>
            <a:spLocks noGrp="1"/>
          </p:cNvSpPr>
          <p:nvPr>
            <p:ph type="title"/>
          </p:nvPr>
        </p:nvSpPr>
        <p:spPr/>
        <p:txBody>
          <a:bodyPr>
            <a:normAutofit/>
          </a:bodyPr>
          <a:lstStyle/>
          <a:p>
            <a:r>
              <a:rPr lang="en-US" sz="3200" dirty="0">
                <a:latin typeface="Cambria" panose="02040503050406030204" pitchFamily="18" charset="0"/>
              </a:rPr>
              <a:t>Jesus’ interpretation continues:</a:t>
            </a:r>
          </a:p>
        </p:txBody>
      </p:sp>
      <p:sp>
        <p:nvSpPr>
          <p:cNvPr id="3" name="Content Placeholder 2">
            <a:extLst>
              <a:ext uri="{FF2B5EF4-FFF2-40B4-BE49-F238E27FC236}">
                <a16:creationId xmlns:a16="http://schemas.microsoft.com/office/drawing/2014/main" id="{B1DED25F-CB41-D446-7BE4-06F0248AD41E}"/>
              </a:ext>
            </a:extLst>
          </p:cNvPr>
          <p:cNvSpPr>
            <a:spLocks noGrp="1"/>
          </p:cNvSpPr>
          <p:nvPr>
            <p:ph idx="1"/>
          </p:nvPr>
        </p:nvSpPr>
        <p:spPr/>
        <p:txBody>
          <a:bodyPr>
            <a:normAutofit lnSpcReduction="10000"/>
          </a:bodyPr>
          <a:lstStyle/>
          <a:p>
            <a:r>
              <a:rPr lang="en-US" u="sng" dirty="0">
                <a:latin typeface="Cambria" panose="02040503050406030204" pitchFamily="18" charset="0"/>
              </a:rPr>
              <a:t>The Thorns</a:t>
            </a:r>
            <a:r>
              <a:rPr lang="en-US" dirty="0">
                <a:latin typeface="Cambria" panose="02040503050406030204" pitchFamily="18" charset="0"/>
              </a:rPr>
              <a:t>: Matt &amp; Mark state, “they hear the word, but the worries of life, the deceitfulness of wealth and desires for other things choke the word and they become unfruitful”… Luke says, “they hear but as they go on their way, they are choked by life’s worries, riches and pleasures…they did not mature”… </a:t>
            </a:r>
          </a:p>
          <a:p>
            <a:r>
              <a:rPr lang="en-US" u="sng" dirty="0">
                <a:latin typeface="Cambria" panose="02040503050406030204" pitchFamily="18" charset="0"/>
              </a:rPr>
              <a:t>The Good Soil</a:t>
            </a:r>
            <a:r>
              <a:rPr lang="en-US" dirty="0">
                <a:latin typeface="Cambria" panose="02040503050406030204" pitchFamily="18" charset="0"/>
              </a:rPr>
              <a:t>: Matt said, “hears and understands the word and becomes productive”; Mark – “hears and accepts (obeys) and produces; Luke – “the noble and good heart hears the word, retains (keeps) it, preservers and produces”…</a:t>
            </a:r>
          </a:p>
        </p:txBody>
      </p:sp>
    </p:spTree>
    <p:extLst>
      <p:ext uri="{BB962C8B-B14F-4D97-AF65-F5344CB8AC3E}">
        <p14:creationId xmlns:p14="http://schemas.microsoft.com/office/powerpoint/2010/main" val="318104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137795B-0C69-544B-B6BC-BE187519E17A}"/>
              </a:ext>
            </a:extLst>
          </p:cNvPr>
          <p:cNvSpPr>
            <a:spLocks noGrp="1"/>
          </p:cNvSpPr>
          <p:nvPr>
            <p:ph type="body" sz="half" idx="2"/>
          </p:nvPr>
        </p:nvSpPr>
        <p:spPr>
          <a:xfrm>
            <a:off x="239727" y="106017"/>
            <a:ext cx="4776410" cy="6652592"/>
          </a:xfrm>
        </p:spPr>
        <p:txBody>
          <a:bodyPr vert="horz" lIns="91440" tIns="45720" rIns="91440" bIns="45720" rtlCol="0">
            <a:noAutofit/>
          </a:bodyPr>
          <a:lstStyle/>
          <a:p>
            <a:pPr algn="ctr"/>
            <a:r>
              <a:rPr lang="en-US" sz="2800" b="1" dirty="0">
                <a:solidFill>
                  <a:schemeClr val="tx1"/>
                </a:solidFill>
                <a:latin typeface="Cambria" panose="02040503050406030204" pitchFamily="18" charset="0"/>
              </a:rPr>
              <a:t>Could it be that within our hearts:</a:t>
            </a:r>
            <a:endParaRPr lang="en-US" sz="2800" dirty="0">
              <a:solidFill>
                <a:schemeClr val="tx1"/>
              </a:solidFill>
              <a:latin typeface="Cambria" panose="02040503050406030204" pitchFamily="18" charset="0"/>
            </a:endParaRPr>
          </a:p>
          <a:p>
            <a:r>
              <a:rPr lang="en-US" sz="2800" u="sng" dirty="0">
                <a:solidFill>
                  <a:schemeClr val="tx1"/>
                </a:solidFill>
                <a:latin typeface="Cambria" panose="02040503050406030204" pitchFamily="18" charset="0"/>
              </a:rPr>
              <a:t>Path</a:t>
            </a:r>
            <a:r>
              <a:rPr lang="en-US" sz="2800" dirty="0">
                <a:solidFill>
                  <a:schemeClr val="tx1"/>
                </a:solidFill>
                <a:latin typeface="Cambria" panose="02040503050406030204" pitchFamily="18" charset="0"/>
              </a:rPr>
              <a:t> = Don’t want</a:t>
            </a:r>
          </a:p>
          <a:p>
            <a:pPr>
              <a:buFont typeface="Wingdings 3" charset="2"/>
              <a:buChar char=""/>
            </a:pPr>
            <a:endParaRPr lang="en-US" sz="2800" dirty="0">
              <a:solidFill>
                <a:schemeClr val="tx1"/>
              </a:solidFill>
              <a:latin typeface="Cambria" panose="02040503050406030204" pitchFamily="18" charset="0"/>
            </a:endParaRPr>
          </a:p>
          <a:p>
            <a:r>
              <a:rPr lang="en-US" sz="2800" u="sng" dirty="0">
                <a:solidFill>
                  <a:schemeClr val="tx1"/>
                </a:solidFill>
                <a:latin typeface="Cambria" panose="02040503050406030204" pitchFamily="18" charset="0"/>
              </a:rPr>
              <a:t>Rocks</a:t>
            </a:r>
            <a:r>
              <a:rPr lang="en-US" sz="2800" dirty="0">
                <a:solidFill>
                  <a:schemeClr val="tx1"/>
                </a:solidFill>
                <a:latin typeface="Cambria" panose="02040503050406030204" pitchFamily="18" charset="0"/>
              </a:rPr>
              <a:t> = Hurts, feel  “no good”, think “can’t can’t can’t”…</a:t>
            </a:r>
          </a:p>
          <a:p>
            <a:pPr>
              <a:buFont typeface="Wingdings 3" charset="2"/>
              <a:buChar char=""/>
            </a:pPr>
            <a:endParaRPr lang="en-US" sz="2800" dirty="0">
              <a:solidFill>
                <a:schemeClr val="tx1"/>
              </a:solidFill>
              <a:latin typeface="Cambria" panose="02040503050406030204" pitchFamily="18" charset="0"/>
            </a:endParaRPr>
          </a:p>
          <a:p>
            <a:r>
              <a:rPr lang="en-US" sz="2800" u="sng" dirty="0">
                <a:solidFill>
                  <a:schemeClr val="tx1"/>
                </a:solidFill>
                <a:latin typeface="Cambria" panose="02040503050406030204" pitchFamily="18" charset="0"/>
              </a:rPr>
              <a:t>Thorns</a:t>
            </a:r>
            <a:r>
              <a:rPr lang="en-US" sz="2800" dirty="0">
                <a:solidFill>
                  <a:schemeClr val="tx1"/>
                </a:solidFill>
                <a:latin typeface="Cambria" panose="02040503050406030204" pitchFamily="18" charset="0"/>
              </a:rPr>
              <a:t> = Overwhelmed</a:t>
            </a:r>
          </a:p>
          <a:p>
            <a:pPr>
              <a:buFont typeface="Wingdings 3" charset="2"/>
              <a:buChar char=""/>
            </a:pPr>
            <a:endParaRPr lang="en-US" sz="2800" dirty="0">
              <a:solidFill>
                <a:schemeClr val="tx1"/>
              </a:solidFill>
              <a:latin typeface="Cambria" panose="02040503050406030204" pitchFamily="18" charset="0"/>
            </a:endParaRPr>
          </a:p>
          <a:p>
            <a:r>
              <a:rPr lang="en-US" sz="2800" u="sng" dirty="0">
                <a:solidFill>
                  <a:schemeClr val="tx1"/>
                </a:solidFill>
                <a:latin typeface="Cambria" panose="02040503050406030204" pitchFamily="18" charset="0"/>
              </a:rPr>
              <a:t>Healthy ground </a:t>
            </a:r>
            <a:r>
              <a:rPr lang="en-US" sz="2800" dirty="0">
                <a:solidFill>
                  <a:schemeClr val="tx1"/>
                </a:solidFill>
                <a:latin typeface="Cambria" panose="02040503050406030204" pitchFamily="18" charset="0"/>
              </a:rPr>
              <a:t>= Whole and Healthy soul – area of obedience</a:t>
            </a:r>
          </a:p>
        </p:txBody>
      </p:sp>
      <p:pic>
        <p:nvPicPr>
          <p:cNvPr id="8" name="Content Placeholder 7" descr="Shape, arrow&#10;&#10;Description automatically generated">
            <a:extLst>
              <a:ext uri="{FF2B5EF4-FFF2-40B4-BE49-F238E27FC236}">
                <a16:creationId xmlns:a16="http://schemas.microsoft.com/office/drawing/2014/main" id="{7E77A244-1187-5B4C-A801-50B58B8851C6}"/>
              </a:ext>
            </a:extLst>
          </p:cNvPr>
          <p:cNvPicPr>
            <a:picLocks noGrp="1" noChangeAspect="1"/>
          </p:cNvPicPr>
          <p:nvPr>
            <p:ph idx="1"/>
          </p:nvPr>
        </p:nvPicPr>
        <p:blipFill>
          <a:blip r:embed="rId2"/>
          <a:stretch>
            <a:fillRect/>
          </a:stretch>
        </p:blipFill>
        <p:spPr>
          <a:xfrm>
            <a:off x="5712778" y="1035987"/>
            <a:ext cx="5714457" cy="5128928"/>
          </a:xfrm>
          <a:prstGeom prst="rect">
            <a:avLst/>
          </a:prstGeom>
        </p:spPr>
      </p:pic>
      <p:pic>
        <p:nvPicPr>
          <p:cNvPr id="10" name="Picture 9" descr="Logo&#10;&#10;Description automatically generated with low confidence">
            <a:extLst>
              <a:ext uri="{FF2B5EF4-FFF2-40B4-BE49-F238E27FC236}">
                <a16:creationId xmlns:a16="http://schemas.microsoft.com/office/drawing/2014/main" id="{489ABB12-FEB3-ED49-9F22-36401D324D31}"/>
              </a:ext>
            </a:extLst>
          </p:cNvPr>
          <p:cNvPicPr>
            <a:picLocks noChangeAspect="1"/>
          </p:cNvPicPr>
          <p:nvPr/>
        </p:nvPicPr>
        <p:blipFill rotWithShape="1">
          <a:blip r:embed="rId3"/>
          <a:srcRect l="5154" t="10739" r="4536" b="11343"/>
          <a:stretch/>
        </p:blipFill>
        <p:spPr>
          <a:xfrm>
            <a:off x="6963129" y="2158230"/>
            <a:ext cx="3213754" cy="2257426"/>
          </a:xfrm>
          <a:prstGeom prst="rect">
            <a:avLst/>
          </a:prstGeom>
        </p:spPr>
      </p:pic>
    </p:spTree>
    <p:extLst>
      <p:ext uri="{BB962C8B-B14F-4D97-AF65-F5344CB8AC3E}">
        <p14:creationId xmlns:p14="http://schemas.microsoft.com/office/powerpoint/2010/main" val="35792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205B693-C42D-4947-921A-02CCEEDD3001}"/>
              </a:ext>
            </a:extLst>
          </p:cNvPr>
          <p:cNvSpPr>
            <a:spLocks noGrp="1"/>
          </p:cNvSpPr>
          <p:nvPr>
            <p:ph type="title"/>
          </p:nvPr>
        </p:nvSpPr>
        <p:spPr>
          <a:xfrm>
            <a:off x="156754" y="193705"/>
            <a:ext cx="4872444" cy="1281279"/>
          </a:xfrm>
        </p:spPr>
        <p:txBody>
          <a:bodyPr vert="horz" lIns="91440" tIns="45720" rIns="91440" bIns="45720" rtlCol="0" anchor="t">
            <a:normAutofit/>
          </a:bodyPr>
          <a:lstStyle/>
          <a:p>
            <a:pPr algn="ctr"/>
            <a:r>
              <a:rPr lang="en-US" sz="3600" dirty="0">
                <a:solidFill>
                  <a:schemeClr val="tx1"/>
                </a:solidFill>
                <a:latin typeface="Cambria" panose="02040503050406030204" pitchFamily="18" charset="0"/>
              </a:rPr>
              <a:t>What does your heart look like?</a:t>
            </a:r>
          </a:p>
        </p:txBody>
      </p:sp>
      <p:pic>
        <p:nvPicPr>
          <p:cNvPr id="9" name="Content Placeholder 8" descr="A picture containing shape&#10;&#10;Description automatically generated">
            <a:extLst>
              <a:ext uri="{FF2B5EF4-FFF2-40B4-BE49-F238E27FC236}">
                <a16:creationId xmlns:a16="http://schemas.microsoft.com/office/drawing/2014/main" id="{A6B9BCE0-5CB1-A948-8153-F50F56AC56F0}"/>
              </a:ext>
            </a:extLst>
          </p:cNvPr>
          <p:cNvPicPr>
            <a:picLocks noGrp="1" noChangeAspect="1"/>
          </p:cNvPicPr>
          <p:nvPr>
            <p:ph type="pic" idx="1"/>
          </p:nvPr>
        </p:nvPicPr>
        <p:blipFill rotWithShape="1">
          <a:blip r:embed="rId2"/>
          <a:srcRect l="18792" r="18792"/>
          <a:stretch/>
        </p:blipFill>
        <p:spPr>
          <a:xfrm rot="479940">
            <a:off x="5384028" y="667511"/>
            <a:ext cx="6053328" cy="5522976"/>
          </a:xfrm>
          <a:prstGeom prst="rect">
            <a:avLst/>
          </a:prstGeom>
        </p:spPr>
      </p:pic>
      <p:sp>
        <p:nvSpPr>
          <p:cNvPr id="4" name="TextBox 3">
            <a:extLst>
              <a:ext uri="{FF2B5EF4-FFF2-40B4-BE49-F238E27FC236}">
                <a16:creationId xmlns:a16="http://schemas.microsoft.com/office/drawing/2014/main" id="{691BE1DE-8F97-6D70-3869-A0FF40026ABC}"/>
              </a:ext>
            </a:extLst>
          </p:cNvPr>
          <p:cNvSpPr txBox="1"/>
          <p:nvPr/>
        </p:nvSpPr>
        <p:spPr>
          <a:xfrm>
            <a:off x="261256" y="1752705"/>
            <a:ext cx="4663440" cy="4832092"/>
          </a:xfrm>
          <a:prstGeom prst="rect">
            <a:avLst/>
          </a:prstGeom>
          <a:noFill/>
        </p:spPr>
        <p:txBody>
          <a:bodyPr wrap="square" rtlCol="0">
            <a:spAutoFit/>
          </a:bodyPr>
          <a:lstStyle/>
          <a:p>
            <a:r>
              <a:rPr lang="en-US" sz="2800" dirty="0">
                <a:latin typeface="Cambria" panose="02040503050406030204" pitchFamily="18" charset="0"/>
              </a:rPr>
              <a:t>Path</a:t>
            </a:r>
          </a:p>
          <a:p>
            <a:r>
              <a:rPr lang="en-US" sz="2800" dirty="0">
                <a:latin typeface="Cambria" panose="02040503050406030204" pitchFamily="18" charset="0"/>
              </a:rPr>
              <a:t>Rocks</a:t>
            </a:r>
          </a:p>
          <a:p>
            <a:r>
              <a:rPr lang="en-US" sz="2800" dirty="0">
                <a:latin typeface="Cambria" panose="02040503050406030204" pitchFamily="18" charset="0"/>
              </a:rPr>
              <a:t>Weeds/Thorns</a:t>
            </a:r>
          </a:p>
          <a:p>
            <a:r>
              <a:rPr lang="en-US" sz="2800" dirty="0">
                <a:latin typeface="Cambria" panose="02040503050406030204" pitchFamily="18" charset="0"/>
              </a:rPr>
              <a:t>Good ground</a:t>
            </a:r>
          </a:p>
          <a:p>
            <a:endParaRPr lang="en-US" sz="2800" dirty="0">
              <a:latin typeface="Cambria" panose="02040503050406030204" pitchFamily="18" charset="0"/>
            </a:endParaRPr>
          </a:p>
          <a:p>
            <a:r>
              <a:rPr lang="en-US" sz="2800" dirty="0">
                <a:latin typeface="Cambria" panose="02040503050406030204" pitchFamily="18" charset="0"/>
              </a:rPr>
              <a:t>The more we yield to the Lord and His word, the more our hearts are taken over by the good ground… you choose…</a:t>
            </a:r>
          </a:p>
          <a:p>
            <a:endParaRPr lang="en-US" sz="2800" dirty="0">
              <a:latin typeface="Cambria" panose="02040503050406030204" pitchFamily="18" charset="0"/>
            </a:endParaRPr>
          </a:p>
        </p:txBody>
      </p:sp>
    </p:spTree>
    <p:extLst>
      <p:ext uri="{BB962C8B-B14F-4D97-AF65-F5344CB8AC3E}">
        <p14:creationId xmlns:p14="http://schemas.microsoft.com/office/powerpoint/2010/main" val="4169730759"/>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115</TotalTime>
  <Words>658</Words>
  <Application>Microsoft Macintosh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Cambria</vt:lpstr>
      <vt:lpstr>Modern Love</vt:lpstr>
      <vt:lpstr>The Hand</vt:lpstr>
      <vt:lpstr>Wingdings 3</vt:lpstr>
      <vt:lpstr>SketchyVTI</vt:lpstr>
      <vt:lpstr>PowerPoint Presentation</vt:lpstr>
      <vt:lpstr>Context:</vt:lpstr>
      <vt:lpstr>A look at the synoptic same and differences of the  parable itself:</vt:lpstr>
      <vt:lpstr>Continue:</vt:lpstr>
      <vt:lpstr>Jesus interprets/explains the parable: Matt 13: 18-24; Mark 4: 13-20; and Luke 8: 11-15</vt:lpstr>
      <vt:lpstr>Jesus’ interpretation continues:</vt:lpstr>
      <vt:lpstr>PowerPoint Presentation</vt:lpstr>
      <vt:lpstr>What does your heart look like?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5</cp:revision>
  <dcterms:created xsi:type="dcterms:W3CDTF">2025-05-30T06:56:02Z</dcterms:created>
  <dcterms:modified xsi:type="dcterms:W3CDTF">2025-05-30T19:06:56Z</dcterms:modified>
</cp:coreProperties>
</file>