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5"/>
    <p:restoredTop sz="94628"/>
  </p:normalViewPr>
  <p:slideViewPr>
    <p:cSldViewPr snapToGrid="0">
      <p:cViewPr varScale="1">
        <p:scale>
          <a:sx n="98" d="100"/>
          <a:sy n="98" d="100"/>
        </p:scale>
        <p:origin x="37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6/6/25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6/6/25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6/6/25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6/6/25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6/6/25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6/6/25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124BE-CD47-9D1B-F184-1E6081D919EC}"/>
              </a:ext>
            </a:extLst>
          </p:cNvPr>
          <p:cNvSpPr>
            <a:spLocks noGrp="1"/>
          </p:cNvSpPr>
          <p:nvPr>
            <p:ph type="ctrTitle"/>
          </p:nvPr>
        </p:nvSpPr>
        <p:spPr>
          <a:xfrm>
            <a:off x="379413" y="2468880"/>
            <a:ext cx="9601200" cy="2308501"/>
          </a:xfrm>
        </p:spPr>
        <p:txBody>
          <a:bodyPr/>
          <a:lstStyle/>
          <a:p>
            <a:pPr algn="ctr"/>
            <a:r>
              <a:rPr lang="en-US" dirty="0"/>
              <a:t>The Mustard Seed </a:t>
            </a:r>
            <a:r>
              <a:rPr lang="en-US" sz="3600" dirty="0"/>
              <a:t>Parable #4</a:t>
            </a:r>
            <a:endParaRPr lang="en-US" dirty="0"/>
          </a:p>
        </p:txBody>
      </p:sp>
      <p:sp>
        <p:nvSpPr>
          <p:cNvPr id="3" name="Subtitle 2">
            <a:extLst>
              <a:ext uri="{FF2B5EF4-FFF2-40B4-BE49-F238E27FC236}">
                <a16:creationId xmlns:a16="http://schemas.microsoft.com/office/drawing/2014/main" id="{62B6BCB8-E7D4-E86B-B626-E59576A4186B}"/>
              </a:ext>
            </a:extLst>
          </p:cNvPr>
          <p:cNvSpPr>
            <a:spLocks noGrp="1"/>
          </p:cNvSpPr>
          <p:nvPr>
            <p:ph type="subTitle" idx="1"/>
          </p:nvPr>
        </p:nvSpPr>
        <p:spPr>
          <a:xfrm>
            <a:off x="770709" y="4777380"/>
            <a:ext cx="9601200" cy="861420"/>
          </a:xfrm>
        </p:spPr>
        <p:txBody>
          <a:bodyPr>
            <a:normAutofit/>
          </a:bodyPr>
          <a:lstStyle/>
          <a:p>
            <a:r>
              <a:rPr lang="en-US" sz="2800">
                <a:solidFill>
                  <a:schemeClr val="tx1"/>
                </a:solidFill>
              </a:rPr>
              <a:t>Matthew 13: 31 &amp; 32; Mark 4: 30 – 32; Luke 13: 18 &amp; 19</a:t>
            </a:r>
            <a:endParaRPr lang="en-US" sz="2800" dirty="0">
              <a:solidFill>
                <a:schemeClr val="tx1"/>
              </a:solidFill>
            </a:endParaRPr>
          </a:p>
        </p:txBody>
      </p:sp>
      <p:pic>
        <p:nvPicPr>
          <p:cNvPr id="4" name="Picture 3">
            <a:extLst>
              <a:ext uri="{FF2B5EF4-FFF2-40B4-BE49-F238E27FC236}">
                <a16:creationId xmlns:a16="http://schemas.microsoft.com/office/drawing/2014/main" id="{67F64C8B-FA20-DE75-13BA-718543690641}"/>
              </a:ext>
            </a:extLst>
          </p:cNvPr>
          <p:cNvPicPr>
            <a:picLocks noChangeAspect="1"/>
          </p:cNvPicPr>
          <p:nvPr/>
        </p:nvPicPr>
        <p:blipFill>
          <a:blip r:embed="rId2"/>
          <a:stretch>
            <a:fillRect/>
          </a:stretch>
        </p:blipFill>
        <p:spPr>
          <a:xfrm rot="12092885">
            <a:off x="8581666" y="489079"/>
            <a:ext cx="3165745" cy="3047861"/>
          </a:xfrm>
          <a:prstGeom prst="rect">
            <a:avLst/>
          </a:prstGeom>
        </p:spPr>
      </p:pic>
    </p:spTree>
    <p:extLst>
      <p:ext uri="{BB962C8B-B14F-4D97-AF65-F5344CB8AC3E}">
        <p14:creationId xmlns:p14="http://schemas.microsoft.com/office/powerpoint/2010/main" val="38385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C19B4-B772-7FB0-E71D-1B9BEB65291C}"/>
              </a:ext>
            </a:extLst>
          </p:cNvPr>
          <p:cNvSpPr>
            <a:spLocks noGrp="1"/>
          </p:cNvSpPr>
          <p:nvPr>
            <p:ph type="title"/>
          </p:nvPr>
        </p:nvSpPr>
        <p:spPr>
          <a:xfrm>
            <a:off x="606922" y="243713"/>
            <a:ext cx="9404723" cy="618436"/>
          </a:xfrm>
        </p:spPr>
        <p:txBody>
          <a:bodyPr/>
          <a:lstStyle/>
          <a:p>
            <a:pPr algn="ctr"/>
            <a:r>
              <a:rPr lang="en-US" sz="3600" dirty="0"/>
              <a:t>Luke 13: 18 &amp; 19</a:t>
            </a:r>
          </a:p>
        </p:txBody>
      </p:sp>
      <p:sp>
        <p:nvSpPr>
          <p:cNvPr id="3" name="Content Placeholder 2">
            <a:extLst>
              <a:ext uri="{FF2B5EF4-FFF2-40B4-BE49-F238E27FC236}">
                <a16:creationId xmlns:a16="http://schemas.microsoft.com/office/drawing/2014/main" id="{9B419E07-5E74-9CC7-994B-04CEEBAA3879}"/>
              </a:ext>
            </a:extLst>
          </p:cNvPr>
          <p:cNvSpPr>
            <a:spLocks noGrp="1"/>
          </p:cNvSpPr>
          <p:nvPr>
            <p:ph idx="1"/>
          </p:nvPr>
        </p:nvSpPr>
        <p:spPr>
          <a:xfrm>
            <a:off x="326571" y="1489165"/>
            <a:ext cx="11247119" cy="5125122"/>
          </a:xfrm>
        </p:spPr>
        <p:txBody>
          <a:bodyPr>
            <a:normAutofit lnSpcReduction="10000"/>
          </a:bodyPr>
          <a:lstStyle/>
          <a:p>
            <a:pPr marL="0" indent="0" algn="ctr">
              <a:buNone/>
            </a:pPr>
            <a:r>
              <a:rPr lang="en-US" sz="4800" dirty="0"/>
              <a:t>“Then Jesus asked, ‘What is the kingdom of God like? What shall I compare it to? It is like a </a:t>
            </a:r>
            <a:r>
              <a:rPr lang="en-US" sz="4800"/>
              <a:t>mustard seed, </a:t>
            </a:r>
            <a:r>
              <a:rPr lang="en-US" sz="4800" dirty="0"/>
              <a:t>which a man took and planted in his garden. It grew and became a tree, and the birds perched in its branches.’”</a:t>
            </a:r>
          </a:p>
          <a:p>
            <a:pPr marL="0" indent="0">
              <a:buNone/>
            </a:pPr>
            <a:endParaRPr lang="en-US" sz="3600" dirty="0"/>
          </a:p>
        </p:txBody>
      </p:sp>
    </p:spTree>
    <p:extLst>
      <p:ext uri="{BB962C8B-B14F-4D97-AF65-F5344CB8AC3E}">
        <p14:creationId xmlns:p14="http://schemas.microsoft.com/office/powerpoint/2010/main" val="225121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D99323D-DF0F-FFE5-8024-14F2881A189F}"/>
              </a:ext>
            </a:extLst>
          </p:cNvPr>
          <p:cNvSpPr>
            <a:spLocks noGrp="1"/>
          </p:cNvSpPr>
          <p:nvPr>
            <p:ph type="body" idx="1"/>
          </p:nvPr>
        </p:nvSpPr>
        <p:spPr>
          <a:xfrm>
            <a:off x="413560" y="492034"/>
            <a:ext cx="3111959" cy="576262"/>
          </a:xfrm>
        </p:spPr>
        <p:txBody>
          <a:bodyPr/>
          <a:lstStyle/>
          <a:p>
            <a:pPr algn="ctr"/>
            <a:r>
              <a:rPr lang="en-US" sz="2800" dirty="0">
                <a:solidFill>
                  <a:schemeClr val="tx1"/>
                </a:solidFill>
              </a:rPr>
              <a:t>Matt 13: 31-32</a:t>
            </a:r>
          </a:p>
        </p:txBody>
      </p:sp>
      <p:sp>
        <p:nvSpPr>
          <p:cNvPr id="8" name="Text Placeholder 7">
            <a:extLst>
              <a:ext uri="{FF2B5EF4-FFF2-40B4-BE49-F238E27FC236}">
                <a16:creationId xmlns:a16="http://schemas.microsoft.com/office/drawing/2014/main" id="{9772C12C-5979-9B2B-715A-36920BB4A4B7}"/>
              </a:ext>
            </a:extLst>
          </p:cNvPr>
          <p:cNvSpPr>
            <a:spLocks noGrp="1"/>
          </p:cNvSpPr>
          <p:nvPr>
            <p:ph type="body" sz="half" idx="15"/>
          </p:nvPr>
        </p:nvSpPr>
        <p:spPr>
          <a:xfrm>
            <a:off x="365760" y="1280160"/>
            <a:ext cx="3214053" cy="5394960"/>
          </a:xfrm>
        </p:spPr>
        <p:txBody>
          <a:bodyPr>
            <a:normAutofit/>
          </a:bodyPr>
          <a:lstStyle/>
          <a:p>
            <a:r>
              <a:rPr lang="en-US" sz="2400" dirty="0"/>
              <a:t>“The kingdom of Heaven is like a mustard seed, which a man took and planted in his field. Though it is the smallest of all seeds, yet when it grows, it is the largest of the garden plants and becomes a tree, so that the birds come and perch in its branches.” </a:t>
            </a:r>
          </a:p>
        </p:txBody>
      </p:sp>
      <p:sp>
        <p:nvSpPr>
          <p:cNvPr id="6" name="Text Placeholder 5">
            <a:extLst>
              <a:ext uri="{FF2B5EF4-FFF2-40B4-BE49-F238E27FC236}">
                <a16:creationId xmlns:a16="http://schemas.microsoft.com/office/drawing/2014/main" id="{A98E60D9-99B5-07A3-6271-CD64F15A0BD0}"/>
              </a:ext>
            </a:extLst>
          </p:cNvPr>
          <p:cNvSpPr>
            <a:spLocks noGrp="1"/>
          </p:cNvSpPr>
          <p:nvPr>
            <p:ph type="body" sz="quarter" idx="3"/>
          </p:nvPr>
        </p:nvSpPr>
        <p:spPr>
          <a:xfrm>
            <a:off x="3753030" y="492034"/>
            <a:ext cx="3392353" cy="576262"/>
          </a:xfrm>
        </p:spPr>
        <p:txBody>
          <a:bodyPr/>
          <a:lstStyle/>
          <a:p>
            <a:pPr algn="ctr"/>
            <a:r>
              <a:rPr lang="en-US" sz="2800" dirty="0">
                <a:solidFill>
                  <a:schemeClr val="tx1"/>
                </a:solidFill>
              </a:rPr>
              <a:t>Mark 4: 30-32	</a:t>
            </a:r>
          </a:p>
        </p:txBody>
      </p:sp>
      <p:sp>
        <p:nvSpPr>
          <p:cNvPr id="9" name="Text Placeholder 8">
            <a:extLst>
              <a:ext uri="{FF2B5EF4-FFF2-40B4-BE49-F238E27FC236}">
                <a16:creationId xmlns:a16="http://schemas.microsoft.com/office/drawing/2014/main" id="{593E5AAF-E305-23F4-6DDE-8B734D79667E}"/>
              </a:ext>
            </a:extLst>
          </p:cNvPr>
          <p:cNvSpPr>
            <a:spLocks noGrp="1"/>
          </p:cNvSpPr>
          <p:nvPr>
            <p:ph type="body" sz="half" idx="16"/>
          </p:nvPr>
        </p:nvSpPr>
        <p:spPr>
          <a:xfrm>
            <a:off x="3753029" y="1280159"/>
            <a:ext cx="3392353" cy="5394959"/>
          </a:xfrm>
        </p:spPr>
        <p:txBody>
          <a:bodyPr>
            <a:normAutofit/>
          </a:bodyPr>
          <a:lstStyle/>
          <a:p>
            <a:r>
              <a:rPr lang="en-US" sz="2400" dirty="0"/>
              <a:t>“The kingdom of God is like…a mustard seed, which is the smallest of all seeds on earth. Yet when planted, it grows and becomes the largest of all garden plants, with such big branches that the birds can perch in its shade.”</a:t>
            </a:r>
          </a:p>
        </p:txBody>
      </p:sp>
      <p:sp>
        <p:nvSpPr>
          <p:cNvPr id="7" name="Text Placeholder 6">
            <a:extLst>
              <a:ext uri="{FF2B5EF4-FFF2-40B4-BE49-F238E27FC236}">
                <a16:creationId xmlns:a16="http://schemas.microsoft.com/office/drawing/2014/main" id="{7D476DDD-9AE0-CE9C-2E6E-67760BFB2600}"/>
              </a:ext>
            </a:extLst>
          </p:cNvPr>
          <p:cNvSpPr>
            <a:spLocks noGrp="1"/>
          </p:cNvSpPr>
          <p:nvPr>
            <p:ph type="body" sz="quarter" idx="13"/>
          </p:nvPr>
        </p:nvSpPr>
        <p:spPr>
          <a:xfrm>
            <a:off x="7372893" y="492034"/>
            <a:ext cx="2932113" cy="576262"/>
          </a:xfrm>
        </p:spPr>
        <p:txBody>
          <a:bodyPr/>
          <a:lstStyle/>
          <a:p>
            <a:pPr algn="ctr"/>
            <a:r>
              <a:rPr lang="en-US" sz="2800" dirty="0">
                <a:solidFill>
                  <a:schemeClr val="tx1"/>
                </a:solidFill>
              </a:rPr>
              <a:t>Luke 13: 18-19</a:t>
            </a:r>
          </a:p>
        </p:txBody>
      </p:sp>
      <p:sp>
        <p:nvSpPr>
          <p:cNvPr id="10" name="Text Placeholder 9">
            <a:extLst>
              <a:ext uri="{FF2B5EF4-FFF2-40B4-BE49-F238E27FC236}">
                <a16:creationId xmlns:a16="http://schemas.microsoft.com/office/drawing/2014/main" id="{EF75B87A-1EC8-C4CD-00F6-003FCD7A511B}"/>
              </a:ext>
            </a:extLst>
          </p:cNvPr>
          <p:cNvSpPr>
            <a:spLocks noGrp="1"/>
          </p:cNvSpPr>
          <p:nvPr>
            <p:ph type="body" sz="half" idx="17"/>
          </p:nvPr>
        </p:nvSpPr>
        <p:spPr>
          <a:xfrm>
            <a:off x="7372894" y="1280160"/>
            <a:ext cx="3848100" cy="4976178"/>
          </a:xfrm>
        </p:spPr>
        <p:txBody>
          <a:bodyPr>
            <a:normAutofit/>
          </a:bodyPr>
          <a:lstStyle/>
          <a:p>
            <a:r>
              <a:rPr lang="en-US" sz="2400" dirty="0"/>
              <a:t>“Then Jesus asked, ‘What is the kingdom of God like? What shall I compare it to? It is like a mustard seed, which a man took and planted in his garden. It grew and became a tree, and the birds perched in its branches.’”</a:t>
            </a:r>
          </a:p>
        </p:txBody>
      </p:sp>
    </p:spTree>
    <p:extLst>
      <p:ext uri="{BB962C8B-B14F-4D97-AF65-F5344CB8AC3E}">
        <p14:creationId xmlns:p14="http://schemas.microsoft.com/office/powerpoint/2010/main" val="2024494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ADC0055-3710-1F49-C67E-5DF9DE2E0A18}"/>
              </a:ext>
            </a:extLst>
          </p:cNvPr>
          <p:cNvSpPr>
            <a:spLocks noGrp="1"/>
          </p:cNvSpPr>
          <p:nvPr>
            <p:ph type="title"/>
          </p:nvPr>
        </p:nvSpPr>
        <p:spPr>
          <a:xfrm>
            <a:off x="5721181" y="381071"/>
            <a:ext cx="4689916" cy="820711"/>
          </a:xfrm>
        </p:spPr>
        <p:txBody>
          <a:bodyPr>
            <a:normAutofit/>
          </a:bodyPr>
          <a:lstStyle/>
          <a:p>
            <a:r>
              <a:rPr lang="en-US" sz="3200" dirty="0"/>
              <a:t>The Mustard Seed:</a:t>
            </a:r>
          </a:p>
        </p:txBody>
      </p:sp>
      <p:pic>
        <p:nvPicPr>
          <p:cNvPr id="11" name="Picture 10">
            <a:extLst>
              <a:ext uri="{FF2B5EF4-FFF2-40B4-BE49-F238E27FC236}">
                <a16:creationId xmlns:a16="http://schemas.microsoft.com/office/drawing/2014/main" id="{087DEAAE-4344-26C6-A7D6-73F1C81C3B01}"/>
              </a:ext>
            </a:extLst>
          </p:cNvPr>
          <p:cNvPicPr>
            <a:picLocks noChangeAspect="1"/>
          </p:cNvPicPr>
          <p:nvPr/>
        </p:nvPicPr>
        <p:blipFill>
          <a:blip r:embed="rId3"/>
          <a:srcRect t="1537"/>
          <a:stretch>
            <a:fillRect/>
          </a:stretch>
        </p:blipFill>
        <p:spPr>
          <a:xfrm rot="1097106">
            <a:off x="756219" y="555088"/>
            <a:ext cx="4156111" cy="5824962"/>
          </a:xfrm>
          <a:prstGeom prst="rect">
            <a:avLst/>
          </a:prstGeom>
        </p:spPr>
      </p:pic>
      <p:sp>
        <p:nvSpPr>
          <p:cNvPr id="10" name="Content Placeholder 9">
            <a:extLst>
              <a:ext uri="{FF2B5EF4-FFF2-40B4-BE49-F238E27FC236}">
                <a16:creationId xmlns:a16="http://schemas.microsoft.com/office/drawing/2014/main" id="{87BCBD43-41A2-C407-26BF-8CE261A8587F}"/>
              </a:ext>
            </a:extLst>
          </p:cNvPr>
          <p:cNvSpPr>
            <a:spLocks noGrp="1"/>
          </p:cNvSpPr>
          <p:nvPr>
            <p:ph idx="1"/>
          </p:nvPr>
        </p:nvSpPr>
        <p:spPr>
          <a:xfrm>
            <a:off x="5499463" y="1404679"/>
            <a:ext cx="6574971" cy="5381898"/>
          </a:xfrm>
        </p:spPr>
        <p:txBody>
          <a:bodyPr>
            <a:normAutofit lnSpcReduction="10000"/>
          </a:bodyPr>
          <a:lstStyle/>
          <a:p>
            <a:pPr>
              <a:buFont typeface="Arial" panose="020B0604020202020204" pitchFamily="34" charset="0"/>
              <a:buChar char="•"/>
            </a:pPr>
            <a:r>
              <a:rPr lang="en-US" sz="2800" dirty="0"/>
              <a:t>Sinapis Nigra = Black Mustard Seed</a:t>
            </a:r>
          </a:p>
          <a:p>
            <a:pPr>
              <a:buFont typeface="Arial" panose="020B0604020202020204" pitchFamily="34" charset="0"/>
              <a:buChar char="•"/>
            </a:pPr>
            <a:r>
              <a:rPr lang="en-US" sz="2800" dirty="0"/>
              <a:t>NOT a tree, it’s a bush that grows between 8 – 15ft tall</a:t>
            </a:r>
          </a:p>
          <a:p>
            <a:pPr>
              <a:buFont typeface="Arial" panose="020B0604020202020204" pitchFamily="34" charset="0"/>
              <a:buChar char="•"/>
            </a:pPr>
            <a:r>
              <a:rPr lang="en-US" sz="2800" dirty="0"/>
              <a:t>‘the smallest of seeds’ – a hyperbole like ‘big as a house’</a:t>
            </a:r>
          </a:p>
          <a:p>
            <a:pPr>
              <a:buFont typeface="Arial" panose="020B0604020202020204" pitchFamily="34" charset="0"/>
              <a:buChar char="•"/>
            </a:pPr>
            <a:r>
              <a:rPr lang="en-US" sz="2800" dirty="0"/>
              <a:t>Everyone knew it is never planted in a garden! Field! But Jesus said ‘planted in a garden’</a:t>
            </a:r>
          </a:p>
          <a:p>
            <a:pPr>
              <a:buFont typeface="Arial" panose="020B0604020202020204" pitchFamily="34" charset="0"/>
              <a:buChar char="•"/>
            </a:pPr>
            <a:r>
              <a:rPr lang="en-US" sz="2800" dirty="0"/>
              <a:t>Seeds used for medicine and spice</a:t>
            </a:r>
          </a:p>
          <a:p>
            <a:pPr>
              <a:buFont typeface="Arial" panose="020B0604020202020204" pitchFamily="34" charset="0"/>
              <a:buChar char="•"/>
            </a:pPr>
            <a:r>
              <a:rPr lang="en-US" sz="2800" dirty="0"/>
              <a:t>Not a perennial – an annual that lives for a single season</a:t>
            </a:r>
          </a:p>
        </p:txBody>
      </p:sp>
    </p:spTree>
    <p:extLst>
      <p:ext uri="{BB962C8B-B14F-4D97-AF65-F5344CB8AC3E}">
        <p14:creationId xmlns:p14="http://schemas.microsoft.com/office/powerpoint/2010/main" val="73067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p:cTn id="14"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 calcmode="lin" valueType="num">
                                      <p:cBhvr>
                                        <p:cTn id="21" dur="10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0">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0">
                                            <p:txEl>
                                              <p:pRg st="3" end="3"/>
                                            </p:txEl>
                                          </p:spTgt>
                                        </p:tgtEl>
                                        <p:attrNameLst>
                                          <p:attrName>style.visibility</p:attrName>
                                        </p:attrNameLst>
                                      </p:cBhvr>
                                      <p:to>
                                        <p:strVal val="visible"/>
                                      </p:to>
                                    </p:set>
                                    <p:anim calcmode="lin" valueType="num">
                                      <p:cBhvr>
                                        <p:cTn id="28" dur="1000" fill="hold"/>
                                        <p:tgtEl>
                                          <p:spTgt spid="10">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0">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0">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0">
                                            <p:txEl>
                                              <p:pRg st="4" end="4"/>
                                            </p:txEl>
                                          </p:spTgt>
                                        </p:tgtEl>
                                        <p:attrNameLst>
                                          <p:attrName>style.visibility</p:attrName>
                                        </p:attrNameLst>
                                      </p:cBhvr>
                                      <p:to>
                                        <p:strVal val="visible"/>
                                      </p:to>
                                    </p:set>
                                    <p:anim calcmode="lin" valueType="num">
                                      <p:cBhvr>
                                        <p:cTn id="35" dur="1000" fill="hold"/>
                                        <p:tgtEl>
                                          <p:spTgt spid="10">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10">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10">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0">
                                            <p:txEl>
                                              <p:pRg st="5" end="5"/>
                                            </p:txEl>
                                          </p:spTgt>
                                        </p:tgtEl>
                                        <p:attrNameLst>
                                          <p:attrName>style.visibility</p:attrName>
                                        </p:attrNameLst>
                                      </p:cBhvr>
                                      <p:to>
                                        <p:strVal val="visible"/>
                                      </p:to>
                                    </p:set>
                                    <p:anim calcmode="lin" valueType="num">
                                      <p:cBhvr>
                                        <p:cTn id="42" dur="1000" fill="hold"/>
                                        <p:tgtEl>
                                          <p:spTgt spid="10">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10">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4F7EC-F730-4FF6-3A65-71C62EE0F9A9}"/>
            </a:ext>
          </a:extLst>
        </p:cNvPr>
        <p:cNvGrpSpPr/>
        <p:nvPr/>
      </p:nvGrpSpPr>
      <p:grpSpPr>
        <a:xfrm>
          <a:off x="0" y="0"/>
          <a:ext cx="0" cy="0"/>
          <a:chOff x="0" y="0"/>
          <a:chExt cx="0" cy="0"/>
        </a:xfrm>
      </p:grpSpPr>
      <p:sp>
        <p:nvSpPr>
          <p:cNvPr id="9" name="Title 8">
            <a:extLst>
              <a:ext uri="{FF2B5EF4-FFF2-40B4-BE49-F238E27FC236}">
                <a16:creationId xmlns:a16="http://schemas.microsoft.com/office/drawing/2014/main" id="{891C7025-B2EB-950B-6D6D-B3728BB0F8E4}"/>
              </a:ext>
            </a:extLst>
          </p:cNvPr>
          <p:cNvSpPr>
            <a:spLocks noGrp="1"/>
          </p:cNvSpPr>
          <p:nvPr>
            <p:ph type="title"/>
          </p:nvPr>
        </p:nvSpPr>
        <p:spPr>
          <a:xfrm>
            <a:off x="5721181" y="381071"/>
            <a:ext cx="4689916" cy="820711"/>
          </a:xfrm>
        </p:spPr>
        <p:txBody>
          <a:bodyPr>
            <a:normAutofit/>
          </a:bodyPr>
          <a:lstStyle/>
          <a:p>
            <a:r>
              <a:rPr lang="en-US" sz="3200" dirty="0"/>
              <a:t>The Mustard Seed </a:t>
            </a:r>
            <a:r>
              <a:rPr lang="en-US" sz="2000" dirty="0" err="1"/>
              <a:t>cont</a:t>
            </a:r>
            <a:r>
              <a:rPr lang="en-US" sz="3200" dirty="0"/>
              <a:t>:</a:t>
            </a:r>
          </a:p>
        </p:txBody>
      </p:sp>
      <p:pic>
        <p:nvPicPr>
          <p:cNvPr id="11" name="Picture 10">
            <a:extLst>
              <a:ext uri="{FF2B5EF4-FFF2-40B4-BE49-F238E27FC236}">
                <a16:creationId xmlns:a16="http://schemas.microsoft.com/office/drawing/2014/main" id="{5B55C825-7415-7EB4-54E4-0FBE713AD98B}"/>
              </a:ext>
            </a:extLst>
          </p:cNvPr>
          <p:cNvPicPr>
            <a:picLocks noChangeAspect="1"/>
          </p:cNvPicPr>
          <p:nvPr/>
        </p:nvPicPr>
        <p:blipFill>
          <a:blip r:embed="rId2"/>
          <a:srcRect t="1537"/>
          <a:stretch>
            <a:fillRect/>
          </a:stretch>
        </p:blipFill>
        <p:spPr>
          <a:xfrm rot="1097106">
            <a:off x="756219" y="555088"/>
            <a:ext cx="4156111" cy="5824962"/>
          </a:xfrm>
          <a:prstGeom prst="rect">
            <a:avLst/>
          </a:prstGeom>
        </p:spPr>
      </p:pic>
      <p:sp>
        <p:nvSpPr>
          <p:cNvPr id="10" name="Content Placeholder 9">
            <a:extLst>
              <a:ext uri="{FF2B5EF4-FFF2-40B4-BE49-F238E27FC236}">
                <a16:creationId xmlns:a16="http://schemas.microsoft.com/office/drawing/2014/main" id="{7B0D63B2-6C5B-DBFB-40D5-AC6CE489C085}"/>
              </a:ext>
            </a:extLst>
          </p:cNvPr>
          <p:cNvSpPr>
            <a:spLocks noGrp="1"/>
          </p:cNvSpPr>
          <p:nvPr>
            <p:ph idx="1"/>
          </p:nvPr>
        </p:nvSpPr>
        <p:spPr>
          <a:xfrm>
            <a:off x="5225144" y="1299052"/>
            <a:ext cx="6862354" cy="5488650"/>
          </a:xfrm>
        </p:spPr>
        <p:txBody>
          <a:bodyPr>
            <a:normAutofit lnSpcReduction="10000"/>
          </a:bodyPr>
          <a:lstStyle/>
          <a:p>
            <a:pPr>
              <a:buFont typeface="Arial" panose="020B0604020202020204" pitchFamily="34" charset="0"/>
              <a:buChar char="•"/>
            </a:pPr>
            <a:r>
              <a:rPr lang="en-US" sz="2800" dirty="0"/>
              <a:t>During the Roman Empire Era, branches/twigs were used as a toothbrush</a:t>
            </a:r>
          </a:p>
          <a:p>
            <a:pPr>
              <a:buFont typeface="Arial" panose="020B0604020202020204" pitchFamily="34" charset="0"/>
              <a:buChar char="•"/>
            </a:pPr>
            <a:r>
              <a:rPr lang="en-US" sz="2800" dirty="0"/>
              <a:t>Mustard seeds were used as a picture of the ability to grow exponentially </a:t>
            </a:r>
          </a:p>
          <a:p>
            <a:pPr>
              <a:buFont typeface="Arial" panose="020B0604020202020204" pitchFamily="34" charset="0"/>
              <a:buChar char="•"/>
            </a:pPr>
            <a:r>
              <a:rPr lang="en-US" sz="2800" dirty="0"/>
              <a:t>Pliny (70ad’s historian) said, “The mustard seed is extremely beneficial for health. It grows entirely wild…but once sown, it is scarcely possible (impossible) to get the place free from it as when it falls it germinates at immediately” - invasive</a:t>
            </a:r>
          </a:p>
        </p:txBody>
      </p:sp>
    </p:spTree>
    <p:extLst>
      <p:ext uri="{BB962C8B-B14F-4D97-AF65-F5344CB8AC3E}">
        <p14:creationId xmlns:p14="http://schemas.microsoft.com/office/powerpoint/2010/main" val="321573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p:cTn id="7" dur="1000" fill="hold"/>
                                        <p:tgtEl>
                                          <p:spTgt spid="1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0">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anim calcmode="lin" valueType="num">
                                      <p:cBhvr>
                                        <p:cTn id="14" dur="1000" fill="hold"/>
                                        <p:tgtEl>
                                          <p:spTgt spid="10">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0">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0">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anim calcmode="lin" valueType="num">
                                      <p:cBhvr>
                                        <p:cTn id="21" dur="1000" fill="hold"/>
                                        <p:tgtEl>
                                          <p:spTgt spid="10">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0">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5137795B-0C69-544B-B6BC-BE187519E17A}"/>
              </a:ext>
            </a:extLst>
          </p:cNvPr>
          <p:cNvSpPr>
            <a:spLocks noGrp="1"/>
          </p:cNvSpPr>
          <p:nvPr>
            <p:ph type="body" sz="half" idx="2"/>
          </p:nvPr>
        </p:nvSpPr>
        <p:spPr>
          <a:xfrm>
            <a:off x="135222" y="1423851"/>
            <a:ext cx="5547119" cy="5345762"/>
          </a:xfrm>
        </p:spPr>
        <p:txBody>
          <a:bodyPr vert="horz" lIns="91440" tIns="45720" rIns="91440" bIns="45720" rtlCol="0">
            <a:noAutofit/>
          </a:bodyPr>
          <a:lstStyle/>
          <a:p>
            <a:pPr marL="457200" indent="-457200">
              <a:buFont typeface="Arial" panose="020B0604020202020204" pitchFamily="34" charset="0"/>
              <a:buChar char="•"/>
            </a:pPr>
            <a:r>
              <a:rPr lang="en-US" sz="2800" dirty="0">
                <a:solidFill>
                  <a:schemeClr val="tx1"/>
                </a:solidFill>
                <a:latin typeface="Cambria" panose="02040503050406030204" pitchFamily="18" charset="0"/>
              </a:rPr>
              <a:t>All farmers knew you plant mustard seeds in fields not in gardens…Jesus said garden 3Xs</a:t>
            </a:r>
          </a:p>
          <a:p>
            <a:pPr marL="457200" indent="-457200">
              <a:buFont typeface="Arial" panose="020B0604020202020204" pitchFamily="34" charset="0"/>
              <a:buChar char="•"/>
            </a:pPr>
            <a:r>
              <a:rPr lang="en-US" sz="2800" dirty="0">
                <a:latin typeface="Cambria" panose="02040503050406030204" pitchFamily="18" charset="0"/>
              </a:rPr>
              <a:t>Mustard seeds were perennials not annuals…had to be refreshed every year … Ex 16 and the manna…</a:t>
            </a:r>
            <a:endParaRPr lang="en-US" sz="2800" dirty="0">
              <a:solidFill>
                <a:schemeClr val="tx1"/>
              </a:solidFill>
              <a:latin typeface="Cambria" panose="02040503050406030204" pitchFamily="18" charset="0"/>
            </a:endParaRPr>
          </a:p>
          <a:p>
            <a:pPr marL="457200" indent="-457200">
              <a:buFont typeface="Arial" panose="020B0604020202020204" pitchFamily="34" charset="0"/>
              <a:buChar char="•"/>
            </a:pPr>
            <a:r>
              <a:rPr lang="en-US" sz="2800" dirty="0">
                <a:latin typeface="Cambria" panose="02040503050406030204" pitchFamily="18" charset="0"/>
              </a:rPr>
              <a:t>Gardens were too small to hold the seed’s growth and would consume the garden … what did He mean…</a:t>
            </a:r>
          </a:p>
          <a:p>
            <a:pPr marL="457200" indent="-457200">
              <a:buFont typeface="Arial" panose="020B0604020202020204" pitchFamily="34" charset="0"/>
              <a:buChar char="•"/>
            </a:pPr>
            <a:endParaRPr lang="en-US" sz="2800" dirty="0">
              <a:solidFill>
                <a:schemeClr val="tx1"/>
              </a:solidFill>
              <a:latin typeface="Cambria" panose="02040503050406030204" pitchFamily="18" charset="0"/>
            </a:endParaRPr>
          </a:p>
        </p:txBody>
      </p:sp>
      <p:pic>
        <p:nvPicPr>
          <p:cNvPr id="8" name="Content Placeholder 7" descr="Shape, arrow&#10;&#10;Description automatically generated">
            <a:extLst>
              <a:ext uri="{FF2B5EF4-FFF2-40B4-BE49-F238E27FC236}">
                <a16:creationId xmlns:a16="http://schemas.microsoft.com/office/drawing/2014/main" id="{7E77A244-1187-5B4C-A801-50B58B8851C6}"/>
              </a:ext>
            </a:extLst>
          </p:cNvPr>
          <p:cNvPicPr>
            <a:picLocks noGrp="1" noChangeAspect="1"/>
          </p:cNvPicPr>
          <p:nvPr>
            <p:ph idx="1"/>
          </p:nvPr>
        </p:nvPicPr>
        <p:blipFill>
          <a:blip r:embed="rId2"/>
          <a:stretch>
            <a:fillRect/>
          </a:stretch>
        </p:blipFill>
        <p:spPr>
          <a:xfrm>
            <a:off x="6043041" y="1423851"/>
            <a:ext cx="5384193" cy="4832504"/>
          </a:xfrm>
          <a:prstGeom prst="rect">
            <a:avLst/>
          </a:prstGeom>
        </p:spPr>
      </p:pic>
      <p:pic>
        <p:nvPicPr>
          <p:cNvPr id="10" name="Picture 9" descr="Logo&#10;&#10;Description automatically generated with low confidence">
            <a:extLst>
              <a:ext uri="{FF2B5EF4-FFF2-40B4-BE49-F238E27FC236}">
                <a16:creationId xmlns:a16="http://schemas.microsoft.com/office/drawing/2014/main" id="{489ABB12-FEB3-ED49-9F22-36401D324D31}"/>
              </a:ext>
            </a:extLst>
          </p:cNvPr>
          <p:cNvPicPr>
            <a:picLocks noChangeAspect="1"/>
          </p:cNvPicPr>
          <p:nvPr/>
        </p:nvPicPr>
        <p:blipFill rotWithShape="1">
          <a:blip r:embed="rId3"/>
          <a:srcRect l="5154" t="10739" r="4536" b="11343"/>
          <a:stretch/>
        </p:blipFill>
        <p:spPr>
          <a:xfrm>
            <a:off x="6553640" y="2469115"/>
            <a:ext cx="4362994" cy="2741976"/>
          </a:xfrm>
          <a:prstGeom prst="rect">
            <a:avLst/>
          </a:prstGeom>
        </p:spPr>
      </p:pic>
      <p:sp>
        <p:nvSpPr>
          <p:cNvPr id="4" name="TextBox 3">
            <a:extLst>
              <a:ext uri="{FF2B5EF4-FFF2-40B4-BE49-F238E27FC236}">
                <a16:creationId xmlns:a16="http://schemas.microsoft.com/office/drawing/2014/main" id="{EADB59AB-296D-C05E-4351-735190064B8C}"/>
              </a:ext>
            </a:extLst>
          </p:cNvPr>
          <p:cNvSpPr txBox="1"/>
          <p:nvPr/>
        </p:nvSpPr>
        <p:spPr>
          <a:xfrm>
            <a:off x="5394960" y="209006"/>
            <a:ext cx="4963886" cy="584775"/>
          </a:xfrm>
          <a:prstGeom prst="rect">
            <a:avLst/>
          </a:prstGeom>
          <a:noFill/>
        </p:spPr>
        <p:txBody>
          <a:bodyPr wrap="square" rtlCol="0">
            <a:spAutoFit/>
          </a:bodyPr>
          <a:lstStyle/>
          <a:p>
            <a:r>
              <a:rPr lang="en-US" sz="3200" dirty="0"/>
              <a:t>The Field vs The Garden:</a:t>
            </a:r>
          </a:p>
        </p:txBody>
      </p:sp>
    </p:spTree>
    <p:extLst>
      <p:ext uri="{BB962C8B-B14F-4D97-AF65-F5344CB8AC3E}">
        <p14:creationId xmlns:p14="http://schemas.microsoft.com/office/powerpoint/2010/main" val="35792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 calcmode="lin" valueType="num">
                                      <p:cBhvr>
                                        <p:cTn id="14" dur="1000" fill="hold"/>
                                        <p:tgtEl>
                                          <p:spTgt spid="6">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BE8BDF-ABF8-BC1E-8FCD-5665D86230C8}"/>
              </a:ext>
            </a:extLst>
          </p:cNvPr>
          <p:cNvSpPr>
            <a:spLocks noGrp="1"/>
          </p:cNvSpPr>
          <p:nvPr>
            <p:ph type="title"/>
          </p:nvPr>
        </p:nvSpPr>
        <p:spPr>
          <a:xfrm>
            <a:off x="261257" y="452718"/>
            <a:ext cx="10267406" cy="1400530"/>
          </a:xfrm>
        </p:spPr>
        <p:txBody>
          <a:bodyPr/>
          <a:lstStyle/>
          <a:p>
            <a:pPr algn="ctr"/>
            <a:r>
              <a:rPr lang="en-US" sz="2800" dirty="0"/>
              <a:t>Even though the human heart/soul is limited by a person’s capacity; the seed of the Kingdom – mustard seed of faith – expands our ability to spiritually see, do, and experience!</a:t>
            </a:r>
          </a:p>
        </p:txBody>
      </p:sp>
      <p:sp>
        <p:nvSpPr>
          <p:cNvPr id="6" name="Content Placeholder 5">
            <a:extLst>
              <a:ext uri="{FF2B5EF4-FFF2-40B4-BE49-F238E27FC236}">
                <a16:creationId xmlns:a16="http://schemas.microsoft.com/office/drawing/2014/main" id="{E432FAD4-3DBD-BAF2-83D0-8D293E166415}"/>
              </a:ext>
            </a:extLst>
          </p:cNvPr>
          <p:cNvSpPr>
            <a:spLocks noGrp="1"/>
          </p:cNvSpPr>
          <p:nvPr>
            <p:ph idx="1"/>
          </p:nvPr>
        </p:nvSpPr>
        <p:spPr>
          <a:xfrm>
            <a:off x="341811" y="2418807"/>
            <a:ext cx="11508377" cy="4195481"/>
          </a:xfrm>
        </p:spPr>
        <p:txBody>
          <a:bodyPr>
            <a:normAutofit/>
          </a:bodyPr>
          <a:lstStyle/>
          <a:p>
            <a:pPr>
              <a:buFont typeface="Arial" panose="020B0604020202020204" pitchFamily="34" charset="0"/>
              <a:buChar char="•"/>
            </a:pPr>
            <a:r>
              <a:rPr lang="en-US" sz="2800" dirty="0"/>
              <a:t>Matt 17: 20, “Truly I tell you, if you have faith as small as a mustard seed, you can say to this mountain, ‘move from here to there’ and it will move. Nothing is impossible for you.”</a:t>
            </a:r>
          </a:p>
          <a:p>
            <a:pPr>
              <a:buFont typeface="Arial" panose="020B0604020202020204" pitchFamily="34" charset="0"/>
              <a:buChar char="•"/>
            </a:pPr>
            <a:endParaRPr lang="en-US" sz="2800" dirty="0"/>
          </a:p>
          <a:p>
            <a:pPr>
              <a:buFont typeface="Arial" panose="020B0604020202020204" pitchFamily="34" charset="0"/>
              <a:buChar char="•"/>
            </a:pPr>
            <a:r>
              <a:rPr lang="en-US" sz="2800" dirty="0"/>
              <a:t>John 14: 12, “I say to you, whoever believes in Me will also do the works that I do; and greater works than these he (you) will do, because I am going to the Father.”</a:t>
            </a:r>
          </a:p>
        </p:txBody>
      </p:sp>
    </p:spTree>
    <p:extLst>
      <p:ext uri="{BB962C8B-B14F-4D97-AF65-F5344CB8AC3E}">
        <p14:creationId xmlns:p14="http://schemas.microsoft.com/office/powerpoint/2010/main" val="2360676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BBD65-FF04-A32D-4503-F737ED06CE6C}"/>
              </a:ext>
            </a:extLst>
          </p:cNvPr>
          <p:cNvSpPr>
            <a:spLocks noGrp="1"/>
          </p:cNvSpPr>
          <p:nvPr>
            <p:ph type="title"/>
          </p:nvPr>
        </p:nvSpPr>
        <p:spPr>
          <a:xfrm>
            <a:off x="457201" y="452718"/>
            <a:ext cx="9593634" cy="1400530"/>
          </a:xfrm>
        </p:spPr>
        <p:txBody>
          <a:bodyPr/>
          <a:lstStyle/>
          <a:p>
            <a:pPr algn="ctr"/>
            <a:r>
              <a:rPr lang="en-US" sz="3200" dirty="0"/>
              <a:t>“if you have faith as small as a mustard seed…”</a:t>
            </a:r>
            <a:br>
              <a:rPr lang="en-US" sz="3200" dirty="0"/>
            </a:br>
            <a:r>
              <a:rPr lang="en-US" sz="2400" dirty="0"/>
              <a:t>Matthew 17: 20</a:t>
            </a:r>
            <a:endParaRPr lang="en-US" sz="3200" dirty="0"/>
          </a:p>
        </p:txBody>
      </p:sp>
      <p:sp>
        <p:nvSpPr>
          <p:cNvPr id="3" name="Content Placeholder 2">
            <a:extLst>
              <a:ext uri="{FF2B5EF4-FFF2-40B4-BE49-F238E27FC236}">
                <a16:creationId xmlns:a16="http://schemas.microsoft.com/office/drawing/2014/main" id="{B8990001-DF22-0872-D6BD-C335EE099447}"/>
              </a:ext>
            </a:extLst>
          </p:cNvPr>
          <p:cNvSpPr>
            <a:spLocks noGrp="1"/>
          </p:cNvSpPr>
          <p:nvPr>
            <p:ph idx="1"/>
          </p:nvPr>
        </p:nvSpPr>
        <p:spPr>
          <a:xfrm>
            <a:off x="668382" y="3032632"/>
            <a:ext cx="10855235" cy="2519083"/>
          </a:xfrm>
        </p:spPr>
        <p:txBody>
          <a:bodyPr>
            <a:normAutofit/>
          </a:bodyPr>
          <a:lstStyle/>
          <a:p>
            <a:pPr marL="0" indent="0" algn="ctr">
              <a:buNone/>
            </a:pPr>
            <a:r>
              <a:rPr lang="en-US" sz="4400" dirty="0"/>
              <a:t>“Faith is being </a:t>
            </a:r>
            <a:r>
              <a:rPr lang="en-US" sz="4400" b="1" dirty="0"/>
              <a:t>sure</a:t>
            </a:r>
            <a:r>
              <a:rPr lang="en-US" sz="4400" dirty="0"/>
              <a:t> of what we </a:t>
            </a:r>
            <a:r>
              <a:rPr lang="en-US" sz="4400" b="1" dirty="0"/>
              <a:t>hope</a:t>
            </a:r>
            <a:r>
              <a:rPr lang="en-US" sz="4400" dirty="0"/>
              <a:t> for and </a:t>
            </a:r>
            <a:r>
              <a:rPr lang="en-US" sz="4400" b="1" dirty="0"/>
              <a:t>certain</a:t>
            </a:r>
            <a:r>
              <a:rPr lang="en-US" sz="4400" dirty="0"/>
              <a:t> of what </a:t>
            </a:r>
            <a:r>
              <a:rPr lang="en-US" sz="4400" b="1" dirty="0"/>
              <a:t>we do not see</a:t>
            </a:r>
            <a:r>
              <a:rPr lang="en-US" sz="4400" dirty="0"/>
              <a:t>.” </a:t>
            </a:r>
            <a:r>
              <a:rPr lang="en-US" sz="3200" dirty="0"/>
              <a:t>Hebrews 11: 1</a:t>
            </a:r>
          </a:p>
        </p:txBody>
      </p:sp>
    </p:spTree>
    <p:extLst>
      <p:ext uri="{BB962C8B-B14F-4D97-AF65-F5344CB8AC3E}">
        <p14:creationId xmlns:p14="http://schemas.microsoft.com/office/powerpoint/2010/main" val="3146230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DB4EBF-A6E7-8F09-7A54-C6A6B8D9DC12}"/>
              </a:ext>
            </a:extLst>
          </p:cNvPr>
          <p:cNvSpPr>
            <a:spLocks noGrp="1"/>
          </p:cNvSpPr>
          <p:nvPr>
            <p:ph idx="1"/>
          </p:nvPr>
        </p:nvSpPr>
        <p:spPr>
          <a:xfrm>
            <a:off x="737552" y="1018903"/>
            <a:ext cx="10587945" cy="5451565"/>
          </a:xfrm>
        </p:spPr>
        <p:txBody>
          <a:bodyPr>
            <a:normAutofit/>
          </a:bodyPr>
          <a:lstStyle/>
          <a:p>
            <a:pPr>
              <a:buFont typeface="Arial" panose="020B0604020202020204" pitchFamily="34" charset="0"/>
              <a:buChar char="•"/>
            </a:pPr>
            <a:r>
              <a:rPr lang="en-US" sz="3600" dirty="0"/>
              <a:t>Sure:	“I Know! I Know!”</a:t>
            </a:r>
          </a:p>
          <a:p>
            <a:pPr>
              <a:buFont typeface="Arial" panose="020B0604020202020204" pitchFamily="34" charset="0"/>
              <a:buChar char="•"/>
            </a:pPr>
            <a:endParaRPr lang="en-US" sz="3600" dirty="0"/>
          </a:p>
          <a:p>
            <a:pPr>
              <a:buFont typeface="Arial" panose="020B0604020202020204" pitchFamily="34" charset="0"/>
              <a:buChar char="•"/>
            </a:pPr>
            <a:r>
              <a:rPr lang="en-US" sz="3600" dirty="0"/>
              <a:t>Hope: Know now that in future (ASL for hope)</a:t>
            </a:r>
          </a:p>
          <a:p>
            <a:pPr>
              <a:buFont typeface="Arial" panose="020B0604020202020204" pitchFamily="34" charset="0"/>
              <a:buChar char="•"/>
            </a:pPr>
            <a:endParaRPr lang="en-US" sz="3600" dirty="0"/>
          </a:p>
          <a:p>
            <a:pPr>
              <a:buFont typeface="Arial" panose="020B0604020202020204" pitchFamily="34" charset="0"/>
              <a:buChar char="•"/>
            </a:pPr>
            <a:r>
              <a:rPr lang="en-US" sz="3600" dirty="0"/>
              <a:t>Certain: True business (ASL sign) – ‘doubt no’</a:t>
            </a:r>
          </a:p>
          <a:p>
            <a:pPr>
              <a:buFont typeface="Arial" panose="020B0604020202020204" pitchFamily="34" charset="0"/>
              <a:buChar char="•"/>
            </a:pPr>
            <a:endParaRPr lang="en-US" sz="3600" dirty="0"/>
          </a:p>
          <a:p>
            <a:pPr>
              <a:buFont typeface="Arial" panose="020B0604020202020204" pitchFamily="34" charset="0"/>
              <a:buChar char="•"/>
            </a:pPr>
            <a:r>
              <a:rPr lang="en-US" sz="3600" dirty="0"/>
              <a:t>What we do not see: nothing right now</a:t>
            </a:r>
          </a:p>
          <a:p>
            <a:pPr>
              <a:buFont typeface="Arial" panose="020B0604020202020204" pitchFamily="34" charset="0"/>
              <a:buChar char="•"/>
            </a:pPr>
            <a:endParaRPr lang="en-US" sz="3600" dirty="0"/>
          </a:p>
          <a:p>
            <a:pPr>
              <a:buFont typeface="Arial" panose="020B0604020202020204" pitchFamily="34" charset="0"/>
              <a:buChar char="•"/>
            </a:pPr>
            <a:endParaRPr lang="en-US" sz="3600" dirty="0"/>
          </a:p>
        </p:txBody>
      </p:sp>
    </p:spTree>
    <p:extLst>
      <p:ext uri="{BB962C8B-B14F-4D97-AF65-F5344CB8AC3E}">
        <p14:creationId xmlns:p14="http://schemas.microsoft.com/office/powerpoint/2010/main" val="119788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2DC63-C595-D2D3-CDDA-5EDA02C7FFFC}"/>
              </a:ext>
            </a:extLst>
          </p:cNvPr>
          <p:cNvSpPr>
            <a:spLocks noGrp="1"/>
          </p:cNvSpPr>
          <p:nvPr>
            <p:ph type="title"/>
          </p:nvPr>
        </p:nvSpPr>
        <p:spPr>
          <a:xfrm>
            <a:off x="646111" y="452718"/>
            <a:ext cx="9404723" cy="1023385"/>
          </a:xfrm>
        </p:spPr>
        <p:txBody>
          <a:bodyPr/>
          <a:lstStyle/>
          <a:p>
            <a:r>
              <a:rPr lang="en-US" sz="3200" dirty="0"/>
              <a:t>When the mustard size faith is planted in the human heart…</a:t>
            </a:r>
          </a:p>
        </p:txBody>
      </p:sp>
      <p:sp>
        <p:nvSpPr>
          <p:cNvPr id="3" name="Content Placeholder 2">
            <a:extLst>
              <a:ext uri="{FF2B5EF4-FFF2-40B4-BE49-F238E27FC236}">
                <a16:creationId xmlns:a16="http://schemas.microsoft.com/office/drawing/2014/main" id="{0F770062-B2AF-8932-1923-DDE596CC01E2}"/>
              </a:ext>
            </a:extLst>
          </p:cNvPr>
          <p:cNvSpPr>
            <a:spLocks noGrp="1"/>
          </p:cNvSpPr>
          <p:nvPr>
            <p:ph idx="1"/>
          </p:nvPr>
        </p:nvSpPr>
        <p:spPr>
          <a:xfrm>
            <a:off x="618657" y="1687158"/>
            <a:ext cx="10954685" cy="4195481"/>
          </a:xfrm>
        </p:spPr>
        <p:txBody>
          <a:bodyPr>
            <a:normAutofit lnSpcReduction="10000"/>
          </a:bodyPr>
          <a:lstStyle/>
          <a:p>
            <a:pPr>
              <a:buFont typeface="Arial" panose="020B0604020202020204" pitchFamily="34" charset="0"/>
              <a:buChar char="•"/>
            </a:pPr>
            <a:r>
              <a:rPr lang="en-US" sz="2800" dirty="0"/>
              <a:t>The smallest of all seeds…</a:t>
            </a:r>
          </a:p>
          <a:p>
            <a:pPr>
              <a:buFont typeface="Arial" panose="020B0604020202020204" pitchFamily="34" charset="0"/>
              <a:buChar char="•"/>
            </a:pPr>
            <a:r>
              <a:rPr lang="en-US" sz="2800" dirty="0"/>
              <a:t>Supposed to be a bush BUT grows to become a huge tree</a:t>
            </a:r>
          </a:p>
          <a:p>
            <a:pPr>
              <a:buFont typeface="Arial" panose="020B0604020202020204" pitchFamily="34" charset="0"/>
              <a:buChar char="•"/>
            </a:pPr>
            <a:r>
              <a:rPr lang="en-US" sz="2800" dirty="0"/>
              <a:t>Same as manna during Moses’ time – must be daily attended, fed, taken care of</a:t>
            </a:r>
          </a:p>
          <a:p>
            <a:pPr>
              <a:buFont typeface="Arial" panose="020B0604020202020204" pitchFamily="34" charset="0"/>
              <a:buChar char="•"/>
            </a:pPr>
            <a:r>
              <a:rPr lang="en-US" sz="2800" dirty="0"/>
              <a:t>Faith in Jesus is invasive! Should ‘take over’ your heart, mind, and actions</a:t>
            </a:r>
          </a:p>
          <a:p>
            <a:pPr>
              <a:buFont typeface="Arial" panose="020B0604020202020204" pitchFamily="34" charset="0"/>
              <a:buChar char="•"/>
            </a:pPr>
            <a:r>
              <a:rPr lang="en-US" sz="2800" dirty="0"/>
              <a:t>Brings healing and spice in your life and in others through your relationships (The birds came and rested in its branches) – that’s you!</a:t>
            </a:r>
          </a:p>
        </p:txBody>
      </p:sp>
    </p:spTree>
    <p:extLst>
      <p:ext uri="{BB962C8B-B14F-4D97-AF65-F5344CB8AC3E}">
        <p14:creationId xmlns:p14="http://schemas.microsoft.com/office/powerpoint/2010/main" val="375766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108</TotalTime>
  <Words>790</Words>
  <Application>Microsoft Macintosh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Cambria</vt:lpstr>
      <vt:lpstr>Century Gothic</vt:lpstr>
      <vt:lpstr>Wingdings 3</vt:lpstr>
      <vt:lpstr>Ion</vt:lpstr>
      <vt:lpstr>The Mustard Seed Parable #4</vt:lpstr>
      <vt:lpstr>PowerPoint Presentation</vt:lpstr>
      <vt:lpstr>The Mustard Seed:</vt:lpstr>
      <vt:lpstr>The Mustard Seed cont:</vt:lpstr>
      <vt:lpstr>PowerPoint Presentation</vt:lpstr>
      <vt:lpstr>Even though the human heart/soul is limited by a person’s capacity; the seed of the Kingdom – mustard seed of faith – expands our ability to spiritually see, do, and experience!</vt:lpstr>
      <vt:lpstr>“if you have faith as small as a mustard seed…” Matthew 17: 20</vt:lpstr>
      <vt:lpstr>PowerPoint Presentation</vt:lpstr>
      <vt:lpstr>When the mustard size faith is planted in the human heart…</vt:lpstr>
      <vt:lpstr>Luke 13: 18 &amp; 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 Smith</dc:creator>
  <cp:lastModifiedBy>JoAnn Smith</cp:lastModifiedBy>
  <cp:revision>2</cp:revision>
  <dcterms:created xsi:type="dcterms:W3CDTF">2025-06-06T18:41:06Z</dcterms:created>
  <dcterms:modified xsi:type="dcterms:W3CDTF">2025-06-06T20:30:02Z</dcterms:modified>
</cp:coreProperties>
</file>