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FEE6E2-D92C-9B4C-98E9-6609BB1BC833}" type="datetimeFigureOut">
              <a:rPr lang="en-US" smtClean="0"/>
              <a:t>6/13/25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D04C1F-1CE8-0749-A8A6-6C447F68B884}" type="slidenum">
              <a:rPr lang="en-US" smtClean="0"/>
              <a:t>‹#›</a:t>
            </a:fld>
            <a:endParaRPr lang="en-US"/>
          </a:p>
        </p:txBody>
      </p:sp>
    </p:spTree>
    <p:extLst>
      <p:ext uri="{BB962C8B-B14F-4D97-AF65-F5344CB8AC3E}">
        <p14:creationId xmlns:p14="http://schemas.microsoft.com/office/powerpoint/2010/main" val="4135273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D04C1F-1CE8-0749-A8A6-6C447F68B884}" type="slidenum">
              <a:rPr lang="en-US" smtClean="0"/>
              <a:t>5</a:t>
            </a:fld>
            <a:endParaRPr lang="en-US"/>
          </a:p>
        </p:txBody>
      </p:sp>
    </p:spTree>
    <p:extLst>
      <p:ext uri="{BB962C8B-B14F-4D97-AF65-F5344CB8AC3E}">
        <p14:creationId xmlns:p14="http://schemas.microsoft.com/office/powerpoint/2010/main" val="384686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6/13/25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6/13/25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C7A97A-A7DE-4DFB-8542-1E4BF24C7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E111DB0-3D73-4D20-9D57-CEF5A0D86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2A1688B-78BB-8BE9-C8FA-64AA864EDA64}"/>
              </a:ext>
            </a:extLst>
          </p:cNvPr>
          <p:cNvSpPr>
            <a:spLocks noGrp="1"/>
          </p:cNvSpPr>
          <p:nvPr>
            <p:ph type="ctrTitle"/>
          </p:nvPr>
        </p:nvSpPr>
        <p:spPr>
          <a:xfrm>
            <a:off x="643467" y="1298448"/>
            <a:ext cx="3685070" cy="2411403"/>
          </a:xfrm>
        </p:spPr>
        <p:txBody>
          <a:bodyPr anchor="ctr">
            <a:normAutofit/>
          </a:bodyPr>
          <a:lstStyle/>
          <a:p>
            <a:r>
              <a:rPr lang="en-US" dirty="0">
                <a:solidFill>
                  <a:schemeClr val="tx1"/>
                </a:solidFill>
              </a:rPr>
              <a:t>Parable of the Tenants</a:t>
            </a:r>
          </a:p>
        </p:txBody>
      </p:sp>
      <p:sp>
        <p:nvSpPr>
          <p:cNvPr id="3" name="Subtitle 2">
            <a:extLst>
              <a:ext uri="{FF2B5EF4-FFF2-40B4-BE49-F238E27FC236}">
                <a16:creationId xmlns:a16="http://schemas.microsoft.com/office/drawing/2014/main" id="{4C97A61C-807A-9783-524C-D745172E122E}"/>
              </a:ext>
            </a:extLst>
          </p:cNvPr>
          <p:cNvSpPr>
            <a:spLocks noGrp="1"/>
          </p:cNvSpPr>
          <p:nvPr>
            <p:ph type="subTitle" idx="1"/>
          </p:nvPr>
        </p:nvSpPr>
        <p:spPr>
          <a:xfrm>
            <a:off x="195943" y="3801291"/>
            <a:ext cx="4323806" cy="1783355"/>
          </a:xfrm>
        </p:spPr>
        <p:txBody>
          <a:bodyPr>
            <a:normAutofit/>
          </a:bodyPr>
          <a:lstStyle/>
          <a:p>
            <a:r>
              <a:rPr lang="en-US" sz="3200" dirty="0">
                <a:solidFill>
                  <a:schemeClr val="tx1"/>
                </a:solidFill>
              </a:rPr>
              <a:t>Matthew 21: 33 - 45</a:t>
            </a:r>
          </a:p>
          <a:p>
            <a:r>
              <a:rPr lang="en-US" sz="3200" dirty="0">
                <a:solidFill>
                  <a:schemeClr val="tx1"/>
                </a:solidFill>
              </a:rPr>
              <a:t>Mark 12: 1 - 13</a:t>
            </a:r>
          </a:p>
          <a:p>
            <a:r>
              <a:rPr lang="en-US" sz="3200" dirty="0">
                <a:solidFill>
                  <a:schemeClr val="tx1"/>
                </a:solidFill>
              </a:rPr>
              <a:t>Luke 20: 9 - 19</a:t>
            </a:r>
          </a:p>
        </p:txBody>
      </p:sp>
      <p:pic>
        <p:nvPicPr>
          <p:cNvPr id="4" name="Picture 3" descr="A group of men working in a field&#10;&#10;AI-generated content may be incorrect.">
            <a:extLst>
              <a:ext uri="{FF2B5EF4-FFF2-40B4-BE49-F238E27FC236}">
                <a16:creationId xmlns:a16="http://schemas.microsoft.com/office/drawing/2014/main" id="{2FAD3148-C1D6-269C-0453-9045395308EE}"/>
              </a:ext>
            </a:extLst>
          </p:cNvPr>
          <p:cNvPicPr>
            <a:picLocks noChangeAspect="1"/>
          </p:cNvPicPr>
          <p:nvPr/>
        </p:nvPicPr>
        <p:blipFill>
          <a:blip r:embed="rId2"/>
          <a:srcRect l="16352" r="6862" b="1"/>
          <a:stretch>
            <a:fillRect/>
          </a:stretch>
        </p:blipFill>
        <p:spPr>
          <a:xfrm>
            <a:off x="5120640" y="759599"/>
            <a:ext cx="6367271" cy="5330650"/>
          </a:xfrm>
          <a:prstGeom prst="rect">
            <a:avLst/>
          </a:prstGeom>
        </p:spPr>
      </p:pic>
      <p:sp>
        <p:nvSpPr>
          <p:cNvPr id="13" name="Rectangle 12">
            <a:extLst>
              <a:ext uri="{FF2B5EF4-FFF2-40B4-BE49-F238E27FC236}">
                <a16:creationId xmlns:a16="http://schemas.microsoft.com/office/drawing/2014/main" id="{027ADCA0-A066-4B16-8E1F-3C2483947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749215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8B2385-D655-23FF-6786-5F2B501EAFE8}"/>
              </a:ext>
            </a:extLst>
          </p:cNvPr>
          <p:cNvSpPr>
            <a:spLocks noGrp="1"/>
          </p:cNvSpPr>
          <p:nvPr>
            <p:ph type="title"/>
          </p:nvPr>
        </p:nvSpPr>
        <p:spPr/>
        <p:txBody>
          <a:bodyPr/>
          <a:lstStyle/>
          <a:p>
            <a:r>
              <a:rPr lang="en-US" dirty="0"/>
              <a:t>Background Events:</a:t>
            </a:r>
          </a:p>
        </p:txBody>
      </p:sp>
      <p:sp>
        <p:nvSpPr>
          <p:cNvPr id="8" name="Content Placeholder 7">
            <a:extLst>
              <a:ext uri="{FF2B5EF4-FFF2-40B4-BE49-F238E27FC236}">
                <a16:creationId xmlns:a16="http://schemas.microsoft.com/office/drawing/2014/main" id="{54604D81-F6DA-B2E4-0512-3D753E638AAD}"/>
              </a:ext>
            </a:extLst>
          </p:cNvPr>
          <p:cNvSpPr>
            <a:spLocks noGrp="1"/>
          </p:cNvSpPr>
          <p:nvPr>
            <p:ph idx="1"/>
          </p:nvPr>
        </p:nvSpPr>
        <p:spPr>
          <a:xfrm>
            <a:off x="3579223" y="864108"/>
            <a:ext cx="8085908" cy="5120640"/>
          </a:xfrm>
        </p:spPr>
        <p:txBody>
          <a:bodyPr anchor="t">
            <a:normAutofit/>
          </a:bodyPr>
          <a:lstStyle/>
          <a:p>
            <a:r>
              <a:rPr lang="en-US" sz="2800" dirty="0"/>
              <a:t>Triumphant Entry			Luke 19: 28-40</a:t>
            </a:r>
          </a:p>
          <a:p>
            <a:r>
              <a:rPr lang="en-US" sz="2800" dirty="0"/>
              <a:t>Jesus weeps for Jerusalem		Luke 19: 41</a:t>
            </a:r>
          </a:p>
          <a:p>
            <a:r>
              <a:rPr lang="en-US" sz="2800" dirty="0"/>
              <a:t>Jesus cleans the Temple		Luke 19: 45 – 48</a:t>
            </a:r>
          </a:p>
          <a:p>
            <a:r>
              <a:rPr lang="en-US" sz="2800" dirty="0"/>
              <a:t>Jesus taught daily in the Temple 	Luke 19: 47 - 48           and the Chief Priests determined to </a:t>
            </a:r>
            <a:br>
              <a:rPr lang="en-US" sz="2800" dirty="0"/>
            </a:br>
            <a:r>
              <a:rPr lang="en-US" sz="2800" dirty="0"/>
              <a:t>kill Jesus but the people ‘hung on’ </a:t>
            </a:r>
            <a:br>
              <a:rPr lang="en-US" sz="2800" dirty="0"/>
            </a:br>
            <a:r>
              <a:rPr lang="en-US" sz="2800" dirty="0"/>
              <a:t>every word Jesus taught</a:t>
            </a:r>
          </a:p>
          <a:p>
            <a:r>
              <a:rPr lang="en-US" sz="2800" dirty="0"/>
              <a:t>They question His authority, so 	Luke 20: 1 - 7     Jesus asked, “John’s authority? God </a:t>
            </a:r>
            <a:br>
              <a:rPr lang="en-US" sz="2800" dirty="0"/>
            </a:br>
            <a:r>
              <a:rPr lang="en-US" sz="2800" dirty="0"/>
              <a:t>or self?” They said they couldn’t </a:t>
            </a:r>
            <a:br>
              <a:rPr lang="en-US" sz="2800" dirty="0"/>
            </a:br>
            <a:r>
              <a:rPr lang="en-US" sz="2800" dirty="0"/>
              <a:t>answer, so Jesus said “same”…</a:t>
            </a:r>
          </a:p>
        </p:txBody>
      </p:sp>
    </p:spTree>
    <p:extLst>
      <p:ext uri="{BB962C8B-B14F-4D97-AF65-F5344CB8AC3E}">
        <p14:creationId xmlns:p14="http://schemas.microsoft.com/office/powerpoint/2010/main" val="312527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A1E0A-FE37-23FF-D56B-21CF4E66D446}"/>
              </a:ext>
            </a:extLst>
          </p:cNvPr>
          <p:cNvSpPr>
            <a:spLocks noGrp="1"/>
          </p:cNvSpPr>
          <p:nvPr>
            <p:ph type="title"/>
          </p:nvPr>
        </p:nvSpPr>
        <p:spPr/>
        <p:txBody>
          <a:bodyPr>
            <a:normAutofit fontScale="90000"/>
          </a:bodyPr>
          <a:lstStyle/>
          <a:p>
            <a:br>
              <a:rPr lang="en-US" dirty="0"/>
            </a:br>
            <a:br>
              <a:rPr lang="en-US" dirty="0"/>
            </a:br>
            <a:br>
              <a:rPr lang="en-US" dirty="0"/>
            </a:br>
            <a:r>
              <a:rPr lang="en-US" dirty="0"/>
              <a:t>Jesus, now, tells the Parable of the Tenants…</a:t>
            </a:r>
            <a:br>
              <a:rPr lang="en-US" dirty="0"/>
            </a:br>
            <a:br>
              <a:rPr lang="en-US" dirty="0"/>
            </a:br>
            <a:r>
              <a:rPr lang="en-US" sz="3100" dirty="0">
                <a:solidFill>
                  <a:schemeClr val="bg1"/>
                </a:solidFill>
              </a:rPr>
              <a:t>Matthew 21: 33 - 45</a:t>
            </a:r>
            <a:br>
              <a:rPr lang="en-US" sz="3100" dirty="0">
                <a:solidFill>
                  <a:schemeClr val="bg1"/>
                </a:solidFill>
              </a:rPr>
            </a:br>
            <a:r>
              <a:rPr lang="en-US" sz="3100" dirty="0">
                <a:solidFill>
                  <a:schemeClr val="bg1"/>
                </a:solidFill>
              </a:rPr>
              <a:t>Mark 12: 1 - 13</a:t>
            </a:r>
            <a:br>
              <a:rPr lang="en-US" sz="3100" dirty="0">
                <a:solidFill>
                  <a:schemeClr val="bg1"/>
                </a:solidFill>
              </a:rPr>
            </a:br>
            <a:r>
              <a:rPr lang="en-US" sz="3100" dirty="0">
                <a:solidFill>
                  <a:schemeClr val="bg1"/>
                </a:solidFill>
              </a:rPr>
              <a:t>Luke 20: 9 - 19</a:t>
            </a:r>
            <a:br>
              <a:rPr lang="en-US" dirty="0">
                <a:solidFill>
                  <a:schemeClr val="tx1"/>
                </a:solidFill>
              </a:rPr>
            </a:br>
            <a:br>
              <a:rPr lang="en-US" dirty="0"/>
            </a:br>
            <a:br>
              <a:rPr lang="en-US" dirty="0"/>
            </a:br>
            <a:endParaRPr lang="en-US" dirty="0"/>
          </a:p>
        </p:txBody>
      </p:sp>
      <p:sp>
        <p:nvSpPr>
          <p:cNvPr id="3" name="Content Placeholder 2">
            <a:extLst>
              <a:ext uri="{FF2B5EF4-FFF2-40B4-BE49-F238E27FC236}">
                <a16:creationId xmlns:a16="http://schemas.microsoft.com/office/drawing/2014/main" id="{56F5A015-36DC-ADA9-E7CE-704CA51294B7}"/>
              </a:ext>
            </a:extLst>
          </p:cNvPr>
          <p:cNvSpPr>
            <a:spLocks noGrp="1"/>
          </p:cNvSpPr>
          <p:nvPr>
            <p:ph idx="1"/>
          </p:nvPr>
        </p:nvSpPr>
        <p:spPr>
          <a:xfrm>
            <a:off x="3869267" y="378823"/>
            <a:ext cx="7939555" cy="6204857"/>
          </a:xfrm>
        </p:spPr>
        <p:txBody>
          <a:bodyPr anchor="t">
            <a:normAutofit/>
          </a:bodyPr>
          <a:lstStyle/>
          <a:p>
            <a:pPr marL="0" indent="0">
              <a:buNone/>
            </a:pPr>
            <a:r>
              <a:rPr lang="en-US" sz="2400" dirty="0"/>
              <a:t>Luke 20: 9-19, “A man planted a vineyard (Matt &amp; Mark said he planted the vineyard, built a wall around it, built a winepress, and a watchtower), rented it to some farmers and went away for a long time. </a:t>
            </a:r>
          </a:p>
          <a:p>
            <a:pPr marL="0" indent="0">
              <a:buNone/>
            </a:pPr>
            <a:r>
              <a:rPr lang="en-US" sz="2400" dirty="0"/>
              <a:t>At harvest time, he sent a servant to the tenants so they would give him some of the fruit…but the tenants beat him and sent him away empty-handed.</a:t>
            </a:r>
          </a:p>
          <a:p>
            <a:pPr marL="0" indent="0">
              <a:buNone/>
            </a:pPr>
            <a:r>
              <a:rPr lang="en-US" sz="2400" dirty="0"/>
              <a:t>He sent another servant, but that one they beat and shamefully treated and sent him away empty-handed.</a:t>
            </a:r>
          </a:p>
          <a:p>
            <a:pPr marL="0" indent="0">
              <a:buNone/>
            </a:pPr>
            <a:r>
              <a:rPr lang="en-US" sz="2400" dirty="0"/>
              <a:t>He sent still a third, and they wounded him and threw him out.</a:t>
            </a:r>
          </a:p>
          <a:p>
            <a:pPr marL="0" indent="0">
              <a:buNone/>
            </a:pPr>
            <a:r>
              <a:rPr lang="en-US" sz="2400" dirty="0"/>
              <a:t>Then the owner said, “What shall I do? I will send my son, whom I love; perhaps they will respect him.” </a:t>
            </a:r>
          </a:p>
          <a:p>
            <a:pPr marL="0" indent="0">
              <a:buNone/>
            </a:pPr>
            <a:r>
              <a:rPr lang="en-US" sz="2400" dirty="0"/>
              <a:t>But when they saw him, they talked the matter over. “This is the heir, … Let’s kill him, and the inheritance will be ours.” … And they killed him. </a:t>
            </a:r>
          </a:p>
        </p:txBody>
      </p:sp>
    </p:spTree>
    <p:extLst>
      <p:ext uri="{BB962C8B-B14F-4D97-AF65-F5344CB8AC3E}">
        <p14:creationId xmlns:p14="http://schemas.microsoft.com/office/powerpoint/2010/main" val="154669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BC8AC-FB84-478A-D4B6-FAD18F24FFFC}"/>
              </a:ext>
            </a:extLst>
          </p:cNvPr>
          <p:cNvSpPr>
            <a:spLocks noGrp="1"/>
          </p:cNvSpPr>
          <p:nvPr>
            <p:ph type="title"/>
          </p:nvPr>
        </p:nvSpPr>
        <p:spPr/>
        <p:txBody>
          <a:bodyPr/>
          <a:lstStyle/>
          <a:p>
            <a:r>
              <a:rPr lang="en-US" dirty="0"/>
              <a:t>Parable continues with an odd transition…</a:t>
            </a:r>
          </a:p>
        </p:txBody>
      </p:sp>
      <p:sp>
        <p:nvSpPr>
          <p:cNvPr id="3" name="Content Placeholder 2">
            <a:extLst>
              <a:ext uri="{FF2B5EF4-FFF2-40B4-BE49-F238E27FC236}">
                <a16:creationId xmlns:a16="http://schemas.microsoft.com/office/drawing/2014/main" id="{3EBE57F0-F18B-AF30-AB5A-5BF9405FA678}"/>
              </a:ext>
            </a:extLst>
          </p:cNvPr>
          <p:cNvSpPr>
            <a:spLocks noGrp="1"/>
          </p:cNvSpPr>
          <p:nvPr>
            <p:ph idx="1"/>
          </p:nvPr>
        </p:nvSpPr>
        <p:spPr>
          <a:xfrm>
            <a:off x="3579223" y="627018"/>
            <a:ext cx="8151223" cy="5812971"/>
          </a:xfrm>
        </p:spPr>
        <p:txBody>
          <a:bodyPr anchor="t">
            <a:normAutofit/>
          </a:bodyPr>
          <a:lstStyle/>
          <a:p>
            <a:pPr marL="0" indent="0">
              <a:buNone/>
            </a:pPr>
            <a:r>
              <a:rPr lang="en-US" sz="2400" i="1" dirty="0"/>
              <a:t>Jesus asked, </a:t>
            </a:r>
            <a:r>
              <a:rPr lang="en-US" sz="2400" dirty="0"/>
              <a:t>“What then will the owner of the vineyard do to them? He will come and kill those tenants and give the vineyard to others.”</a:t>
            </a:r>
          </a:p>
          <a:p>
            <a:pPr marL="0" indent="0">
              <a:buNone/>
            </a:pPr>
            <a:r>
              <a:rPr lang="en-US" sz="2400" dirty="0"/>
              <a:t>When the people heard this, they said, “God forbid!”</a:t>
            </a:r>
          </a:p>
          <a:p>
            <a:pPr marL="0" indent="0">
              <a:buNone/>
            </a:pPr>
            <a:r>
              <a:rPr lang="en-US" sz="2400" dirty="0"/>
              <a:t>Jesus looked directly at them and asked, “Then what is the meaning of that which is written (Ps 118: 22-23): </a:t>
            </a:r>
          </a:p>
          <a:p>
            <a:pPr marL="0" indent="0">
              <a:buNone/>
            </a:pPr>
            <a:endParaRPr lang="en-US" sz="2400" dirty="0"/>
          </a:p>
          <a:p>
            <a:pPr marL="0" indent="0">
              <a:buNone/>
            </a:pPr>
            <a:r>
              <a:rPr lang="en-US" sz="3200" dirty="0"/>
              <a:t>‘The stone the builders rejected has become the cornerstone; the Lord has done this, and it is marvelous in our eyes’?</a:t>
            </a:r>
          </a:p>
          <a:p>
            <a:pPr marL="0" indent="0">
              <a:buNone/>
            </a:pPr>
            <a:r>
              <a:rPr lang="en-US" sz="3200" dirty="0"/>
              <a:t>Everyone who falls on the stone will be broken into pieces, but anyone on whom it falls will be crushed.”</a:t>
            </a:r>
          </a:p>
          <a:p>
            <a:pPr marL="0" indent="0">
              <a:buNone/>
            </a:pPr>
            <a:endParaRPr lang="en-US" sz="2400" i="1" dirty="0"/>
          </a:p>
        </p:txBody>
      </p:sp>
    </p:spTree>
    <p:extLst>
      <p:ext uri="{BB962C8B-B14F-4D97-AF65-F5344CB8AC3E}">
        <p14:creationId xmlns:p14="http://schemas.microsoft.com/office/powerpoint/2010/main" val="323799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B4CBF-72A3-569A-B4A1-DCBEF3AD4F0F}"/>
              </a:ext>
            </a:extLst>
          </p:cNvPr>
          <p:cNvSpPr>
            <a:spLocks noGrp="1"/>
          </p:cNvSpPr>
          <p:nvPr>
            <p:ph type="title"/>
          </p:nvPr>
        </p:nvSpPr>
        <p:spPr/>
        <p:txBody>
          <a:bodyPr/>
          <a:lstStyle/>
          <a:p>
            <a:r>
              <a:rPr lang="en-US" dirty="0"/>
              <a:t>Parable continues…</a:t>
            </a:r>
          </a:p>
        </p:txBody>
      </p:sp>
      <p:sp>
        <p:nvSpPr>
          <p:cNvPr id="3" name="Content Placeholder 2">
            <a:extLst>
              <a:ext uri="{FF2B5EF4-FFF2-40B4-BE49-F238E27FC236}">
                <a16:creationId xmlns:a16="http://schemas.microsoft.com/office/drawing/2014/main" id="{BD040334-E554-34AC-785D-12DD0BEE2FC6}"/>
              </a:ext>
            </a:extLst>
          </p:cNvPr>
          <p:cNvSpPr>
            <a:spLocks noGrp="1"/>
          </p:cNvSpPr>
          <p:nvPr>
            <p:ph idx="1"/>
          </p:nvPr>
        </p:nvSpPr>
        <p:spPr>
          <a:xfrm>
            <a:off x="3526971" y="1236398"/>
            <a:ext cx="7968343" cy="4733327"/>
          </a:xfrm>
        </p:spPr>
        <p:txBody>
          <a:bodyPr anchor="t">
            <a:normAutofit/>
          </a:bodyPr>
          <a:lstStyle/>
          <a:p>
            <a:pPr marL="0" indent="0">
              <a:buNone/>
            </a:pPr>
            <a:r>
              <a:rPr lang="en-US" sz="2800" dirty="0"/>
              <a:t>Matthew adds, “…The Kingdom of God will be taken away from you and given to a people who will produce fruit.”</a:t>
            </a:r>
          </a:p>
          <a:p>
            <a:pPr marL="0" indent="0">
              <a:buNone/>
            </a:pPr>
            <a:endParaRPr lang="en-US" sz="2800" dirty="0"/>
          </a:p>
          <a:p>
            <a:pPr marL="0" indent="0">
              <a:buNone/>
            </a:pPr>
            <a:r>
              <a:rPr lang="en-US" sz="2800" dirty="0"/>
              <a:t>Luke continues:</a:t>
            </a:r>
          </a:p>
          <a:p>
            <a:pPr marL="0" indent="0">
              <a:buNone/>
            </a:pPr>
            <a:r>
              <a:rPr lang="en-US" sz="2800" dirty="0"/>
              <a:t>“The teachers of the law and chief priests looked for a way to arrest Him immediately, because they knew he had spoken this parable against them. But they were afraid of the people (Matt says the people were ‘hanging on every word’ Jesus was teaching).”</a:t>
            </a:r>
          </a:p>
          <a:p>
            <a:pPr marL="0" indent="0">
              <a:buNone/>
            </a:pPr>
            <a:endParaRPr lang="en-US" sz="2400" dirty="0"/>
          </a:p>
        </p:txBody>
      </p:sp>
    </p:spTree>
    <p:extLst>
      <p:ext uri="{BB962C8B-B14F-4D97-AF65-F5344CB8AC3E}">
        <p14:creationId xmlns:p14="http://schemas.microsoft.com/office/powerpoint/2010/main" val="378473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132E-F3A8-E09A-1341-AB13A2B95B48}"/>
              </a:ext>
            </a:extLst>
          </p:cNvPr>
          <p:cNvSpPr>
            <a:spLocks noGrp="1"/>
          </p:cNvSpPr>
          <p:nvPr>
            <p:ph type="title"/>
          </p:nvPr>
        </p:nvSpPr>
        <p:spPr/>
        <p:txBody>
          <a:bodyPr/>
          <a:lstStyle/>
          <a:p>
            <a:r>
              <a:rPr lang="en-US" dirty="0"/>
              <a:t>A Deeper Look:</a:t>
            </a:r>
          </a:p>
        </p:txBody>
      </p:sp>
      <p:sp>
        <p:nvSpPr>
          <p:cNvPr id="3" name="Content Placeholder 2">
            <a:extLst>
              <a:ext uri="{FF2B5EF4-FFF2-40B4-BE49-F238E27FC236}">
                <a16:creationId xmlns:a16="http://schemas.microsoft.com/office/drawing/2014/main" id="{B4C7D4DA-6BC3-C392-F833-FC101D998AA3}"/>
              </a:ext>
            </a:extLst>
          </p:cNvPr>
          <p:cNvSpPr>
            <a:spLocks noGrp="1"/>
          </p:cNvSpPr>
          <p:nvPr>
            <p:ph idx="1"/>
          </p:nvPr>
        </p:nvSpPr>
        <p:spPr>
          <a:xfrm>
            <a:off x="3618411" y="994736"/>
            <a:ext cx="8164286" cy="5615069"/>
          </a:xfrm>
        </p:spPr>
        <p:txBody>
          <a:bodyPr anchor="t">
            <a:normAutofit/>
          </a:bodyPr>
          <a:lstStyle/>
          <a:p>
            <a:r>
              <a:rPr lang="en-US" sz="2800" dirty="0"/>
              <a:t>The tenants lost sight of who owned the vineyard</a:t>
            </a:r>
          </a:p>
          <a:p>
            <a:r>
              <a:rPr lang="en-US" sz="2800" dirty="0"/>
              <a:t>John 15 – the owner/husbandman is the Father</a:t>
            </a:r>
          </a:p>
          <a:p>
            <a:r>
              <a:rPr lang="en-US" sz="2800" dirty="0"/>
              <a:t>Jesus is the Son – Whom the Father loves – Jesus is establishing His authority…remember they asked…</a:t>
            </a:r>
          </a:p>
          <a:p>
            <a:r>
              <a:rPr lang="en-US" sz="2800" dirty="0"/>
              <a:t>The Father sent many servants – the prophets and teachers of the Law – who their own leaders and people killed</a:t>
            </a:r>
          </a:p>
          <a:p>
            <a:r>
              <a:rPr lang="en-US" sz="2800" dirty="0"/>
              <a:t>Now, the Father has sent His Son, Whom He loves and they, too, will kill him. </a:t>
            </a:r>
          </a:p>
          <a:p>
            <a:r>
              <a:rPr lang="en-US" sz="2800" dirty="0"/>
              <a:t>The kingdom will be taken from them and given to those who will produce fruit…</a:t>
            </a:r>
          </a:p>
        </p:txBody>
      </p:sp>
    </p:spTree>
    <p:extLst>
      <p:ext uri="{BB962C8B-B14F-4D97-AF65-F5344CB8AC3E}">
        <p14:creationId xmlns:p14="http://schemas.microsoft.com/office/powerpoint/2010/main" val="1113161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7AFDA-A998-2CE5-A180-A4B8E0C6C397}"/>
              </a:ext>
            </a:extLst>
          </p:cNvPr>
          <p:cNvSpPr>
            <a:spLocks noGrp="1"/>
          </p:cNvSpPr>
          <p:nvPr>
            <p:ph type="title"/>
          </p:nvPr>
        </p:nvSpPr>
        <p:spPr/>
        <p:txBody>
          <a:bodyPr/>
          <a:lstStyle/>
          <a:p>
            <a:r>
              <a:rPr lang="en-US" dirty="0"/>
              <a:t>A Deeper Look:</a:t>
            </a:r>
          </a:p>
        </p:txBody>
      </p:sp>
      <p:sp>
        <p:nvSpPr>
          <p:cNvPr id="3" name="Content Placeholder 2">
            <a:extLst>
              <a:ext uri="{FF2B5EF4-FFF2-40B4-BE49-F238E27FC236}">
                <a16:creationId xmlns:a16="http://schemas.microsoft.com/office/drawing/2014/main" id="{5BB28B59-D597-7A00-B582-C61AB7248D22}"/>
              </a:ext>
            </a:extLst>
          </p:cNvPr>
          <p:cNvSpPr>
            <a:spLocks noGrp="1"/>
          </p:cNvSpPr>
          <p:nvPr>
            <p:ph idx="1"/>
          </p:nvPr>
        </p:nvSpPr>
        <p:spPr>
          <a:xfrm>
            <a:off x="3579223" y="300447"/>
            <a:ext cx="8190411" cy="6335484"/>
          </a:xfrm>
        </p:spPr>
        <p:txBody>
          <a:bodyPr anchor="t">
            <a:normAutofit/>
          </a:bodyPr>
          <a:lstStyle/>
          <a:p>
            <a:r>
              <a:rPr lang="en-US" sz="2800" dirty="0"/>
              <a:t>Psalms 118, the stone rejected – is Jesus!</a:t>
            </a:r>
          </a:p>
          <a:p>
            <a:r>
              <a:rPr lang="en-US" sz="2800" dirty="0"/>
              <a:t>If we fall upon Him, we will be broken, changed by the power of His blood</a:t>
            </a:r>
          </a:p>
          <a:p>
            <a:r>
              <a:rPr lang="en-US" sz="2800" dirty="0"/>
              <a:t>If we do not … we will be crushed … the second death spoken of in Revelation</a:t>
            </a:r>
          </a:p>
          <a:p>
            <a:r>
              <a:rPr lang="en-US" sz="2800" dirty="0"/>
              <a:t>The religious leaders listening were enraged! “God forbid!” at the Kingdom of God given to others…we who are non-Jews</a:t>
            </a:r>
          </a:p>
          <a:p>
            <a:r>
              <a:rPr lang="en-US" sz="2800" dirty="0"/>
              <a:t>Jesus was appealing to them to let their expectations of the Kingdom of God (only for Jews) be broken…</a:t>
            </a:r>
          </a:p>
          <a:p>
            <a:r>
              <a:rPr lang="en-US" sz="2800" dirty="0"/>
              <a:t>The Father sent His only Son – Whom He loves – to broaden the Kingdom of God to include us… Those who will fall upon Him in repentance and live fruitful lives of obedience…will </a:t>
            </a:r>
            <a:r>
              <a:rPr lang="en-US" sz="2800"/>
              <a:t>inherit the Kingdom of God!</a:t>
            </a:r>
            <a:endParaRPr lang="en-US" sz="2800" dirty="0"/>
          </a:p>
          <a:p>
            <a:endParaRPr lang="en-US" sz="2800" dirty="0"/>
          </a:p>
        </p:txBody>
      </p:sp>
    </p:spTree>
    <p:extLst>
      <p:ext uri="{BB962C8B-B14F-4D97-AF65-F5344CB8AC3E}">
        <p14:creationId xmlns:p14="http://schemas.microsoft.com/office/powerpoint/2010/main" val="429114691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Frame</Template>
  <TotalTime>81</TotalTime>
  <Words>788</Words>
  <Application>Microsoft Macintosh PowerPoint</Application>
  <PresentationFormat>Widescreen</PresentationFormat>
  <Paragraphs>44</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Corbel</vt:lpstr>
      <vt:lpstr>Wingdings 2</vt:lpstr>
      <vt:lpstr>Frame</vt:lpstr>
      <vt:lpstr>Parable of the Tenants</vt:lpstr>
      <vt:lpstr>Background Events:</vt:lpstr>
      <vt:lpstr>   Jesus, now, tells the Parable of the Tenants…  Matthew 21: 33 - 45 Mark 12: 1 - 13 Luke 20: 9 - 19   </vt:lpstr>
      <vt:lpstr>Parable continues with an odd transition…</vt:lpstr>
      <vt:lpstr>Parable continues…</vt:lpstr>
      <vt:lpstr>A Deeper Look:</vt:lpstr>
      <vt:lpstr>A Deeper Look: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2025-06-10T17:11:04Z</dcterms:created>
  <dcterms:modified xsi:type="dcterms:W3CDTF">2025-06-13T21:00:03Z</dcterms:modified>
</cp:coreProperties>
</file>