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51"/>
    <p:restoredTop sz="94628"/>
  </p:normalViewPr>
  <p:slideViewPr>
    <p:cSldViewPr snapToGrid="0">
      <p:cViewPr varScale="1">
        <p:scale>
          <a:sx n="96" d="100"/>
          <a:sy n="96" d="100"/>
        </p:scale>
        <p:origin x="168"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a:t>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a:t>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a:t>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a:t>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a:t>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a:t>6/20/25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a:t>6/20/25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a:t>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a:t>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a:t>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a:t>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a:t>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a:t>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a:t>6/20/25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a:t>6/20/25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a:t>6/20/25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a:t>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a:t>6/20/25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png"/><Relationship Id="rId7"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C094-EB49-6365-B519-69CC80F8B9C6}"/>
              </a:ext>
            </a:extLst>
          </p:cNvPr>
          <p:cNvSpPr>
            <a:spLocks noGrp="1"/>
          </p:cNvSpPr>
          <p:nvPr>
            <p:ph type="ctrTitle"/>
          </p:nvPr>
        </p:nvSpPr>
        <p:spPr>
          <a:xfrm>
            <a:off x="5282384" y="1454963"/>
            <a:ext cx="6261915" cy="3308380"/>
          </a:xfrm>
        </p:spPr>
        <p:txBody>
          <a:bodyPr>
            <a:normAutofit/>
          </a:bodyPr>
          <a:lstStyle/>
          <a:p>
            <a:r>
              <a:rPr lang="en-US" sz="6700" dirty="0"/>
              <a:t>The Parable of the Sprouting Fig Tree</a:t>
            </a:r>
          </a:p>
        </p:txBody>
      </p:sp>
      <p:sp>
        <p:nvSpPr>
          <p:cNvPr id="3" name="Subtitle 2">
            <a:extLst>
              <a:ext uri="{FF2B5EF4-FFF2-40B4-BE49-F238E27FC236}">
                <a16:creationId xmlns:a16="http://schemas.microsoft.com/office/drawing/2014/main" id="{0DA14DE4-3725-A89B-5556-BF778273B5E7}"/>
              </a:ext>
            </a:extLst>
          </p:cNvPr>
          <p:cNvSpPr>
            <a:spLocks noGrp="1"/>
          </p:cNvSpPr>
          <p:nvPr>
            <p:ph type="subTitle" idx="1"/>
          </p:nvPr>
        </p:nvSpPr>
        <p:spPr>
          <a:xfrm>
            <a:off x="5282384" y="5403037"/>
            <a:ext cx="6526439" cy="736121"/>
          </a:xfrm>
        </p:spPr>
        <p:txBody>
          <a:bodyPr>
            <a:normAutofit/>
          </a:bodyPr>
          <a:lstStyle/>
          <a:p>
            <a:r>
              <a:rPr lang="en-US" sz="3200" dirty="0">
                <a:solidFill>
                  <a:schemeClr val="tx1"/>
                </a:solidFill>
              </a:rPr>
              <a:t>Matt 24; Mark 13; and Luke 21</a:t>
            </a:r>
          </a:p>
        </p:txBody>
      </p:sp>
      <p:pic>
        <p:nvPicPr>
          <p:cNvPr id="4" name="Picture 3" descr="A tree in a field&#10;&#10;AI-generated content may be incorrect.">
            <a:extLst>
              <a:ext uri="{FF2B5EF4-FFF2-40B4-BE49-F238E27FC236}">
                <a16:creationId xmlns:a16="http://schemas.microsoft.com/office/drawing/2014/main" id="{C0755B41-CDB2-6801-10D4-6A646BBB5803}"/>
              </a:ext>
            </a:extLst>
          </p:cNvPr>
          <p:cNvPicPr>
            <a:picLocks noChangeAspect="1"/>
          </p:cNvPicPr>
          <p:nvPr/>
        </p:nvPicPr>
        <p:blipFill>
          <a:blip r:embed="rId3"/>
          <a:srcRect l="29111" r="23360"/>
          <a:stretch>
            <a:fillRect/>
          </a:stretch>
        </p:blipFill>
        <p:spPr>
          <a:xfrm>
            <a:off x="607849" y="287383"/>
            <a:ext cx="4551980" cy="6361611"/>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1437718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1FD83-FD67-79D9-B7C9-1557093AE7AA}"/>
              </a:ext>
            </a:extLst>
          </p:cNvPr>
          <p:cNvSpPr>
            <a:spLocks noGrp="1"/>
          </p:cNvSpPr>
          <p:nvPr>
            <p:ph type="title"/>
          </p:nvPr>
        </p:nvSpPr>
        <p:spPr/>
        <p:txBody>
          <a:bodyPr/>
          <a:lstStyle/>
          <a:p>
            <a:pPr algn="ctr"/>
            <a:r>
              <a:rPr lang="en-US" dirty="0"/>
              <a:t>Matthew 24: 32</a:t>
            </a:r>
          </a:p>
        </p:txBody>
      </p:sp>
      <p:sp>
        <p:nvSpPr>
          <p:cNvPr id="3" name="Content Placeholder 2">
            <a:extLst>
              <a:ext uri="{FF2B5EF4-FFF2-40B4-BE49-F238E27FC236}">
                <a16:creationId xmlns:a16="http://schemas.microsoft.com/office/drawing/2014/main" id="{35CEA724-03FC-E955-9E2C-C961BD20E878}"/>
              </a:ext>
            </a:extLst>
          </p:cNvPr>
          <p:cNvSpPr>
            <a:spLocks noGrp="1"/>
          </p:cNvSpPr>
          <p:nvPr>
            <p:ph idx="1"/>
          </p:nvPr>
        </p:nvSpPr>
        <p:spPr>
          <a:xfrm>
            <a:off x="1104293" y="2317961"/>
            <a:ext cx="8946541" cy="2951835"/>
          </a:xfrm>
        </p:spPr>
        <p:txBody>
          <a:bodyPr/>
          <a:lstStyle/>
          <a:p>
            <a:pPr marL="0" indent="0">
              <a:buNone/>
            </a:pPr>
            <a:r>
              <a:rPr lang="en-US" sz="4000" dirty="0"/>
              <a:t>“Now learn this lesson from the fig tree: As soon as its twigs get tender and its leaves come out, you know that summer is near.”</a:t>
            </a:r>
          </a:p>
          <a:p>
            <a:endParaRPr lang="en-US" dirty="0"/>
          </a:p>
        </p:txBody>
      </p:sp>
    </p:spTree>
    <p:extLst>
      <p:ext uri="{BB962C8B-B14F-4D97-AF65-F5344CB8AC3E}">
        <p14:creationId xmlns:p14="http://schemas.microsoft.com/office/powerpoint/2010/main" val="1332445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D553DB-DD11-667F-54ED-17D0E34A9812}"/>
              </a:ext>
            </a:extLst>
          </p:cNvPr>
          <p:cNvSpPr>
            <a:spLocks noGrp="1"/>
          </p:cNvSpPr>
          <p:nvPr>
            <p:ph type="title"/>
          </p:nvPr>
        </p:nvSpPr>
        <p:spPr>
          <a:xfrm>
            <a:off x="632947" y="313531"/>
            <a:ext cx="9404723" cy="576262"/>
          </a:xfrm>
        </p:spPr>
        <p:txBody>
          <a:bodyPr/>
          <a:lstStyle/>
          <a:p>
            <a:r>
              <a:rPr lang="en-US" dirty="0"/>
              <a:t>Look at His Word:</a:t>
            </a:r>
          </a:p>
        </p:txBody>
      </p:sp>
      <p:sp>
        <p:nvSpPr>
          <p:cNvPr id="5" name="Text Placeholder 4">
            <a:extLst>
              <a:ext uri="{FF2B5EF4-FFF2-40B4-BE49-F238E27FC236}">
                <a16:creationId xmlns:a16="http://schemas.microsoft.com/office/drawing/2014/main" id="{B386BDAF-3614-E1DB-02C1-EF1801A185E5}"/>
              </a:ext>
            </a:extLst>
          </p:cNvPr>
          <p:cNvSpPr>
            <a:spLocks noGrp="1"/>
          </p:cNvSpPr>
          <p:nvPr>
            <p:ph type="body" idx="1"/>
          </p:nvPr>
        </p:nvSpPr>
        <p:spPr>
          <a:xfrm>
            <a:off x="348834" y="1097291"/>
            <a:ext cx="2946866" cy="576262"/>
          </a:xfrm>
        </p:spPr>
        <p:txBody>
          <a:bodyPr/>
          <a:lstStyle/>
          <a:p>
            <a:r>
              <a:rPr lang="en-US" sz="2800" dirty="0">
                <a:solidFill>
                  <a:schemeClr val="tx1"/>
                </a:solidFill>
              </a:rPr>
              <a:t>Matt 24: 32</a:t>
            </a:r>
          </a:p>
        </p:txBody>
      </p:sp>
      <p:sp>
        <p:nvSpPr>
          <p:cNvPr id="8" name="Text Placeholder 7">
            <a:extLst>
              <a:ext uri="{FF2B5EF4-FFF2-40B4-BE49-F238E27FC236}">
                <a16:creationId xmlns:a16="http://schemas.microsoft.com/office/drawing/2014/main" id="{F12F3026-D555-80A6-D8B6-7B7441A9389F}"/>
              </a:ext>
            </a:extLst>
          </p:cNvPr>
          <p:cNvSpPr>
            <a:spLocks noGrp="1"/>
          </p:cNvSpPr>
          <p:nvPr>
            <p:ph type="body" sz="half" idx="15"/>
          </p:nvPr>
        </p:nvSpPr>
        <p:spPr>
          <a:xfrm>
            <a:off x="209005" y="1881051"/>
            <a:ext cx="3226525" cy="4781006"/>
          </a:xfrm>
        </p:spPr>
        <p:txBody>
          <a:bodyPr>
            <a:normAutofit/>
          </a:bodyPr>
          <a:lstStyle/>
          <a:p>
            <a:r>
              <a:rPr lang="en-US" sz="2800" dirty="0"/>
              <a:t>“Now learn this lesson from the fig tree: As soon as its twigs get tender and its leaves come out, you know that summer is near.”</a:t>
            </a:r>
          </a:p>
        </p:txBody>
      </p:sp>
      <p:sp>
        <p:nvSpPr>
          <p:cNvPr id="6" name="Text Placeholder 5">
            <a:extLst>
              <a:ext uri="{FF2B5EF4-FFF2-40B4-BE49-F238E27FC236}">
                <a16:creationId xmlns:a16="http://schemas.microsoft.com/office/drawing/2014/main" id="{DD289DDE-096E-2A61-9273-1624E0EDC042}"/>
              </a:ext>
            </a:extLst>
          </p:cNvPr>
          <p:cNvSpPr>
            <a:spLocks noGrp="1"/>
          </p:cNvSpPr>
          <p:nvPr>
            <p:ph type="body" sz="quarter" idx="3"/>
          </p:nvPr>
        </p:nvSpPr>
        <p:spPr>
          <a:xfrm>
            <a:off x="4141507" y="1097291"/>
            <a:ext cx="2936241" cy="576262"/>
          </a:xfrm>
        </p:spPr>
        <p:txBody>
          <a:bodyPr/>
          <a:lstStyle/>
          <a:p>
            <a:r>
              <a:rPr lang="en-US" sz="2800" dirty="0">
                <a:solidFill>
                  <a:schemeClr val="tx1"/>
                </a:solidFill>
              </a:rPr>
              <a:t>Mark 13: 28 - 31</a:t>
            </a:r>
          </a:p>
        </p:txBody>
      </p:sp>
      <p:sp>
        <p:nvSpPr>
          <p:cNvPr id="9" name="Text Placeholder 8">
            <a:extLst>
              <a:ext uri="{FF2B5EF4-FFF2-40B4-BE49-F238E27FC236}">
                <a16:creationId xmlns:a16="http://schemas.microsoft.com/office/drawing/2014/main" id="{2C23F182-1AFF-52A5-92BF-539420172F15}"/>
              </a:ext>
            </a:extLst>
          </p:cNvPr>
          <p:cNvSpPr>
            <a:spLocks noGrp="1"/>
          </p:cNvSpPr>
          <p:nvPr>
            <p:ph type="body" sz="half" idx="16"/>
          </p:nvPr>
        </p:nvSpPr>
        <p:spPr>
          <a:xfrm>
            <a:off x="3579632" y="1752434"/>
            <a:ext cx="4674886" cy="5038239"/>
          </a:xfrm>
        </p:spPr>
        <p:txBody>
          <a:bodyPr>
            <a:normAutofit/>
          </a:bodyPr>
          <a:lstStyle/>
          <a:p>
            <a:r>
              <a:rPr lang="en-US" sz="2400" dirty="0"/>
              <a:t>“Now learn from the fig tree: as soon as its twigs get tender and its leaves come out, you know that summer is near. </a:t>
            </a:r>
            <a:r>
              <a:rPr lang="en-US" sz="2400" dirty="0">
                <a:solidFill>
                  <a:schemeClr val="bg1"/>
                </a:solidFill>
                <a:highlight>
                  <a:srgbClr val="C0C0C0"/>
                </a:highlight>
              </a:rPr>
              <a:t>Even so, when you see these things happening, you know that it (he) is near, right at the door. Truly, I tell you, this generation will certainly not pass away until these things have happened. Heaven and earth will pass away, but My words will never pass away. </a:t>
            </a:r>
          </a:p>
        </p:txBody>
      </p:sp>
      <p:sp>
        <p:nvSpPr>
          <p:cNvPr id="7" name="Text Placeholder 6">
            <a:extLst>
              <a:ext uri="{FF2B5EF4-FFF2-40B4-BE49-F238E27FC236}">
                <a16:creationId xmlns:a16="http://schemas.microsoft.com/office/drawing/2014/main" id="{9F9DC82C-AFC7-A8BF-F687-6A9C39A3302B}"/>
              </a:ext>
            </a:extLst>
          </p:cNvPr>
          <p:cNvSpPr>
            <a:spLocks noGrp="1"/>
          </p:cNvSpPr>
          <p:nvPr>
            <p:ph type="body" sz="quarter" idx="13"/>
          </p:nvPr>
        </p:nvSpPr>
        <p:spPr>
          <a:xfrm>
            <a:off x="8571613" y="1032982"/>
            <a:ext cx="2932113" cy="576262"/>
          </a:xfrm>
        </p:spPr>
        <p:txBody>
          <a:bodyPr/>
          <a:lstStyle/>
          <a:p>
            <a:r>
              <a:rPr lang="en-US" sz="2800" dirty="0">
                <a:solidFill>
                  <a:schemeClr val="tx1"/>
                </a:solidFill>
              </a:rPr>
              <a:t>Luke 21: 29 - 33</a:t>
            </a:r>
          </a:p>
        </p:txBody>
      </p:sp>
      <p:sp>
        <p:nvSpPr>
          <p:cNvPr id="10" name="Text Placeholder 9">
            <a:extLst>
              <a:ext uri="{FF2B5EF4-FFF2-40B4-BE49-F238E27FC236}">
                <a16:creationId xmlns:a16="http://schemas.microsoft.com/office/drawing/2014/main" id="{64ABDD0D-737F-9FF3-EB02-6C474A93031D}"/>
              </a:ext>
            </a:extLst>
          </p:cNvPr>
          <p:cNvSpPr>
            <a:spLocks noGrp="1"/>
          </p:cNvSpPr>
          <p:nvPr>
            <p:ph type="body" sz="half" idx="17"/>
          </p:nvPr>
        </p:nvSpPr>
        <p:spPr>
          <a:xfrm>
            <a:off x="8254518" y="1752434"/>
            <a:ext cx="3728477" cy="5038239"/>
          </a:xfrm>
        </p:spPr>
        <p:txBody>
          <a:bodyPr>
            <a:normAutofit lnSpcReduction="10000"/>
          </a:bodyPr>
          <a:lstStyle/>
          <a:p>
            <a:r>
              <a:rPr lang="en-US" sz="2400" dirty="0"/>
              <a:t>“Look at the fig tree </a:t>
            </a:r>
            <a:r>
              <a:rPr lang="en-US" sz="2400" dirty="0">
                <a:highlight>
                  <a:srgbClr val="00FFFF"/>
                </a:highlight>
              </a:rPr>
              <a:t>and all the trees</a:t>
            </a:r>
            <a:r>
              <a:rPr lang="en-US" sz="2400" dirty="0"/>
              <a:t>. When they sprout leaves, you can see for yourselves and know that the summer is near. </a:t>
            </a:r>
            <a:r>
              <a:rPr lang="en-US" sz="2400" dirty="0">
                <a:solidFill>
                  <a:schemeClr val="bg1"/>
                </a:solidFill>
                <a:highlight>
                  <a:srgbClr val="C0C0C0"/>
                </a:highlight>
              </a:rPr>
              <a:t>Even so when you see these things happening, you know that the</a:t>
            </a:r>
            <a:r>
              <a:rPr lang="en-US" sz="2400" dirty="0">
                <a:highlight>
                  <a:srgbClr val="C0C0C0"/>
                </a:highlight>
              </a:rPr>
              <a:t> </a:t>
            </a:r>
            <a:r>
              <a:rPr lang="en-US" sz="2400" dirty="0">
                <a:highlight>
                  <a:srgbClr val="00FFFF"/>
                </a:highlight>
              </a:rPr>
              <a:t>kingdom of God</a:t>
            </a:r>
            <a:r>
              <a:rPr lang="en-US" sz="2400" dirty="0"/>
              <a:t> </a:t>
            </a:r>
            <a:r>
              <a:rPr lang="en-US" sz="2400" dirty="0">
                <a:solidFill>
                  <a:schemeClr val="bg1"/>
                </a:solidFill>
                <a:highlight>
                  <a:srgbClr val="C0C0C0"/>
                </a:highlight>
              </a:rPr>
              <a:t>is near. Truly I tell you, this generation will not pass away until all these things have happened…”</a:t>
            </a:r>
          </a:p>
        </p:txBody>
      </p:sp>
    </p:spTree>
    <p:extLst>
      <p:ext uri="{BB962C8B-B14F-4D97-AF65-F5344CB8AC3E}">
        <p14:creationId xmlns:p14="http://schemas.microsoft.com/office/powerpoint/2010/main" val="1700200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6" name="Picture 15">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8" name="Oval 17">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20" name="Picture 19">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2" name="Picture 21">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4" name="Rectangle 23">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6" name="Rectangle 25">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90F23346-927C-3A01-7720-A324FBD3425C}"/>
              </a:ext>
            </a:extLst>
          </p:cNvPr>
          <p:cNvSpPr>
            <a:spLocks noGrp="1"/>
          </p:cNvSpPr>
          <p:nvPr>
            <p:ph type="title"/>
          </p:nvPr>
        </p:nvSpPr>
        <p:spPr>
          <a:xfrm>
            <a:off x="601438" y="175320"/>
            <a:ext cx="6188190" cy="466126"/>
          </a:xfrm>
        </p:spPr>
        <p:txBody>
          <a:bodyPr vert="horz" lIns="91440" tIns="45720" rIns="91440" bIns="45720" rtlCol="0" anchor="t">
            <a:normAutofit fontScale="90000"/>
          </a:bodyPr>
          <a:lstStyle/>
          <a:p>
            <a:pPr algn="ctr"/>
            <a:r>
              <a:rPr lang="en-US" sz="3200" dirty="0">
                <a:solidFill>
                  <a:srgbClr val="EBEBEB"/>
                </a:solidFill>
              </a:rPr>
              <a:t>The Fig Tree</a:t>
            </a:r>
          </a:p>
        </p:txBody>
      </p:sp>
      <p:sp>
        <p:nvSpPr>
          <p:cNvPr id="11" name="Content Placeholder 10">
            <a:extLst>
              <a:ext uri="{FF2B5EF4-FFF2-40B4-BE49-F238E27FC236}">
                <a16:creationId xmlns:a16="http://schemas.microsoft.com/office/drawing/2014/main" id="{EFC92FDB-E13E-B644-6469-26D134BADCE1}"/>
              </a:ext>
            </a:extLst>
          </p:cNvPr>
          <p:cNvSpPr>
            <a:spLocks noGrp="1"/>
          </p:cNvSpPr>
          <p:nvPr>
            <p:ph sz="half" idx="1"/>
          </p:nvPr>
        </p:nvSpPr>
        <p:spPr>
          <a:xfrm>
            <a:off x="106172" y="816766"/>
            <a:ext cx="7431318" cy="5918991"/>
          </a:xfrm>
        </p:spPr>
        <p:txBody>
          <a:bodyPr vert="horz" lIns="91440" tIns="45720" rIns="91440" bIns="45720" rtlCol="0">
            <a:normAutofit fontScale="92500"/>
          </a:bodyPr>
          <a:lstStyle/>
          <a:p>
            <a:r>
              <a:rPr lang="en-US" sz="2800" dirty="0">
                <a:solidFill>
                  <a:srgbClr val="FFFFFF"/>
                </a:solidFill>
              </a:rPr>
              <a:t>Can grow up to 30 – 35 feet tall &amp; 2 – 3 ft diameter.</a:t>
            </a:r>
          </a:p>
          <a:p>
            <a:r>
              <a:rPr lang="en-US" sz="2800" dirty="0">
                <a:solidFill>
                  <a:srgbClr val="FFFFFF"/>
                </a:solidFill>
              </a:rPr>
              <a:t>Adapts to lots of different kinds of soil (even grows in rocky ground)</a:t>
            </a:r>
          </a:p>
          <a:p>
            <a:r>
              <a:rPr lang="en-US" sz="2800" dirty="0">
                <a:solidFill>
                  <a:srgbClr val="FFFFFF"/>
                </a:solidFill>
              </a:rPr>
              <a:t>Life cycle: loses leaves in winter, sprouts new leaves in Spring. Summer means the fulfillment of the process/season</a:t>
            </a:r>
          </a:p>
          <a:p>
            <a:r>
              <a:rPr lang="en-US" sz="2800" dirty="0">
                <a:solidFill>
                  <a:srgbClr val="FFFFFF"/>
                </a:solidFill>
              </a:rPr>
              <a:t>Fruit appears before leaves are fully grown – two harvests: June/July and Aug/Sept …most Israeli homes had fig trees</a:t>
            </a:r>
          </a:p>
          <a:p>
            <a:r>
              <a:rPr lang="en-US" sz="2800" dirty="0">
                <a:solidFill>
                  <a:srgbClr val="FFFFFF"/>
                </a:solidFill>
              </a:rPr>
              <a:t>A symbol of bounty, well-being, sweetness, etc…blessings</a:t>
            </a:r>
          </a:p>
          <a:p>
            <a:r>
              <a:rPr lang="en-US" sz="2800" dirty="0">
                <a:solidFill>
                  <a:srgbClr val="FFFFFF"/>
                </a:solidFill>
              </a:rPr>
              <a:t>A symbol of Israel</a:t>
            </a:r>
          </a:p>
        </p:txBody>
      </p:sp>
      <p:sp>
        <p:nvSpPr>
          <p:cNvPr id="28"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5" name="Content Placeholder 4" descr="A tree in a field&#10;&#10;AI-generated content may be incorrect.">
            <a:extLst>
              <a:ext uri="{FF2B5EF4-FFF2-40B4-BE49-F238E27FC236}">
                <a16:creationId xmlns:a16="http://schemas.microsoft.com/office/drawing/2014/main" id="{5F1EA8CC-1FD4-6208-274C-AEAB632163C8}"/>
              </a:ext>
            </a:extLst>
          </p:cNvPr>
          <p:cNvPicPr>
            <a:picLocks noChangeAspect="1"/>
          </p:cNvPicPr>
          <p:nvPr/>
        </p:nvPicPr>
        <p:blipFill>
          <a:blip r:embed="rId7"/>
          <a:srcRect l="24862" r="2" b="2"/>
          <a:stretch>
            <a:fillRect/>
          </a:stretch>
        </p:blipFill>
        <p:spPr>
          <a:xfrm>
            <a:off x="7230352" y="2"/>
            <a:ext cx="4962068" cy="3428999"/>
          </a:xfrm>
          <a:custGeom>
            <a:avLst/>
            <a:gdLst/>
            <a:ahLst/>
            <a:cxnLst/>
            <a:rect l="l" t="t" r="r" b="b"/>
            <a:pathLst>
              <a:path w="4962068" h="3428999">
                <a:moveTo>
                  <a:pt x="0" y="0"/>
                </a:moveTo>
                <a:lnTo>
                  <a:pt x="1343538" y="0"/>
                </a:lnTo>
                <a:lnTo>
                  <a:pt x="1343538" y="1"/>
                </a:lnTo>
                <a:lnTo>
                  <a:pt x="4962068" y="1"/>
                </a:lnTo>
                <a:lnTo>
                  <a:pt x="4962067" y="3428999"/>
                </a:lnTo>
                <a:lnTo>
                  <a:pt x="250957" y="3428999"/>
                </a:lnTo>
                <a:lnTo>
                  <a:pt x="250957" y="3343961"/>
                </a:lnTo>
                <a:lnTo>
                  <a:pt x="251965" y="3201315"/>
                </a:lnTo>
                <a:lnTo>
                  <a:pt x="250957" y="3057297"/>
                </a:lnTo>
                <a:lnTo>
                  <a:pt x="248940" y="2911221"/>
                </a:lnTo>
                <a:lnTo>
                  <a:pt x="247091" y="2765146"/>
                </a:lnTo>
                <a:lnTo>
                  <a:pt x="243057" y="2617013"/>
                </a:lnTo>
                <a:lnTo>
                  <a:pt x="238855" y="2467509"/>
                </a:lnTo>
                <a:lnTo>
                  <a:pt x="233980" y="2318004"/>
                </a:lnTo>
                <a:lnTo>
                  <a:pt x="227089" y="2167128"/>
                </a:lnTo>
                <a:lnTo>
                  <a:pt x="218852" y="2014881"/>
                </a:lnTo>
                <a:lnTo>
                  <a:pt x="210952" y="1861947"/>
                </a:lnTo>
                <a:lnTo>
                  <a:pt x="200867" y="1709014"/>
                </a:lnTo>
                <a:lnTo>
                  <a:pt x="188764" y="1554023"/>
                </a:lnTo>
                <a:lnTo>
                  <a:pt x="176662" y="1401090"/>
                </a:lnTo>
                <a:lnTo>
                  <a:pt x="162710" y="1245413"/>
                </a:lnTo>
                <a:lnTo>
                  <a:pt x="147414" y="1089051"/>
                </a:lnTo>
                <a:lnTo>
                  <a:pt x="131278" y="934746"/>
                </a:lnTo>
                <a:lnTo>
                  <a:pt x="112452" y="778383"/>
                </a:lnTo>
                <a:lnTo>
                  <a:pt x="92281" y="622707"/>
                </a:lnTo>
                <a:lnTo>
                  <a:pt x="72278" y="466344"/>
                </a:lnTo>
                <a:lnTo>
                  <a:pt x="48914" y="310668"/>
                </a:lnTo>
                <a:lnTo>
                  <a:pt x="25045" y="155677"/>
                </a:lnTo>
                <a:close/>
              </a:path>
            </a:pathLst>
          </a:custGeom>
        </p:spPr>
      </p:pic>
      <p:pic>
        <p:nvPicPr>
          <p:cNvPr id="7" name="Content Placeholder 6" descr="A close up of a plant&#10;&#10;AI-generated content may be incorrect.">
            <a:extLst>
              <a:ext uri="{FF2B5EF4-FFF2-40B4-BE49-F238E27FC236}">
                <a16:creationId xmlns:a16="http://schemas.microsoft.com/office/drawing/2014/main" id="{9DB8F7D8-830D-4378-45AC-69945BACD70D}"/>
              </a:ext>
            </a:extLst>
          </p:cNvPr>
          <p:cNvPicPr>
            <a:picLocks noGrp="1" noChangeAspect="1"/>
          </p:cNvPicPr>
          <p:nvPr>
            <p:ph sz="half" idx="2"/>
          </p:nvPr>
        </p:nvPicPr>
        <p:blipFill>
          <a:blip r:embed="rId8"/>
          <a:srcRect l="1881" r="1800" b="2"/>
          <a:stretch>
            <a:fillRect/>
          </a:stretch>
        </p:blipFill>
        <p:spPr>
          <a:xfrm>
            <a:off x="7228756" y="3428997"/>
            <a:ext cx="4963244" cy="3429002"/>
          </a:xfrm>
          <a:custGeom>
            <a:avLst/>
            <a:gdLst/>
            <a:ahLst/>
            <a:cxnLst/>
            <a:rect l="l" t="t" r="r" b="b"/>
            <a:pathLst>
              <a:path w="4963244" h="3429002">
                <a:moveTo>
                  <a:pt x="252134" y="0"/>
                </a:moveTo>
                <a:lnTo>
                  <a:pt x="4963244" y="0"/>
                </a:lnTo>
                <a:lnTo>
                  <a:pt x="4963244" y="3429002"/>
                </a:lnTo>
                <a:lnTo>
                  <a:pt x="900697" y="3429002"/>
                </a:lnTo>
                <a:lnTo>
                  <a:pt x="900697" y="3429001"/>
                </a:lnTo>
                <a:lnTo>
                  <a:pt x="0" y="3429001"/>
                </a:lnTo>
                <a:lnTo>
                  <a:pt x="5883" y="3388539"/>
                </a:lnTo>
                <a:lnTo>
                  <a:pt x="23196" y="3269895"/>
                </a:lnTo>
                <a:lnTo>
                  <a:pt x="35299" y="3183484"/>
                </a:lnTo>
                <a:lnTo>
                  <a:pt x="48073" y="3080614"/>
                </a:lnTo>
                <a:lnTo>
                  <a:pt x="63369" y="2958542"/>
                </a:lnTo>
                <a:lnTo>
                  <a:pt x="79506" y="2823439"/>
                </a:lnTo>
                <a:lnTo>
                  <a:pt x="96483" y="2671192"/>
                </a:lnTo>
                <a:lnTo>
                  <a:pt x="114469" y="2505228"/>
                </a:lnTo>
                <a:lnTo>
                  <a:pt x="132454" y="2324863"/>
                </a:lnTo>
                <a:lnTo>
                  <a:pt x="150776" y="2132839"/>
                </a:lnTo>
                <a:lnTo>
                  <a:pt x="167753" y="1925727"/>
                </a:lnTo>
                <a:lnTo>
                  <a:pt x="184058" y="1709014"/>
                </a:lnTo>
                <a:lnTo>
                  <a:pt x="198849" y="1479957"/>
                </a:lnTo>
                <a:lnTo>
                  <a:pt x="212969" y="1241299"/>
                </a:lnTo>
                <a:lnTo>
                  <a:pt x="226248" y="992353"/>
                </a:lnTo>
                <a:lnTo>
                  <a:pt x="230955" y="864794"/>
                </a:lnTo>
                <a:lnTo>
                  <a:pt x="236165" y="734493"/>
                </a:lnTo>
                <a:lnTo>
                  <a:pt x="241040" y="602134"/>
                </a:lnTo>
                <a:lnTo>
                  <a:pt x="244234" y="469088"/>
                </a:lnTo>
                <a:lnTo>
                  <a:pt x="247091" y="333300"/>
                </a:lnTo>
                <a:lnTo>
                  <a:pt x="250117" y="196140"/>
                </a:lnTo>
                <a:lnTo>
                  <a:pt x="252134" y="56237"/>
                </a:lnTo>
                <a:close/>
              </a:path>
            </a:pathLst>
          </a:custGeom>
        </p:spPr>
      </p:pic>
    </p:spTree>
    <p:extLst>
      <p:ext uri="{BB962C8B-B14F-4D97-AF65-F5344CB8AC3E}">
        <p14:creationId xmlns:p14="http://schemas.microsoft.com/office/powerpoint/2010/main" val="15326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 calcmode="lin" valueType="num">
                                      <p:cBhvr additive="base">
                                        <p:cTn id="37"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0D7381-B2C8-020F-A7A0-188A25DFD921}"/>
              </a:ext>
            </a:extLst>
          </p:cNvPr>
          <p:cNvSpPr>
            <a:spLocks noGrp="1"/>
          </p:cNvSpPr>
          <p:nvPr>
            <p:ph type="title"/>
          </p:nvPr>
        </p:nvSpPr>
        <p:spPr>
          <a:xfrm>
            <a:off x="645130" y="201339"/>
            <a:ext cx="9404723" cy="816524"/>
          </a:xfrm>
        </p:spPr>
        <p:txBody>
          <a:bodyPr/>
          <a:lstStyle/>
          <a:p>
            <a:pPr algn="ctr"/>
            <a:r>
              <a:rPr lang="en-US" sz="3600" dirty="0"/>
              <a:t>Fig Trees talked about in the OT</a:t>
            </a:r>
          </a:p>
        </p:txBody>
      </p:sp>
      <p:sp>
        <p:nvSpPr>
          <p:cNvPr id="6" name="Content Placeholder 5">
            <a:extLst>
              <a:ext uri="{FF2B5EF4-FFF2-40B4-BE49-F238E27FC236}">
                <a16:creationId xmlns:a16="http://schemas.microsoft.com/office/drawing/2014/main" id="{9C3BB9BA-459E-498B-056D-DA16DB2CAACF}"/>
              </a:ext>
            </a:extLst>
          </p:cNvPr>
          <p:cNvSpPr>
            <a:spLocks noGrp="1"/>
          </p:cNvSpPr>
          <p:nvPr>
            <p:ph idx="1"/>
          </p:nvPr>
        </p:nvSpPr>
        <p:spPr>
          <a:xfrm>
            <a:off x="336645" y="1301019"/>
            <a:ext cx="11518709" cy="5322627"/>
          </a:xfrm>
        </p:spPr>
        <p:txBody>
          <a:bodyPr>
            <a:normAutofit lnSpcReduction="10000"/>
          </a:bodyPr>
          <a:lstStyle/>
          <a:p>
            <a:r>
              <a:rPr lang="en-US" sz="2800" dirty="0"/>
              <a:t>First mentioned in </a:t>
            </a:r>
            <a:r>
              <a:rPr lang="en-US" sz="2800" u="sng" dirty="0"/>
              <a:t>Gen 3:7</a:t>
            </a:r>
            <a:r>
              <a:rPr lang="en-US" sz="2800" dirty="0"/>
              <a:t> – Adam and Eve</a:t>
            </a:r>
          </a:p>
          <a:p>
            <a:r>
              <a:rPr lang="en-US" sz="2800" dirty="0"/>
              <a:t>Symbol of love blossoming – </a:t>
            </a:r>
            <a:r>
              <a:rPr lang="en-US" sz="2800" u="sng" dirty="0"/>
              <a:t>Song of Solomon 2: 13</a:t>
            </a:r>
            <a:r>
              <a:rPr lang="en-US" sz="2800" dirty="0"/>
              <a:t>, “The fig tree ripens its figs,…arise, come away, my darling; come away with me, my beautiful one…”</a:t>
            </a:r>
          </a:p>
          <a:p>
            <a:r>
              <a:rPr lang="en-US" sz="2800" dirty="0"/>
              <a:t>Symbol of Israel – </a:t>
            </a:r>
            <a:r>
              <a:rPr lang="en-US" sz="2800" u="sng" dirty="0"/>
              <a:t>Hosea 9: 10</a:t>
            </a:r>
            <a:r>
              <a:rPr lang="en-US" sz="2800" dirty="0"/>
              <a:t>, “I saw your fathers as first fruits of the fig tree in its first season…”</a:t>
            </a:r>
          </a:p>
          <a:p>
            <a:r>
              <a:rPr lang="en-US" sz="2800" dirty="0"/>
              <a:t>Symbol of safety and prosperity – </a:t>
            </a:r>
            <a:r>
              <a:rPr lang="en-US" sz="2800" u="sng" dirty="0"/>
              <a:t>I Kings 4: 25</a:t>
            </a:r>
            <a:r>
              <a:rPr lang="en-US" sz="2800" dirty="0"/>
              <a:t>, “During Solomon’s lifetime, Judah and Israel…lived in safety, everyone under their own vine and under their own fig tree.”</a:t>
            </a:r>
          </a:p>
          <a:p>
            <a:r>
              <a:rPr lang="en-US" sz="2800" dirty="0"/>
              <a:t>Withered tree – symbol of judgement, </a:t>
            </a:r>
            <a:r>
              <a:rPr lang="en-US" sz="2800" u="sng" dirty="0"/>
              <a:t>Jer 8: 13</a:t>
            </a:r>
            <a:r>
              <a:rPr lang="en-US" sz="2800" dirty="0"/>
              <a:t>, “I will gather them to the end…there would be no fruit on the fig trees…” Removal of His blessings…</a:t>
            </a:r>
          </a:p>
        </p:txBody>
      </p:sp>
    </p:spTree>
    <p:extLst>
      <p:ext uri="{BB962C8B-B14F-4D97-AF65-F5344CB8AC3E}">
        <p14:creationId xmlns:p14="http://schemas.microsoft.com/office/powerpoint/2010/main" val="394123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CAEEF-17EB-AA32-2416-C157ADFB416C}"/>
              </a:ext>
            </a:extLst>
          </p:cNvPr>
          <p:cNvSpPr>
            <a:spLocks noGrp="1"/>
          </p:cNvSpPr>
          <p:nvPr>
            <p:ph type="title"/>
          </p:nvPr>
        </p:nvSpPr>
        <p:spPr>
          <a:xfrm>
            <a:off x="645130" y="467470"/>
            <a:ext cx="9404723" cy="775581"/>
          </a:xfrm>
        </p:spPr>
        <p:txBody>
          <a:bodyPr/>
          <a:lstStyle/>
          <a:p>
            <a:pPr algn="ctr"/>
            <a:r>
              <a:rPr lang="en-US" sz="3600" dirty="0"/>
              <a:t>Fig Trees talked about in the NT:</a:t>
            </a:r>
          </a:p>
        </p:txBody>
      </p:sp>
      <p:sp>
        <p:nvSpPr>
          <p:cNvPr id="3" name="Content Placeholder 2">
            <a:extLst>
              <a:ext uri="{FF2B5EF4-FFF2-40B4-BE49-F238E27FC236}">
                <a16:creationId xmlns:a16="http://schemas.microsoft.com/office/drawing/2014/main" id="{F5F23814-D14C-7FCE-7684-DCE9B05C965F}"/>
              </a:ext>
            </a:extLst>
          </p:cNvPr>
          <p:cNvSpPr>
            <a:spLocks noGrp="1"/>
          </p:cNvSpPr>
          <p:nvPr>
            <p:ph idx="1"/>
          </p:nvPr>
        </p:nvSpPr>
        <p:spPr>
          <a:xfrm>
            <a:off x="357116" y="1726373"/>
            <a:ext cx="11477768" cy="4909817"/>
          </a:xfrm>
        </p:spPr>
        <p:txBody>
          <a:bodyPr>
            <a:normAutofit/>
          </a:bodyPr>
          <a:lstStyle/>
          <a:p>
            <a:r>
              <a:rPr lang="en-US" sz="2800" dirty="0"/>
              <a:t>Cursing of the fig tree: </a:t>
            </a:r>
            <a:r>
              <a:rPr lang="en-US" sz="2800" u="sng" dirty="0"/>
              <a:t>Mark 11: 12 – 14 &amp; 20 – 21</a:t>
            </a:r>
            <a:r>
              <a:rPr lang="en-US" sz="2800" dirty="0"/>
              <a:t>, Jesus pronounced judgement on the unfruitful fig tree and it withered, this was directed to the spiritual leaders of His day</a:t>
            </a:r>
          </a:p>
          <a:p>
            <a:r>
              <a:rPr lang="en-US" sz="2800" dirty="0"/>
              <a:t>Parable in </a:t>
            </a:r>
            <a:r>
              <a:rPr lang="en-US" sz="2800" u="sng" dirty="0"/>
              <a:t>Luke 13: 6 – 9</a:t>
            </a:r>
            <a:r>
              <a:rPr lang="en-US" sz="2800" dirty="0"/>
              <a:t>: The Unfruitful Fig Tree. Jesus told a story of an owner of an unfruitful fig tree deciding to cut it down and burn its wood BUT the gardener asked to “leave it alone for one more year, and I will dig around it and fertilize it. If it bears fruit next year – fine! But if not, then cut it down.” Mercy shown!</a:t>
            </a:r>
          </a:p>
          <a:p>
            <a:r>
              <a:rPr lang="en-US" sz="2800" dirty="0"/>
              <a:t>Symbol of the Day of the Lord in </a:t>
            </a:r>
            <a:r>
              <a:rPr lang="en-US" sz="2800" u="sng" dirty="0"/>
              <a:t>Matt 24: 32, Mark 13, &amp; Luke 21</a:t>
            </a:r>
            <a:r>
              <a:rPr lang="en-US" sz="2800" dirty="0"/>
              <a:t>; our texts for this morning… the Mount Olivet Discourse</a:t>
            </a:r>
          </a:p>
          <a:p>
            <a:endParaRPr lang="en-US" sz="2800" dirty="0"/>
          </a:p>
        </p:txBody>
      </p:sp>
    </p:spTree>
    <p:extLst>
      <p:ext uri="{BB962C8B-B14F-4D97-AF65-F5344CB8AC3E}">
        <p14:creationId xmlns:p14="http://schemas.microsoft.com/office/powerpoint/2010/main" val="344629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F07CA-864A-BF28-04CA-2725FABFC763}"/>
              </a:ext>
            </a:extLst>
          </p:cNvPr>
          <p:cNvSpPr>
            <a:spLocks noGrp="1"/>
          </p:cNvSpPr>
          <p:nvPr>
            <p:ph type="title"/>
          </p:nvPr>
        </p:nvSpPr>
        <p:spPr>
          <a:xfrm>
            <a:off x="646111" y="452718"/>
            <a:ext cx="9404723" cy="912058"/>
          </a:xfrm>
        </p:spPr>
        <p:txBody>
          <a:bodyPr/>
          <a:lstStyle/>
          <a:p>
            <a:r>
              <a:rPr lang="en-US" sz="3600" dirty="0"/>
              <a:t>Prophetic Perspective:</a:t>
            </a:r>
          </a:p>
        </p:txBody>
      </p:sp>
      <p:sp>
        <p:nvSpPr>
          <p:cNvPr id="3" name="Content Placeholder 2">
            <a:extLst>
              <a:ext uri="{FF2B5EF4-FFF2-40B4-BE49-F238E27FC236}">
                <a16:creationId xmlns:a16="http://schemas.microsoft.com/office/drawing/2014/main" id="{D95A7637-1183-68AF-B516-80A36917A469}"/>
              </a:ext>
            </a:extLst>
          </p:cNvPr>
          <p:cNvSpPr>
            <a:spLocks noGrp="1"/>
          </p:cNvSpPr>
          <p:nvPr>
            <p:ph idx="1"/>
          </p:nvPr>
        </p:nvSpPr>
        <p:spPr>
          <a:xfrm>
            <a:off x="477672" y="1760561"/>
            <a:ext cx="11027274" cy="4883623"/>
          </a:xfrm>
        </p:spPr>
        <p:txBody>
          <a:bodyPr>
            <a:normAutofit/>
          </a:bodyPr>
          <a:lstStyle/>
          <a:p>
            <a:r>
              <a:rPr lang="en-US" sz="2800" u="sng" dirty="0"/>
              <a:t>Immediate Context</a:t>
            </a:r>
            <a:r>
              <a:rPr lang="en-US" sz="2800" dirty="0"/>
              <a:t>: Some interpreters of the Word say that Jesus was warning to watch for the judgement coming upon Israel, warning them of what happened in 70 ad when Nero burnt down Jerusalem – judgement against Israel</a:t>
            </a:r>
          </a:p>
          <a:p>
            <a:endParaRPr lang="en-US" sz="2800" dirty="0"/>
          </a:p>
          <a:p>
            <a:r>
              <a:rPr lang="en-US" sz="2800" u="sng" dirty="0"/>
              <a:t>The rebirth of Israel as a Nation</a:t>
            </a:r>
            <a:r>
              <a:rPr lang="en-US" sz="2800" dirty="0"/>
              <a:t>: “Now learn this lesson from the fig tree: As soon as its twigs get tender and its leaves come out, you know that summer is near.” (Matt 24: 32) Modern interpretation looks at:</a:t>
            </a:r>
          </a:p>
          <a:p>
            <a:endParaRPr lang="en-US" sz="2800" dirty="0"/>
          </a:p>
        </p:txBody>
      </p:sp>
    </p:spTree>
    <p:extLst>
      <p:ext uri="{BB962C8B-B14F-4D97-AF65-F5344CB8AC3E}">
        <p14:creationId xmlns:p14="http://schemas.microsoft.com/office/powerpoint/2010/main" val="355114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5" name="Picture 14">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7" name="Oval 16">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9" name="Picture 18">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1" name="Picture 20">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3" name="Rectangle 22">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54D55E8-A81B-6456-5B52-5685EC18CB23}"/>
              </a:ext>
            </a:extLst>
          </p:cNvPr>
          <p:cNvSpPr>
            <a:spLocks noGrp="1"/>
          </p:cNvSpPr>
          <p:nvPr>
            <p:ph type="title"/>
          </p:nvPr>
        </p:nvSpPr>
        <p:spPr>
          <a:xfrm>
            <a:off x="5411931" y="452718"/>
            <a:ext cx="4638903" cy="990599"/>
          </a:xfrm>
        </p:spPr>
        <p:txBody>
          <a:bodyPr vert="horz" lIns="91440" tIns="45720" rIns="91440" bIns="45720" rtlCol="0" anchor="t">
            <a:normAutofit/>
          </a:bodyPr>
          <a:lstStyle/>
          <a:p>
            <a:pPr algn="ctr"/>
            <a:r>
              <a:rPr lang="en-US" sz="4200" dirty="0"/>
              <a:t>Arab-Israeli War</a:t>
            </a:r>
          </a:p>
        </p:txBody>
      </p:sp>
      <p:sp>
        <p:nvSpPr>
          <p:cNvPr id="27"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8" name="Content Placeholder 7" descr="A person on a flag&#10;&#10;AI-generated content may be incorrect.">
            <a:extLst>
              <a:ext uri="{FF2B5EF4-FFF2-40B4-BE49-F238E27FC236}">
                <a16:creationId xmlns:a16="http://schemas.microsoft.com/office/drawing/2014/main" id="{E2AE58DD-E363-F1F6-1B52-52EC4D06B9B6}"/>
              </a:ext>
            </a:extLst>
          </p:cNvPr>
          <p:cNvPicPr>
            <a:picLocks noGrp="1" noChangeAspect="1"/>
          </p:cNvPicPr>
          <p:nvPr>
            <p:ph idx="1"/>
          </p:nvPr>
        </p:nvPicPr>
        <p:blipFill>
          <a:blip r:embed="rId7"/>
          <a:srcRect t="10709" r="-1" b="-1"/>
          <a:stretch>
            <a:fillRect/>
          </a:stretch>
        </p:blipFill>
        <p:spPr>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29" name="Rectangle 28">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Text Placeholder 5">
            <a:extLst>
              <a:ext uri="{FF2B5EF4-FFF2-40B4-BE49-F238E27FC236}">
                <a16:creationId xmlns:a16="http://schemas.microsoft.com/office/drawing/2014/main" id="{DB6CA6EE-3972-88C1-0FCE-D592C4ECA03B}"/>
              </a:ext>
            </a:extLst>
          </p:cNvPr>
          <p:cNvSpPr>
            <a:spLocks noGrp="1"/>
          </p:cNvSpPr>
          <p:nvPr>
            <p:ph type="body" sz="half" idx="2"/>
          </p:nvPr>
        </p:nvSpPr>
        <p:spPr>
          <a:xfrm>
            <a:off x="5410950" y="1774210"/>
            <a:ext cx="6189647" cy="4631072"/>
          </a:xfrm>
        </p:spPr>
        <p:txBody>
          <a:bodyPr vert="horz" lIns="91440" tIns="45720" rIns="91440" bIns="45720" rtlCol="0">
            <a:normAutofit/>
          </a:bodyPr>
          <a:lstStyle/>
          <a:p>
            <a:pPr algn="ctr"/>
            <a:r>
              <a:rPr lang="en-US" sz="3600" dirty="0"/>
              <a:t>May 14, 1948 </a:t>
            </a:r>
          </a:p>
          <a:p>
            <a:pPr algn="ctr"/>
            <a:r>
              <a:rPr lang="en-US" sz="3600" dirty="0"/>
              <a:t>Israel declared it’s independence from several Arab countries occupying ancient Israeli lands and Israel became the country of Israel (State of Israel)</a:t>
            </a:r>
          </a:p>
          <a:p>
            <a:endParaRPr lang="en-US" sz="3200" dirty="0"/>
          </a:p>
        </p:txBody>
      </p:sp>
    </p:spTree>
    <p:extLst>
      <p:ext uri="{BB962C8B-B14F-4D97-AF65-F5344CB8AC3E}">
        <p14:creationId xmlns:p14="http://schemas.microsoft.com/office/powerpoint/2010/main" val="2637385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4" name="Picture 43">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5" name="Oval 44">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6" name="Picture 4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7" name="Picture 4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8" name="Rectangle 47">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9" name="Rectangle 4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D86DEF74-B338-4A54-DE9D-D0B82BDBC53C}"/>
              </a:ext>
            </a:extLst>
          </p:cNvPr>
          <p:cNvSpPr>
            <a:spLocks noGrp="1"/>
          </p:cNvSpPr>
          <p:nvPr>
            <p:ph type="title"/>
          </p:nvPr>
        </p:nvSpPr>
        <p:spPr>
          <a:xfrm>
            <a:off x="648930" y="629266"/>
            <a:ext cx="6188190" cy="1622321"/>
          </a:xfrm>
        </p:spPr>
        <p:txBody>
          <a:bodyPr vert="horz" lIns="91440" tIns="45720" rIns="91440" bIns="45720" rtlCol="0" anchor="t">
            <a:normAutofit/>
          </a:bodyPr>
          <a:lstStyle/>
          <a:p>
            <a:pPr algn="ctr"/>
            <a:r>
              <a:rPr lang="en-US" sz="4200" dirty="0">
                <a:solidFill>
                  <a:srgbClr val="EBEBEB"/>
                </a:solidFill>
              </a:rPr>
              <a:t>The Six Day War Miracle</a:t>
            </a:r>
          </a:p>
        </p:txBody>
      </p:sp>
      <p:sp>
        <p:nvSpPr>
          <p:cNvPr id="4" name="Text Placeholder 3">
            <a:extLst>
              <a:ext uri="{FF2B5EF4-FFF2-40B4-BE49-F238E27FC236}">
                <a16:creationId xmlns:a16="http://schemas.microsoft.com/office/drawing/2014/main" id="{BC192AC2-2AA0-94D8-5F1D-4D714BA076A1}"/>
              </a:ext>
            </a:extLst>
          </p:cNvPr>
          <p:cNvSpPr>
            <a:spLocks noGrp="1"/>
          </p:cNvSpPr>
          <p:nvPr>
            <p:ph type="body" sz="half" idx="2"/>
          </p:nvPr>
        </p:nvSpPr>
        <p:spPr>
          <a:xfrm>
            <a:off x="648930" y="2438400"/>
            <a:ext cx="6188189" cy="4188315"/>
          </a:xfrm>
        </p:spPr>
        <p:txBody>
          <a:bodyPr vert="horz" lIns="91440" tIns="45720" rIns="91440" bIns="45720" rtlCol="0">
            <a:normAutofit lnSpcReduction="10000"/>
          </a:bodyPr>
          <a:lstStyle/>
          <a:p>
            <a:pPr>
              <a:buFont typeface="Wingdings 3" charset="2"/>
              <a:buChar char=""/>
            </a:pPr>
            <a:r>
              <a:rPr lang="en-US" sz="3200" dirty="0">
                <a:solidFill>
                  <a:srgbClr val="FFFFFF"/>
                </a:solidFill>
              </a:rPr>
              <a:t>June 5 – 10, 1967</a:t>
            </a:r>
          </a:p>
          <a:p>
            <a:pPr>
              <a:buFont typeface="Wingdings 3" charset="2"/>
              <a:buChar char=""/>
            </a:pPr>
            <a:r>
              <a:rPr lang="en-US" sz="3200" dirty="0">
                <a:solidFill>
                  <a:srgbClr val="FFFFFF"/>
                </a:solidFill>
              </a:rPr>
              <a:t>Coalition of Arab states: Egypt, Syria, and Jordan fought against Israel – land disputes</a:t>
            </a:r>
          </a:p>
          <a:p>
            <a:pPr>
              <a:buFont typeface="Wingdings 3" charset="2"/>
              <a:buChar char=""/>
            </a:pPr>
            <a:r>
              <a:rPr lang="en-US" sz="3200" dirty="0">
                <a:solidFill>
                  <a:srgbClr val="FFFFFF"/>
                </a:solidFill>
              </a:rPr>
              <a:t>Casualties: Egypt = 11,000;  Jordan = 6,000; Syria – 1,000 and Israel = 776</a:t>
            </a:r>
          </a:p>
        </p:txBody>
      </p:sp>
      <p:sp>
        <p:nvSpPr>
          <p:cNvPr id="42"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6" name="Content Placeholder 5" descr="A map of israel with different colors&#10;&#10;AI-generated content may be incorrect.">
            <a:extLst>
              <a:ext uri="{FF2B5EF4-FFF2-40B4-BE49-F238E27FC236}">
                <a16:creationId xmlns:a16="http://schemas.microsoft.com/office/drawing/2014/main" id="{EBA91F5F-34DC-7EAB-F50F-693CFD530644}"/>
              </a:ext>
            </a:extLst>
          </p:cNvPr>
          <p:cNvPicPr>
            <a:picLocks noGrp="1" noChangeAspect="1"/>
          </p:cNvPicPr>
          <p:nvPr>
            <p:ph idx="1"/>
          </p:nvPr>
        </p:nvPicPr>
        <p:blipFill>
          <a:blip r:embed="rId7"/>
          <a:srcRect r="-1" b="26873"/>
          <a:stretch>
            <a:fillRect/>
          </a:stretch>
        </p:blipFill>
        <p:spPr>
          <a:xfrm>
            <a:off x="7230352" y="2"/>
            <a:ext cx="4962068" cy="3428999"/>
          </a:xfrm>
          <a:custGeom>
            <a:avLst/>
            <a:gdLst/>
            <a:ahLst/>
            <a:cxnLst/>
            <a:rect l="l" t="t" r="r" b="b"/>
            <a:pathLst>
              <a:path w="4962068" h="3428999">
                <a:moveTo>
                  <a:pt x="0" y="0"/>
                </a:moveTo>
                <a:lnTo>
                  <a:pt x="1343538" y="0"/>
                </a:lnTo>
                <a:lnTo>
                  <a:pt x="1343538" y="1"/>
                </a:lnTo>
                <a:lnTo>
                  <a:pt x="4962068" y="1"/>
                </a:lnTo>
                <a:lnTo>
                  <a:pt x="4962067" y="3428999"/>
                </a:lnTo>
                <a:lnTo>
                  <a:pt x="250957" y="3428999"/>
                </a:lnTo>
                <a:lnTo>
                  <a:pt x="250957" y="3343961"/>
                </a:lnTo>
                <a:lnTo>
                  <a:pt x="251965" y="3201315"/>
                </a:lnTo>
                <a:lnTo>
                  <a:pt x="250957" y="3057297"/>
                </a:lnTo>
                <a:lnTo>
                  <a:pt x="248940" y="2911221"/>
                </a:lnTo>
                <a:lnTo>
                  <a:pt x="247091" y="2765146"/>
                </a:lnTo>
                <a:lnTo>
                  <a:pt x="243057" y="2617013"/>
                </a:lnTo>
                <a:lnTo>
                  <a:pt x="238855" y="2467509"/>
                </a:lnTo>
                <a:lnTo>
                  <a:pt x="233980" y="2318004"/>
                </a:lnTo>
                <a:lnTo>
                  <a:pt x="227089" y="2167128"/>
                </a:lnTo>
                <a:lnTo>
                  <a:pt x="218852" y="2014881"/>
                </a:lnTo>
                <a:lnTo>
                  <a:pt x="210952" y="1861947"/>
                </a:lnTo>
                <a:lnTo>
                  <a:pt x="200867" y="1709014"/>
                </a:lnTo>
                <a:lnTo>
                  <a:pt x="188764" y="1554023"/>
                </a:lnTo>
                <a:lnTo>
                  <a:pt x="176662" y="1401090"/>
                </a:lnTo>
                <a:lnTo>
                  <a:pt x="162710" y="1245413"/>
                </a:lnTo>
                <a:lnTo>
                  <a:pt x="147414" y="1089051"/>
                </a:lnTo>
                <a:lnTo>
                  <a:pt x="131278" y="934746"/>
                </a:lnTo>
                <a:lnTo>
                  <a:pt x="112452" y="778383"/>
                </a:lnTo>
                <a:lnTo>
                  <a:pt x="92281" y="622707"/>
                </a:lnTo>
                <a:lnTo>
                  <a:pt x="72278" y="466344"/>
                </a:lnTo>
                <a:lnTo>
                  <a:pt x="48914" y="310668"/>
                </a:lnTo>
                <a:lnTo>
                  <a:pt x="25045" y="155677"/>
                </a:lnTo>
                <a:close/>
              </a:path>
            </a:pathLst>
          </a:custGeom>
        </p:spPr>
      </p:pic>
      <p:pic>
        <p:nvPicPr>
          <p:cNvPr id="8" name="Picture 7" descr="A map of israel with a map of the country&#10;&#10;AI-generated content may be incorrect.">
            <a:extLst>
              <a:ext uri="{FF2B5EF4-FFF2-40B4-BE49-F238E27FC236}">
                <a16:creationId xmlns:a16="http://schemas.microsoft.com/office/drawing/2014/main" id="{EFF0F6C9-18FE-9A06-5518-321FDF7C1C97}"/>
              </a:ext>
            </a:extLst>
          </p:cNvPr>
          <p:cNvPicPr>
            <a:picLocks noChangeAspect="1"/>
          </p:cNvPicPr>
          <p:nvPr/>
        </p:nvPicPr>
        <p:blipFill>
          <a:blip r:embed="rId8"/>
          <a:srcRect l="-1" t="11859" r="2" b="26698"/>
          <a:stretch>
            <a:fillRect/>
          </a:stretch>
        </p:blipFill>
        <p:spPr>
          <a:xfrm>
            <a:off x="7228756" y="3808405"/>
            <a:ext cx="4843974" cy="2923699"/>
          </a:xfrm>
          <a:custGeom>
            <a:avLst/>
            <a:gdLst/>
            <a:ahLst/>
            <a:cxnLst/>
            <a:rect l="l" t="t" r="r" b="b"/>
            <a:pathLst>
              <a:path w="4963244" h="3429002">
                <a:moveTo>
                  <a:pt x="252134" y="0"/>
                </a:moveTo>
                <a:lnTo>
                  <a:pt x="4963244" y="0"/>
                </a:lnTo>
                <a:lnTo>
                  <a:pt x="4963244" y="3429002"/>
                </a:lnTo>
                <a:lnTo>
                  <a:pt x="900697" y="3429002"/>
                </a:lnTo>
                <a:lnTo>
                  <a:pt x="900697" y="3429001"/>
                </a:lnTo>
                <a:lnTo>
                  <a:pt x="0" y="3429001"/>
                </a:lnTo>
                <a:lnTo>
                  <a:pt x="5883" y="3388539"/>
                </a:lnTo>
                <a:lnTo>
                  <a:pt x="23196" y="3269895"/>
                </a:lnTo>
                <a:lnTo>
                  <a:pt x="35299" y="3183484"/>
                </a:lnTo>
                <a:lnTo>
                  <a:pt x="48073" y="3080614"/>
                </a:lnTo>
                <a:lnTo>
                  <a:pt x="63369" y="2958542"/>
                </a:lnTo>
                <a:lnTo>
                  <a:pt x="79506" y="2823439"/>
                </a:lnTo>
                <a:lnTo>
                  <a:pt x="96483" y="2671192"/>
                </a:lnTo>
                <a:lnTo>
                  <a:pt x="114469" y="2505228"/>
                </a:lnTo>
                <a:lnTo>
                  <a:pt x="132454" y="2324863"/>
                </a:lnTo>
                <a:lnTo>
                  <a:pt x="150776" y="2132839"/>
                </a:lnTo>
                <a:lnTo>
                  <a:pt x="167753" y="1925727"/>
                </a:lnTo>
                <a:lnTo>
                  <a:pt x="184058" y="1709014"/>
                </a:lnTo>
                <a:lnTo>
                  <a:pt x="198849" y="1479957"/>
                </a:lnTo>
                <a:lnTo>
                  <a:pt x="212969" y="1241299"/>
                </a:lnTo>
                <a:lnTo>
                  <a:pt x="226248" y="992353"/>
                </a:lnTo>
                <a:lnTo>
                  <a:pt x="230955" y="864794"/>
                </a:lnTo>
                <a:lnTo>
                  <a:pt x="236165" y="734493"/>
                </a:lnTo>
                <a:lnTo>
                  <a:pt x="241040" y="602134"/>
                </a:lnTo>
                <a:lnTo>
                  <a:pt x="244234" y="469088"/>
                </a:lnTo>
                <a:lnTo>
                  <a:pt x="247091" y="333300"/>
                </a:lnTo>
                <a:lnTo>
                  <a:pt x="250117" y="196140"/>
                </a:lnTo>
                <a:lnTo>
                  <a:pt x="252134" y="56237"/>
                </a:lnTo>
                <a:close/>
              </a:path>
            </a:pathLst>
          </a:custGeom>
        </p:spPr>
      </p:pic>
    </p:spTree>
    <p:extLst>
      <p:ext uri="{BB962C8B-B14F-4D97-AF65-F5344CB8AC3E}">
        <p14:creationId xmlns:p14="http://schemas.microsoft.com/office/powerpoint/2010/main" val="4027171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835EDC-2164-F46C-631F-EFB4B8CF0695}"/>
              </a:ext>
            </a:extLst>
          </p:cNvPr>
          <p:cNvSpPr>
            <a:spLocks noGrp="1"/>
          </p:cNvSpPr>
          <p:nvPr>
            <p:ph type="title"/>
          </p:nvPr>
        </p:nvSpPr>
        <p:spPr>
          <a:xfrm>
            <a:off x="646111" y="452718"/>
            <a:ext cx="9404723" cy="872499"/>
          </a:xfrm>
        </p:spPr>
        <p:txBody>
          <a:bodyPr/>
          <a:lstStyle/>
          <a:p>
            <a:pPr algn="ctr"/>
            <a:r>
              <a:rPr lang="en-US" dirty="0"/>
              <a:t>Thoughts for Today </a:t>
            </a:r>
            <a:r>
              <a:rPr lang="en-US" dirty="0">
                <a:sym typeface="Wingdings" pitchFamily="2" charset="2"/>
              </a:rPr>
              <a:t>(our time):</a:t>
            </a:r>
            <a:endParaRPr lang="en-US" dirty="0"/>
          </a:p>
        </p:txBody>
      </p:sp>
      <p:sp>
        <p:nvSpPr>
          <p:cNvPr id="6" name="Content Placeholder 5">
            <a:extLst>
              <a:ext uri="{FF2B5EF4-FFF2-40B4-BE49-F238E27FC236}">
                <a16:creationId xmlns:a16="http://schemas.microsoft.com/office/drawing/2014/main" id="{5CE6F487-DC0B-1415-D004-C31152A8C1E2}"/>
              </a:ext>
            </a:extLst>
          </p:cNvPr>
          <p:cNvSpPr>
            <a:spLocks noGrp="1"/>
          </p:cNvSpPr>
          <p:nvPr>
            <p:ph idx="1"/>
          </p:nvPr>
        </p:nvSpPr>
        <p:spPr>
          <a:xfrm>
            <a:off x="304800" y="1417984"/>
            <a:ext cx="11516139" cy="5440016"/>
          </a:xfrm>
        </p:spPr>
        <p:txBody>
          <a:bodyPr>
            <a:normAutofit/>
          </a:bodyPr>
          <a:lstStyle/>
          <a:p>
            <a:r>
              <a:rPr lang="en-US" sz="2800" dirty="0"/>
              <a:t>Is the fig tree budding – Matt 24, Mark 13, and Luke 21? Is this the time Jesus was talking about, watch because He is at the door ready to return?</a:t>
            </a:r>
          </a:p>
          <a:p>
            <a:pPr lvl="8"/>
            <a:r>
              <a:rPr lang="en-US" sz="3200" dirty="0"/>
              <a:t>Not sure…</a:t>
            </a:r>
          </a:p>
          <a:p>
            <a:r>
              <a:rPr lang="en-US" sz="2800" dirty="0"/>
              <a:t>We do know: </a:t>
            </a:r>
          </a:p>
          <a:p>
            <a:pPr lvl="1"/>
            <a:r>
              <a:rPr lang="en-US" sz="2800" dirty="0"/>
              <a:t>God is sovereign! He is in control!</a:t>
            </a:r>
          </a:p>
          <a:p>
            <a:pPr lvl="1"/>
            <a:r>
              <a:rPr lang="en-US" sz="2800" dirty="0"/>
              <a:t>We are called to repentance and to be fruitful</a:t>
            </a:r>
          </a:p>
          <a:p>
            <a:pPr lvl="1"/>
            <a:r>
              <a:rPr lang="en-US" sz="2800" dirty="0"/>
              <a:t>Encourage each other…these prophesies bring hope!</a:t>
            </a:r>
          </a:p>
          <a:p>
            <a:pPr lvl="1"/>
            <a:r>
              <a:rPr lang="en-US" sz="2800" dirty="0"/>
              <a:t>Jesus’ return is imminent (true business and for sure)</a:t>
            </a:r>
          </a:p>
        </p:txBody>
      </p:sp>
    </p:spTree>
    <p:extLst>
      <p:ext uri="{BB962C8B-B14F-4D97-AF65-F5344CB8AC3E}">
        <p14:creationId xmlns:p14="http://schemas.microsoft.com/office/powerpoint/2010/main" val="101658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 calcmode="lin" valueType="num">
                                      <p:cBhvr additive="base">
                                        <p:cTn id="3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399</TotalTime>
  <Words>916</Words>
  <Application>Microsoft Macintosh PowerPoint</Application>
  <PresentationFormat>Widescreen</PresentationFormat>
  <Paragraphs>47</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Century Gothic</vt:lpstr>
      <vt:lpstr>Wingdings</vt:lpstr>
      <vt:lpstr>Wingdings 3</vt:lpstr>
      <vt:lpstr>Ion</vt:lpstr>
      <vt:lpstr>The Parable of the Sprouting Fig Tree</vt:lpstr>
      <vt:lpstr>Look at His Word:</vt:lpstr>
      <vt:lpstr>The Fig Tree</vt:lpstr>
      <vt:lpstr>Fig Trees talked about in the OT</vt:lpstr>
      <vt:lpstr>Fig Trees talked about in the NT:</vt:lpstr>
      <vt:lpstr>Prophetic Perspective:</vt:lpstr>
      <vt:lpstr>Arab-Israeli War</vt:lpstr>
      <vt:lpstr>The Six Day War Miracle</vt:lpstr>
      <vt:lpstr>Thoughts for Today (our time):</vt:lpstr>
      <vt:lpstr>Matthew 24: 32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JoAnn Smith</dc:creator>
  <cp:lastModifiedBy>JoAnn Smith</cp:lastModifiedBy>
  <cp:revision>4</cp:revision>
  <dcterms:created xsi:type="dcterms:W3CDTF">2025-06-20T18:02:59Z</dcterms:created>
  <dcterms:modified xsi:type="dcterms:W3CDTF">2025-06-21T01:30:49Z</dcterms:modified>
</cp:coreProperties>
</file>