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5"/>
    <p:restoredTop sz="94599"/>
  </p:normalViewPr>
  <p:slideViewPr>
    <p:cSldViewPr snapToGrid="0">
      <p:cViewPr varScale="1">
        <p:scale>
          <a:sx n="93" d="100"/>
          <a:sy n="93" d="100"/>
        </p:scale>
        <p:origin x="5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7/18/25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7/18/25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7/18/25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7/18/25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7/18/25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7/18/25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7/18/25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7/18/25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7/18/25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7/18/25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7/18/25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7/18/25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7/18/25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7/18/25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7/18/25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7/18/25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7/18/25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7/18/25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14" name="Rectangle 13">
            <a:extLst>
              <a:ext uri="{FF2B5EF4-FFF2-40B4-BE49-F238E27FC236}">
                <a16:creationId xmlns:a16="http://schemas.microsoft.com/office/drawing/2014/main" id="{B8E41B83-C09C-4859-AB94-511A2C0BB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39E05C4E-6F76-43EC-9537-2BA7871BBE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6" name="Text Placeholder 5">
            <a:extLst>
              <a:ext uri="{FF2B5EF4-FFF2-40B4-BE49-F238E27FC236}">
                <a16:creationId xmlns:a16="http://schemas.microsoft.com/office/drawing/2014/main" id="{4A230CDB-58B5-1EDF-30C3-AC81667C273C}"/>
              </a:ext>
            </a:extLst>
          </p:cNvPr>
          <p:cNvSpPr>
            <a:spLocks noGrp="1"/>
          </p:cNvSpPr>
          <p:nvPr>
            <p:ph type="body" sz="half" idx="2"/>
          </p:nvPr>
        </p:nvSpPr>
        <p:spPr>
          <a:xfrm>
            <a:off x="6974541" y="448235"/>
            <a:ext cx="4625787" cy="6167718"/>
          </a:xfrm>
        </p:spPr>
        <p:txBody>
          <a:bodyPr vert="horz" lIns="91440" tIns="45720" rIns="91440" bIns="45720" rtlCol="0">
            <a:normAutofit lnSpcReduction="10000"/>
          </a:bodyPr>
          <a:lstStyle/>
          <a:p>
            <a:pPr algn="ctr"/>
            <a:r>
              <a:rPr lang="en-US" sz="5400" dirty="0"/>
              <a:t>The Book of Hebrews</a:t>
            </a:r>
          </a:p>
          <a:p>
            <a:endParaRPr lang="en-US" sz="4400" dirty="0"/>
          </a:p>
          <a:p>
            <a:endParaRPr lang="en-US" sz="4400" dirty="0"/>
          </a:p>
          <a:p>
            <a:pPr algn="ctr"/>
            <a:r>
              <a:rPr lang="en-US" sz="4000" dirty="0"/>
              <a:t>Jesus – the Radiance of God</a:t>
            </a:r>
          </a:p>
          <a:p>
            <a:endParaRPr lang="en-US" sz="4000" dirty="0"/>
          </a:p>
          <a:p>
            <a:endParaRPr lang="en-US" sz="4000" dirty="0"/>
          </a:p>
          <a:p>
            <a:pPr algn="ctr"/>
            <a:r>
              <a:rPr lang="en-US" sz="3200" dirty="0"/>
              <a:t>Hebrews 1: 3</a:t>
            </a:r>
          </a:p>
        </p:txBody>
      </p:sp>
      <p:pic>
        <p:nvPicPr>
          <p:cNvPr id="7" name="Content Placeholder 6">
            <a:extLst>
              <a:ext uri="{FF2B5EF4-FFF2-40B4-BE49-F238E27FC236}">
                <a16:creationId xmlns:a16="http://schemas.microsoft.com/office/drawing/2014/main" id="{9A0874CB-C087-E347-2472-201671015D58}"/>
              </a:ext>
            </a:extLst>
          </p:cNvPr>
          <p:cNvPicPr>
            <a:picLocks noGrp="1" noChangeAspect="1"/>
          </p:cNvPicPr>
          <p:nvPr>
            <p:ph idx="1"/>
          </p:nvPr>
        </p:nvPicPr>
        <p:blipFill>
          <a:blip r:embed="rId3"/>
          <a:srcRect r="15489" b="-1"/>
          <a:stretch>
            <a:fillRect/>
          </a:stretch>
        </p:blipFill>
        <p:spPr>
          <a:xfrm>
            <a:off x="-150632" y="0"/>
            <a:ext cx="6533501" cy="6858000"/>
          </a:xfrm>
          <a:prstGeom prst="rect">
            <a:avLst/>
          </a:prstGeom>
          <a:scene3d>
            <a:camera prst="orthographicFront">
              <a:rot lat="0" lon="600000" rev="0"/>
            </a:camera>
            <a:lightRig rig="threePt" dir="t"/>
          </a:scene3d>
        </p:spPr>
      </p:pic>
    </p:spTree>
    <p:extLst>
      <p:ext uri="{BB962C8B-B14F-4D97-AF65-F5344CB8AC3E}">
        <p14:creationId xmlns:p14="http://schemas.microsoft.com/office/powerpoint/2010/main" val="373755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D26EDC-7108-3086-9FA4-4CEB510D74D0}"/>
              </a:ext>
            </a:extLst>
          </p:cNvPr>
          <p:cNvSpPr>
            <a:spLocks noGrp="1"/>
          </p:cNvSpPr>
          <p:nvPr>
            <p:ph idx="1"/>
          </p:nvPr>
        </p:nvSpPr>
        <p:spPr>
          <a:xfrm>
            <a:off x="318655" y="651164"/>
            <a:ext cx="11526981" cy="5957454"/>
          </a:xfrm>
        </p:spPr>
        <p:txBody>
          <a:bodyPr/>
          <a:lstStyle/>
          <a:p>
            <a:pPr marL="0" indent="0">
              <a:buNone/>
            </a:pPr>
            <a:r>
              <a:rPr lang="en-US" dirty="0"/>
              <a:t>(still v3)</a:t>
            </a:r>
          </a:p>
          <a:p>
            <a:pPr marL="0" indent="0">
              <a:buNone/>
            </a:pPr>
            <a:endParaRPr lang="en-US" dirty="0"/>
          </a:p>
          <a:p>
            <a:pPr marL="0" indent="0">
              <a:buNone/>
            </a:pPr>
            <a:r>
              <a:rPr lang="en-US" sz="2800" dirty="0"/>
              <a:t>… “</a:t>
            </a:r>
            <a:r>
              <a:rPr lang="en-US" sz="2800" i="1" u="sng" dirty="0"/>
              <a:t>After He/Jesus had provided purification for sins, He sat down at the right hand of the Majesty in heaven</a:t>
            </a:r>
            <a:r>
              <a:rPr lang="en-US" sz="2800" dirty="0"/>
              <a:t>.” </a:t>
            </a:r>
          </a:p>
          <a:p>
            <a:pPr marL="0" indent="0">
              <a:buNone/>
            </a:pPr>
            <a:endParaRPr lang="en-US" sz="2800" dirty="0"/>
          </a:p>
          <a:p>
            <a:r>
              <a:rPr lang="en-US" sz="2800" dirty="0"/>
              <a:t>“purification for sins” = to make pure by removing sin – like the lepers cleansed in Matthew 8: 3</a:t>
            </a:r>
          </a:p>
          <a:p>
            <a:endParaRPr lang="en-US" sz="2800" dirty="0"/>
          </a:p>
          <a:p>
            <a:r>
              <a:rPr lang="en-US" sz="2800" dirty="0"/>
              <a:t>“He sat down” = rested and waiting until all His enemies are subjected to Him (I Chron 22: 9)</a:t>
            </a:r>
          </a:p>
          <a:p>
            <a:endParaRPr lang="en-US" sz="2800" dirty="0"/>
          </a:p>
          <a:p>
            <a:r>
              <a:rPr lang="en-US" sz="2800" dirty="0"/>
              <a:t>“at the right hand of the Majesty in heaven” = possessing in the highest authority in heaven</a:t>
            </a:r>
          </a:p>
          <a:p>
            <a:endParaRPr lang="en-US" sz="2800" dirty="0"/>
          </a:p>
        </p:txBody>
      </p:sp>
    </p:spTree>
    <p:extLst>
      <p:ext uri="{BB962C8B-B14F-4D97-AF65-F5344CB8AC3E}">
        <p14:creationId xmlns:p14="http://schemas.microsoft.com/office/powerpoint/2010/main" val="2475921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A0AD48-A83C-87D5-780E-31AF1776B8FB}"/>
              </a:ext>
            </a:extLst>
          </p:cNvPr>
          <p:cNvSpPr>
            <a:spLocks noGrp="1"/>
          </p:cNvSpPr>
          <p:nvPr>
            <p:ph idx="1"/>
          </p:nvPr>
        </p:nvSpPr>
        <p:spPr>
          <a:xfrm>
            <a:off x="1042554" y="1911927"/>
            <a:ext cx="10106891" cy="3990110"/>
          </a:xfrm>
        </p:spPr>
        <p:txBody>
          <a:bodyPr>
            <a:normAutofit/>
          </a:bodyPr>
          <a:lstStyle/>
          <a:p>
            <a:pPr marL="0" indent="0">
              <a:buNone/>
            </a:pPr>
            <a:endParaRPr lang="en-US" sz="2800" dirty="0"/>
          </a:p>
          <a:p>
            <a:pPr marL="0" indent="0">
              <a:buNone/>
            </a:pPr>
            <a:endParaRPr lang="en-US" sz="2800" dirty="0"/>
          </a:p>
          <a:p>
            <a:pPr marL="0" indent="0">
              <a:buNone/>
            </a:pPr>
            <a:r>
              <a:rPr lang="en-US" sz="3200" dirty="0"/>
              <a:t>V4, “</a:t>
            </a:r>
            <a:r>
              <a:rPr lang="en-US" sz="3200" i="1" u="sng" dirty="0"/>
              <a:t>So He became as much superior to the angels as the name He has inherited is superior to theirs </a:t>
            </a:r>
            <a:r>
              <a:rPr lang="en-US" sz="3200" dirty="0"/>
              <a:t>(angels).” Jesus is greater than angels. Angels were created, Jesus is God.</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818152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CC9FB3-6BFD-E02C-6656-9E37F7468FC8}"/>
              </a:ext>
            </a:extLst>
          </p:cNvPr>
          <p:cNvSpPr>
            <a:spLocks noGrp="1"/>
          </p:cNvSpPr>
          <p:nvPr>
            <p:ph idx="1"/>
          </p:nvPr>
        </p:nvSpPr>
        <p:spPr>
          <a:xfrm>
            <a:off x="685799" y="789709"/>
            <a:ext cx="10924309" cy="5943599"/>
          </a:xfrm>
        </p:spPr>
        <p:txBody>
          <a:bodyPr>
            <a:normAutofit/>
          </a:bodyPr>
          <a:lstStyle/>
          <a:p>
            <a:pPr marL="0" indent="0">
              <a:buNone/>
            </a:pPr>
            <a:r>
              <a:rPr lang="en-US" sz="3200" dirty="0"/>
              <a:t>V5, “…to which angel did God ever say,</a:t>
            </a:r>
          </a:p>
          <a:p>
            <a:pPr marL="0" indent="0">
              <a:buNone/>
            </a:pPr>
            <a:endParaRPr lang="en-US" sz="3200" dirty="0"/>
          </a:p>
          <a:p>
            <a:r>
              <a:rPr lang="en-US" sz="2800" dirty="0"/>
              <a:t>“You are My Son; … I have become Your Father” (Psalms 2:7)</a:t>
            </a:r>
          </a:p>
          <a:p>
            <a:pPr marL="0" indent="0">
              <a:buNone/>
            </a:pPr>
            <a:endParaRPr lang="en-US" sz="2800" dirty="0"/>
          </a:p>
          <a:p>
            <a:r>
              <a:rPr lang="en-US" sz="2800" dirty="0"/>
              <a:t>“I will be His Father”  (II Samuel 7: 14)</a:t>
            </a:r>
          </a:p>
          <a:p>
            <a:endParaRPr lang="en-US" sz="2800" dirty="0"/>
          </a:p>
          <a:p>
            <a:pPr marL="0" indent="0">
              <a:buNone/>
            </a:pPr>
            <a:r>
              <a:rPr lang="en-US" sz="2800" dirty="0"/>
              <a:t>V6, “God brings His firstborn into the world, He says, ‘Let all God’s angels worship Him (firstborn = Jesus).’” (</a:t>
            </a:r>
            <a:r>
              <a:rPr lang="en-US" sz="2800" dirty="0" err="1"/>
              <a:t>Deut</a:t>
            </a:r>
            <a:r>
              <a:rPr lang="en-US" sz="2800" dirty="0"/>
              <a:t> 32: 43)</a:t>
            </a:r>
          </a:p>
          <a:p>
            <a:pPr marL="0" indent="0">
              <a:buNone/>
            </a:pPr>
            <a:endParaRPr lang="en-US" sz="2800" dirty="0"/>
          </a:p>
          <a:p>
            <a:pPr marL="0" indent="0">
              <a:buNone/>
            </a:pPr>
            <a:r>
              <a:rPr lang="en-US" sz="2800" dirty="0"/>
              <a:t>V8, “About His Son He says, ‘Your throne, O God, will last for ever and ever; a scepter of justice will be the scepter of Your Kingdom.’” (Psalms 45: 6 &amp; 7)</a:t>
            </a:r>
          </a:p>
        </p:txBody>
      </p:sp>
    </p:spTree>
    <p:extLst>
      <p:ext uri="{BB962C8B-B14F-4D97-AF65-F5344CB8AC3E}">
        <p14:creationId xmlns:p14="http://schemas.microsoft.com/office/powerpoint/2010/main" val="2040986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A59189D-A994-8B7B-2241-B95999084ABB}"/>
              </a:ext>
            </a:extLst>
          </p:cNvPr>
          <p:cNvPicPr>
            <a:picLocks noChangeAspect="1"/>
          </p:cNvPicPr>
          <p:nvPr/>
        </p:nvPicPr>
        <p:blipFill>
          <a:blip r:embed="rId2"/>
          <a:stretch>
            <a:fillRect/>
          </a:stretch>
        </p:blipFill>
        <p:spPr>
          <a:xfrm rot="478830">
            <a:off x="474221" y="1094511"/>
            <a:ext cx="4521200" cy="4047352"/>
          </a:xfrm>
          <a:prstGeom prst="rect">
            <a:avLst/>
          </a:prstGeom>
        </p:spPr>
      </p:pic>
      <p:sp>
        <p:nvSpPr>
          <p:cNvPr id="3" name="Content Placeholder 2">
            <a:extLst>
              <a:ext uri="{FF2B5EF4-FFF2-40B4-BE49-F238E27FC236}">
                <a16:creationId xmlns:a16="http://schemas.microsoft.com/office/drawing/2014/main" id="{382821ED-1539-E8A0-2ED7-7C24638E9CE7}"/>
              </a:ext>
            </a:extLst>
          </p:cNvPr>
          <p:cNvSpPr>
            <a:spLocks noGrp="1"/>
          </p:cNvSpPr>
          <p:nvPr>
            <p:ph idx="1"/>
          </p:nvPr>
        </p:nvSpPr>
        <p:spPr>
          <a:xfrm>
            <a:off x="5689599" y="1520740"/>
            <a:ext cx="6287247" cy="5171006"/>
          </a:xfrm>
        </p:spPr>
        <p:txBody>
          <a:bodyPr>
            <a:normAutofit/>
          </a:bodyPr>
          <a:lstStyle/>
          <a:p>
            <a:r>
              <a:rPr lang="en-US" sz="3200" dirty="0"/>
              <a:t>V13, “To which angel did God ever say, ‘Sit at My right hand until I make your enemies a footstool for your feet’?’</a:t>
            </a:r>
          </a:p>
          <a:p>
            <a:endParaRPr lang="en-US" sz="3200" dirty="0"/>
          </a:p>
          <a:p>
            <a:r>
              <a:rPr lang="en-US" sz="3200" dirty="0"/>
              <a:t>V14, “…All the angels </a:t>
            </a:r>
            <a:r>
              <a:rPr lang="en-US" sz="3200" i="1" dirty="0"/>
              <a:t>are</a:t>
            </a:r>
            <a:r>
              <a:rPr lang="en-US" sz="3200" dirty="0"/>
              <a:t> ministering spirits sent to serve those who will inherit salvation”</a:t>
            </a:r>
          </a:p>
        </p:txBody>
      </p:sp>
    </p:spTree>
    <p:extLst>
      <p:ext uri="{BB962C8B-B14F-4D97-AF65-F5344CB8AC3E}">
        <p14:creationId xmlns:p14="http://schemas.microsoft.com/office/powerpoint/2010/main" val="659595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7A660D-E81E-24AA-7633-AD04770505A7}"/>
              </a:ext>
            </a:extLst>
          </p:cNvPr>
          <p:cNvSpPr>
            <a:spLocks noGrp="1"/>
          </p:cNvSpPr>
          <p:nvPr>
            <p:ph idx="1"/>
          </p:nvPr>
        </p:nvSpPr>
        <p:spPr>
          <a:xfrm>
            <a:off x="685800" y="1717965"/>
            <a:ext cx="10820400" cy="4930212"/>
          </a:xfrm>
        </p:spPr>
        <p:txBody>
          <a:bodyPr>
            <a:normAutofit lnSpcReduction="10000"/>
          </a:bodyPr>
          <a:lstStyle/>
          <a:p>
            <a:pPr marL="0" indent="0">
              <a:buNone/>
            </a:pPr>
            <a:r>
              <a:rPr lang="en-US" sz="3200" dirty="0"/>
              <a:t>Jesus is fully God and fully human…</a:t>
            </a:r>
          </a:p>
          <a:p>
            <a:pPr marL="0" indent="0">
              <a:buNone/>
            </a:pPr>
            <a:endParaRPr lang="en-US" sz="3200" dirty="0"/>
          </a:p>
          <a:p>
            <a:pPr marL="0" indent="0">
              <a:buNone/>
            </a:pPr>
            <a:r>
              <a:rPr lang="en-US" sz="3200" dirty="0"/>
              <a:t>“God exalted Him to the highest place and gave Him the name that is above every name, that at the name of Jesus every knee should bow, in heaven and on earth and under the earth, and every language acknowledge that Jesus Christ is Lord, to the glory of God the Father.” </a:t>
            </a:r>
          </a:p>
          <a:p>
            <a:pPr marL="0" indent="0">
              <a:buNone/>
            </a:pPr>
            <a:endParaRPr lang="en-US" sz="3200" dirty="0"/>
          </a:p>
          <a:p>
            <a:pPr marL="0" indent="0">
              <a:buNone/>
            </a:pPr>
            <a:r>
              <a:rPr lang="en-US" sz="3200" dirty="0"/>
              <a:t>								Philippians 2</a:t>
            </a:r>
          </a:p>
        </p:txBody>
      </p:sp>
    </p:spTree>
    <p:extLst>
      <p:ext uri="{BB962C8B-B14F-4D97-AF65-F5344CB8AC3E}">
        <p14:creationId xmlns:p14="http://schemas.microsoft.com/office/powerpoint/2010/main" val="1058758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13471B-3381-E061-5AA9-017C4A3F7BEC}"/>
              </a:ext>
            </a:extLst>
          </p:cNvPr>
          <p:cNvSpPr>
            <a:spLocks noGrp="1"/>
          </p:cNvSpPr>
          <p:nvPr>
            <p:ph type="title"/>
          </p:nvPr>
        </p:nvSpPr>
        <p:spPr>
          <a:xfrm>
            <a:off x="2895600" y="307173"/>
            <a:ext cx="8610600" cy="1293028"/>
          </a:xfrm>
        </p:spPr>
        <p:txBody>
          <a:bodyPr/>
          <a:lstStyle/>
          <a:p>
            <a:r>
              <a:rPr lang="en-US" dirty="0"/>
              <a:t>Intro to the book of Hebrews:</a:t>
            </a:r>
          </a:p>
        </p:txBody>
      </p:sp>
      <p:sp>
        <p:nvSpPr>
          <p:cNvPr id="6" name="Content Placeholder 5">
            <a:extLst>
              <a:ext uri="{FF2B5EF4-FFF2-40B4-BE49-F238E27FC236}">
                <a16:creationId xmlns:a16="http://schemas.microsoft.com/office/drawing/2014/main" id="{380FEB4E-DC49-DF09-268B-E4D1D2FEB2DF}"/>
              </a:ext>
            </a:extLst>
          </p:cNvPr>
          <p:cNvSpPr>
            <a:spLocks noGrp="1"/>
          </p:cNvSpPr>
          <p:nvPr>
            <p:ph idx="1"/>
          </p:nvPr>
        </p:nvSpPr>
        <p:spPr>
          <a:xfrm>
            <a:off x="685800" y="1600201"/>
            <a:ext cx="10820400" cy="5133890"/>
          </a:xfrm>
        </p:spPr>
        <p:txBody>
          <a:bodyPr>
            <a:normAutofit/>
          </a:bodyPr>
          <a:lstStyle/>
          <a:p>
            <a:r>
              <a:rPr lang="en-US" sz="3200" dirty="0"/>
              <a:t>Written between 67 ad – 70 ad</a:t>
            </a:r>
          </a:p>
          <a:p>
            <a:endParaRPr lang="en-US" sz="3200" dirty="0"/>
          </a:p>
          <a:p>
            <a:r>
              <a:rPr lang="en-US" sz="3200" dirty="0"/>
              <a:t>Author: Traditionally says Paul is the author, however others like Barnabas, Apollos, or Phoebe maybe the author. We know:</a:t>
            </a:r>
          </a:p>
          <a:p>
            <a:pPr lvl="1"/>
            <a:r>
              <a:rPr lang="en-US" sz="3000" dirty="0"/>
              <a:t>The author was an expert in Greek and used the Septuagint (Grk translation of the Torah/39 OT Books)</a:t>
            </a:r>
          </a:p>
          <a:p>
            <a:pPr lvl="1"/>
            <a:r>
              <a:rPr lang="en-US" sz="3000" dirty="0"/>
              <a:t>Written to Jewish believers in Roman Empire</a:t>
            </a:r>
          </a:p>
          <a:p>
            <a:pPr lvl="1"/>
            <a:r>
              <a:rPr lang="en-US" sz="3000" dirty="0"/>
              <a:t>Written before 70 ad &amp; the destruction of Jerusalem </a:t>
            </a:r>
          </a:p>
          <a:p>
            <a:pPr lvl="1"/>
            <a:r>
              <a:rPr lang="en-US" sz="3000" dirty="0"/>
              <a:t>Style was more like written sermon not epistle/letter</a:t>
            </a:r>
          </a:p>
          <a:p>
            <a:pPr marL="457200" lvl="1" indent="0">
              <a:buNone/>
            </a:pPr>
            <a:endParaRPr lang="en-US" sz="3000" dirty="0"/>
          </a:p>
          <a:p>
            <a:endParaRPr lang="en-US" sz="3200" dirty="0"/>
          </a:p>
        </p:txBody>
      </p:sp>
    </p:spTree>
    <p:extLst>
      <p:ext uri="{BB962C8B-B14F-4D97-AF65-F5344CB8AC3E}">
        <p14:creationId xmlns:p14="http://schemas.microsoft.com/office/powerpoint/2010/main" val="391132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FED490-B931-5C9C-AFF9-3222D64DDC9B}"/>
              </a:ext>
            </a:extLst>
          </p:cNvPr>
          <p:cNvSpPr>
            <a:spLocks noGrp="1"/>
          </p:cNvSpPr>
          <p:nvPr>
            <p:ph idx="1"/>
          </p:nvPr>
        </p:nvSpPr>
        <p:spPr>
          <a:xfrm>
            <a:off x="685800" y="1177636"/>
            <a:ext cx="10952018" cy="5041049"/>
          </a:xfrm>
        </p:spPr>
        <p:txBody>
          <a:bodyPr>
            <a:normAutofit/>
          </a:bodyPr>
          <a:lstStyle/>
          <a:p>
            <a:r>
              <a:rPr lang="en-US" sz="3200" dirty="0"/>
              <a:t>It’s opening did not have the usual Paul’s greeting and identifying of himself/Paul</a:t>
            </a:r>
          </a:p>
          <a:p>
            <a:endParaRPr lang="en-US" sz="3200" dirty="0"/>
          </a:p>
          <a:p>
            <a:r>
              <a:rPr lang="en-US" sz="3200" dirty="0"/>
              <a:t>It’s closing was Paul’s usual closing</a:t>
            </a:r>
          </a:p>
          <a:p>
            <a:endParaRPr lang="en-US" sz="3200" dirty="0"/>
          </a:p>
          <a:p>
            <a:r>
              <a:rPr lang="en-US" sz="3200" dirty="0"/>
              <a:t>The writing style more like a recorded/printed sermon than a letter – could be why no Paul greeting and could explain why the style is a little different than Paul’s other writings</a:t>
            </a:r>
          </a:p>
          <a:p>
            <a:endParaRPr lang="en-US" sz="3200" dirty="0"/>
          </a:p>
        </p:txBody>
      </p:sp>
    </p:spTree>
    <p:extLst>
      <p:ext uri="{BB962C8B-B14F-4D97-AF65-F5344CB8AC3E}">
        <p14:creationId xmlns:p14="http://schemas.microsoft.com/office/powerpoint/2010/main" val="33550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A7BFA3-DF8D-1CE3-9414-397A1688230B}"/>
              </a:ext>
            </a:extLst>
          </p:cNvPr>
          <p:cNvSpPr>
            <a:spLocks noGrp="1"/>
          </p:cNvSpPr>
          <p:nvPr>
            <p:ph idx="1"/>
          </p:nvPr>
        </p:nvSpPr>
        <p:spPr>
          <a:xfrm>
            <a:off x="443345" y="387927"/>
            <a:ext cx="11249891" cy="6234545"/>
          </a:xfrm>
        </p:spPr>
        <p:txBody>
          <a:bodyPr>
            <a:normAutofit/>
          </a:bodyPr>
          <a:lstStyle/>
          <a:p>
            <a:pPr marL="0" indent="0">
              <a:buNone/>
            </a:pPr>
            <a:r>
              <a:rPr lang="en-US" sz="3200" dirty="0"/>
              <a:t>Chapter 1		God’s Final Word </a:t>
            </a:r>
            <a:endParaRPr lang="en-US" sz="2800" dirty="0"/>
          </a:p>
          <a:p>
            <a:pPr marL="0" indent="0">
              <a:buNone/>
            </a:pPr>
            <a:endParaRPr lang="en-US" sz="2800" dirty="0"/>
          </a:p>
          <a:p>
            <a:pPr marL="0" indent="0">
              <a:buNone/>
            </a:pPr>
            <a:r>
              <a:rPr lang="en-US" sz="2800" dirty="0"/>
              <a:t>V1	“</a:t>
            </a:r>
            <a:r>
              <a:rPr lang="en-US" sz="2800" u="sng" dirty="0"/>
              <a:t>In the past God spoke to our ancestors through the prophets at many times and various ways</a:t>
            </a:r>
            <a:r>
              <a:rPr lang="en-US" sz="2800" dirty="0"/>
              <a:t>.” </a:t>
            </a:r>
            <a:r>
              <a:rPr lang="en-US" sz="2800" b="1" i="1" dirty="0"/>
              <a:t>In the past </a:t>
            </a:r>
            <a:r>
              <a:rPr lang="en-US" sz="2800" dirty="0"/>
              <a:t>= the covenant with Abraham, Issac, Jacob, David and through the prophets: Moses, Samuel, Elijah, Major and Minor Prophets. God’s promises were not fulfilled/completed UNTIL…</a:t>
            </a:r>
          </a:p>
          <a:p>
            <a:pPr marL="0" indent="0">
              <a:buNone/>
            </a:pPr>
            <a:endParaRPr lang="en-US" sz="2800" dirty="0"/>
          </a:p>
          <a:p>
            <a:pPr marL="0" indent="0">
              <a:buNone/>
            </a:pPr>
            <a:r>
              <a:rPr lang="en-US" sz="2800" dirty="0"/>
              <a:t>V2	“</a:t>
            </a:r>
            <a:r>
              <a:rPr lang="en-US" sz="2800" u="sng" dirty="0"/>
              <a:t>but in these last days He has spoken to us by His Son, Whom (His Son – Jesus) He (God) appointed heir of all things, and through Whom (Jesus) also He (God) made the universe</a:t>
            </a:r>
            <a:r>
              <a:rPr lang="en-US" sz="2800" dirty="0"/>
              <a:t>.” </a:t>
            </a:r>
            <a:r>
              <a:rPr lang="en-US" sz="2800" b="1" i="1" dirty="0"/>
              <a:t>In these last days </a:t>
            </a:r>
            <a:r>
              <a:rPr lang="en-US" sz="2800" dirty="0"/>
              <a:t>= Time period of the forgiveness of sins through animal sacrifices in the Temple building is finished…God is now speaking through His Son – the final blood sacrifice	</a:t>
            </a:r>
            <a:endParaRPr lang="en-US" sz="3200" dirty="0"/>
          </a:p>
        </p:txBody>
      </p:sp>
    </p:spTree>
    <p:extLst>
      <p:ext uri="{BB962C8B-B14F-4D97-AF65-F5344CB8AC3E}">
        <p14:creationId xmlns:p14="http://schemas.microsoft.com/office/powerpoint/2010/main" val="132773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EEFA70-FAB5-4B34-4440-6755C622C6F6}"/>
              </a:ext>
            </a:extLst>
          </p:cNvPr>
          <p:cNvSpPr>
            <a:spLocks noGrp="1"/>
          </p:cNvSpPr>
          <p:nvPr>
            <p:ph idx="1"/>
          </p:nvPr>
        </p:nvSpPr>
        <p:spPr>
          <a:xfrm>
            <a:off x="401782" y="318655"/>
            <a:ext cx="11485418" cy="6303817"/>
          </a:xfrm>
        </p:spPr>
        <p:txBody>
          <a:bodyPr>
            <a:normAutofit lnSpcReduction="10000"/>
          </a:bodyPr>
          <a:lstStyle/>
          <a:p>
            <a:r>
              <a:rPr lang="en-US" sz="2800" u="sng" dirty="0"/>
              <a:t>Whom (His Son – Jesus) He (God) appointed heir of all things</a:t>
            </a:r>
            <a:r>
              <a:rPr lang="en-US" sz="2800" dirty="0"/>
              <a:t> = </a:t>
            </a:r>
          </a:p>
          <a:p>
            <a:pPr marL="0" indent="0">
              <a:buNone/>
            </a:pPr>
            <a:endParaRPr lang="en-US" sz="2800" dirty="0"/>
          </a:p>
          <a:p>
            <a:r>
              <a:rPr lang="en-US" sz="2800" dirty="0"/>
              <a:t>Philippians 2: 6 – 11, </a:t>
            </a:r>
            <a:r>
              <a:rPr lang="en-US" sz="3200" dirty="0"/>
              <a:t>“Christ Jesus: Who, being the very nature of God, did not consider equality with God something to be used to his own advantage; rather, He made Himself nothing by taking the very nature of a servant, being made in human likeness. And being found in appearance as a man, He humbled Himself by becoming obedient to death – even death on a cross! Therefore, God exalted Him to the highest place and gave Him the name that is above every name, that at the name of Jesus every knee should bow, in heaven and on earth and under the earth, and every language acknowledge that Jesus Christ is Lord, to the glory of God the Father.”</a:t>
            </a:r>
          </a:p>
        </p:txBody>
      </p:sp>
    </p:spTree>
    <p:extLst>
      <p:ext uri="{BB962C8B-B14F-4D97-AF65-F5344CB8AC3E}">
        <p14:creationId xmlns:p14="http://schemas.microsoft.com/office/powerpoint/2010/main" val="204499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374FBA-69FA-2347-75AE-C90A8A0B7B87}"/>
              </a:ext>
            </a:extLst>
          </p:cNvPr>
          <p:cNvSpPr>
            <a:spLocks noGrp="1"/>
          </p:cNvSpPr>
          <p:nvPr>
            <p:ph idx="1"/>
          </p:nvPr>
        </p:nvSpPr>
        <p:spPr>
          <a:xfrm>
            <a:off x="429491" y="595745"/>
            <a:ext cx="11374582" cy="6026727"/>
          </a:xfrm>
        </p:spPr>
        <p:txBody>
          <a:bodyPr/>
          <a:lstStyle/>
          <a:p>
            <a:pPr marL="0" indent="0">
              <a:buNone/>
            </a:pPr>
            <a:r>
              <a:rPr lang="en-US" dirty="0"/>
              <a:t>Still verse 2…</a:t>
            </a:r>
          </a:p>
          <a:p>
            <a:r>
              <a:rPr lang="en-US" sz="3200" u="sng" dirty="0"/>
              <a:t>and through Whom (Jesus) also He (God) made the universe</a:t>
            </a:r>
            <a:r>
              <a:rPr lang="en-US" sz="3200" dirty="0"/>
              <a:t>.” </a:t>
            </a:r>
          </a:p>
          <a:p>
            <a:pPr marL="0" indent="0">
              <a:buNone/>
            </a:pPr>
            <a:r>
              <a:rPr lang="en-US" sz="3200" dirty="0"/>
              <a:t>Colossians 1: 16, “All things have been created through </a:t>
            </a:r>
            <a:r>
              <a:rPr lang="en-US" sz="3200" i="1" dirty="0"/>
              <a:t>Jesus</a:t>
            </a:r>
            <a:r>
              <a:rPr lang="en-US" sz="3200" dirty="0"/>
              <a:t>.”</a:t>
            </a:r>
          </a:p>
          <a:p>
            <a:pPr marL="0" indent="0">
              <a:buNone/>
            </a:pPr>
            <a:endParaRPr lang="en-US" sz="3200" dirty="0"/>
          </a:p>
          <a:p>
            <a:pPr marL="0" indent="0">
              <a:buNone/>
            </a:pPr>
            <a:r>
              <a:rPr lang="en-US" sz="3200" dirty="0"/>
              <a:t>John 1: 1-4 &amp; 14, “In the beginning was the Word, and the Word was with God, and the Word was God…through Him all things were made; In Him was life…The Word became flesh (human) and made His dwelling among us…the glory of the one and only Son, Who came from the Father.” – Jesus.</a:t>
            </a:r>
          </a:p>
        </p:txBody>
      </p:sp>
    </p:spTree>
    <p:extLst>
      <p:ext uri="{BB962C8B-B14F-4D97-AF65-F5344CB8AC3E}">
        <p14:creationId xmlns:p14="http://schemas.microsoft.com/office/powerpoint/2010/main" val="3929980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CFD580F5-E7BF-4C1D-BEFD-4A4601EBA8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6" name="Text Placeholder 5">
            <a:extLst>
              <a:ext uri="{FF2B5EF4-FFF2-40B4-BE49-F238E27FC236}">
                <a16:creationId xmlns:a16="http://schemas.microsoft.com/office/drawing/2014/main" id="{CF3F771E-7ED1-8992-874F-4E770CB34EA2}"/>
              </a:ext>
            </a:extLst>
          </p:cNvPr>
          <p:cNvSpPr>
            <a:spLocks noGrp="1"/>
          </p:cNvSpPr>
          <p:nvPr>
            <p:ph type="body" sz="half" idx="2"/>
          </p:nvPr>
        </p:nvSpPr>
        <p:spPr>
          <a:xfrm>
            <a:off x="180109" y="1108364"/>
            <a:ext cx="6608618" cy="5417126"/>
          </a:xfrm>
        </p:spPr>
        <p:txBody>
          <a:bodyPr vert="horz" lIns="91440" tIns="45720" rIns="91440" bIns="45720" rtlCol="0">
            <a:normAutofit/>
          </a:bodyPr>
          <a:lstStyle/>
          <a:p>
            <a:r>
              <a:rPr lang="en-US" sz="2800" dirty="0"/>
              <a:t>V3-4, </a:t>
            </a:r>
            <a:r>
              <a:rPr lang="en-US" sz="3200" dirty="0"/>
              <a:t>“The Son is the radiance of God’s glory and the exact representation of His being, sustaining all things by His powerful word. After He/Jesus had provided purification for sins, He sat down at the right hand of the Majesty in heaven. So He became as much superior to the angels as the name He inherited is superior to theirs (the angels).”</a:t>
            </a:r>
          </a:p>
        </p:txBody>
      </p:sp>
      <p:pic>
        <p:nvPicPr>
          <p:cNvPr id="7" name="Content Placeholder 6">
            <a:extLst>
              <a:ext uri="{FF2B5EF4-FFF2-40B4-BE49-F238E27FC236}">
                <a16:creationId xmlns:a16="http://schemas.microsoft.com/office/drawing/2014/main" id="{7A13D25C-B948-9317-1C02-4EF236B5CAFA}"/>
              </a:ext>
            </a:extLst>
          </p:cNvPr>
          <p:cNvPicPr>
            <a:picLocks noGrp="1" noChangeAspect="1"/>
          </p:cNvPicPr>
          <p:nvPr>
            <p:ph type="pic" idx="1"/>
          </p:nvPr>
        </p:nvPicPr>
        <p:blipFill>
          <a:blip r:embed="rId3"/>
          <a:srcRect r="6171" b="-1"/>
          <a:stretch>
            <a:fillRect/>
          </a:stretch>
        </p:blipFill>
        <p:spPr>
          <a:xfrm flipH="1">
            <a:off x="6985000" y="789709"/>
            <a:ext cx="5207000" cy="5735781"/>
          </a:xfrm>
          <a:prstGeom prst="rect">
            <a:avLst/>
          </a:prstGeom>
          <a:scene3d>
            <a:camera prst="orthographicFront">
              <a:rot lat="0" lon="600000" rev="0"/>
            </a:camera>
            <a:lightRig rig="threePt" dir="t"/>
          </a:scene3d>
        </p:spPr>
      </p:pic>
    </p:spTree>
    <p:extLst>
      <p:ext uri="{BB962C8B-B14F-4D97-AF65-F5344CB8AC3E}">
        <p14:creationId xmlns:p14="http://schemas.microsoft.com/office/powerpoint/2010/main" val="222804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large mountain with a cloud of dust&#10;&#10;AI-generated content may be incorrect.">
            <a:extLst>
              <a:ext uri="{FF2B5EF4-FFF2-40B4-BE49-F238E27FC236}">
                <a16:creationId xmlns:a16="http://schemas.microsoft.com/office/drawing/2014/main" id="{1A66D933-3001-9D40-C5D3-8514BE465A12}"/>
              </a:ext>
            </a:extLst>
          </p:cNvPr>
          <p:cNvPicPr>
            <a:picLocks noChangeAspect="1"/>
          </p:cNvPicPr>
          <p:nvPr/>
        </p:nvPicPr>
        <p:blipFill>
          <a:blip r:embed="rId2"/>
          <a:srcRect l="22742" r="17332"/>
          <a:stretch>
            <a:fillRect/>
          </a:stretch>
        </p:blipFill>
        <p:spPr>
          <a:xfrm>
            <a:off x="0" y="1080654"/>
            <a:ext cx="5527964" cy="5777345"/>
          </a:xfrm>
          <a:prstGeom prst="rect">
            <a:avLst/>
          </a:prstGeom>
        </p:spPr>
      </p:pic>
      <p:sp>
        <p:nvSpPr>
          <p:cNvPr id="6" name="Content Placeholder 5">
            <a:extLst>
              <a:ext uri="{FF2B5EF4-FFF2-40B4-BE49-F238E27FC236}">
                <a16:creationId xmlns:a16="http://schemas.microsoft.com/office/drawing/2014/main" id="{FFAE4F19-D2F4-BD2C-3E06-667FBE468A1C}"/>
              </a:ext>
            </a:extLst>
          </p:cNvPr>
          <p:cNvSpPr>
            <a:spLocks noGrp="1"/>
          </p:cNvSpPr>
          <p:nvPr>
            <p:ph idx="1"/>
          </p:nvPr>
        </p:nvSpPr>
        <p:spPr>
          <a:xfrm>
            <a:off x="5800437" y="644237"/>
            <a:ext cx="6142182" cy="5985164"/>
          </a:xfrm>
        </p:spPr>
        <p:txBody>
          <a:bodyPr>
            <a:noAutofit/>
          </a:bodyPr>
          <a:lstStyle/>
          <a:p>
            <a:pPr marL="0" indent="0">
              <a:buNone/>
            </a:pPr>
            <a:r>
              <a:rPr lang="en-US" sz="3200" dirty="0"/>
              <a:t>“</a:t>
            </a:r>
            <a:r>
              <a:rPr lang="en-US" sz="3200" i="1" u="sng" dirty="0"/>
              <a:t>The Son is the radiance of God’s glory and the exact representation of His being</a:t>
            </a:r>
            <a:r>
              <a:rPr lang="en-US" sz="3200" dirty="0"/>
              <a:t>” (v3) … picture of the cloud of glory in Exodus 24:16: “and the glory of the Lord settled on Mt. Sinai. For 6 days the cloud covered the mountain.” This is called ‘the “Shechinah” glory of the Lord’- His divine presence, perfection of God, and divine nature of God</a:t>
            </a:r>
          </a:p>
        </p:txBody>
      </p:sp>
    </p:spTree>
    <p:extLst>
      <p:ext uri="{BB962C8B-B14F-4D97-AF65-F5344CB8AC3E}">
        <p14:creationId xmlns:p14="http://schemas.microsoft.com/office/powerpoint/2010/main" val="1513782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94F7C0-1344-4B3C-AFCB-E7F006BB5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4EC584A2-4215-4DB8-AE1F-E3768D77E8D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3" name="Content Placeholder 2">
            <a:extLst>
              <a:ext uri="{FF2B5EF4-FFF2-40B4-BE49-F238E27FC236}">
                <a16:creationId xmlns:a16="http://schemas.microsoft.com/office/drawing/2014/main" id="{E855CF2E-B95E-3AC2-8B27-E056EA9E2C80}"/>
              </a:ext>
            </a:extLst>
          </p:cNvPr>
          <p:cNvSpPr>
            <a:spLocks noGrp="1"/>
          </p:cNvSpPr>
          <p:nvPr>
            <p:ph idx="1"/>
          </p:nvPr>
        </p:nvSpPr>
        <p:spPr>
          <a:xfrm>
            <a:off x="263238" y="803564"/>
            <a:ext cx="6331526" cy="5415121"/>
          </a:xfrm>
        </p:spPr>
        <p:txBody>
          <a:bodyPr>
            <a:normAutofit/>
          </a:bodyPr>
          <a:lstStyle/>
          <a:p>
            <a:pPr marL="0" indent="0">
              <a:buNone/>
            </a:pPr>
            <a:r>
              <a:rPr lang="en-US" sz="2000" dirty="0"/>
              <a:t>(still v3)</a:t>
            </a:r>
          </a:p>
          <a:p>
            <a:pPr marL="0" indent="0">
              <a:buNone/>
            </a:pPr>
            <a:endParaRPr lang="en-US" sz="2800" dirty="0"/>
          </a:p>
          <a:p>
            <a:pPr marL="0" indent="0">
              <a:buNone/>
            </a:pPr>
            <a:endParaRPr lang="en-US" sz="2800" dirty="0"/>
          </a:p>
          <a:p>
            <a:pPr marL="0" indent="0">
              <a:buNone/>
            </a:pPr>
            <a:endParaRPr lang="en-US" sz="2800" dirty="0"/>
          </a:p>
          <a:p>
            <a:pPr marL="0" indent="0">
              <a:buNone/>
            </a:pPr>
            <a:r>
              <a:rPr lang="en-US" sz="2800" dirty="0"/>
              <a:t>“</a:t>
            </a:r>
            <a:r>
              <a:rPr lang="en-US" sz="2800" i="1" u="sng" dirty="0"/>
              <a:t>the exact representation of His being</a:t>
            </a:r>
            <a:r>
              <a:rPr lang="en-US" sz="2800" dirty="0"/>
              <a:t>,” = the exact imprint like a seal/stamp; God’s nature and eternal existence; NOT created but from; and a manifestation of God’s nature.</a:t>
            </a:r>
          </a:p>
        </p:txBody>
      </p:sp>
      <p:pic>
        <p:nvPicPr>
          <p:cNvPr id="4" name="Picture 3" descr="A wax seal stamp on a piece of paper&#10;&#10;AI-generated content may be incorrect.">
            <a:extLst>
              <a:ext uri="{FF2B5EF4-FFF2-40B4-BE49-F238E27FC236}">
                <a16:creationId xmlns:a16="http://schemas.microsoft.com/office/drawing/2014/main" id="{7970A1CF-9B0D-0FAD-0E91-AA08488A1711}"/>
              </a:ext>
            </a:extLst>
          </p:cNvPr>
          <p:cNvPicPr>
            <a:picLocks noChangeAspect="1"/>
          </p:cNvPicPr>
          <p:nvPr/>
        </p:nvPicPr>
        <p:blipFill>
          <a:blip r:embed="rId3"/>
          <a:srcRect l="14799" t="12705" r="7614" b="11103"/>
          <a:stretch>
            <a:fillRect/>
          </a:stretch>
        </p:blipFill>
        <p:spPr>
          <a:xfrm>
            <a:off x="6996545" y="1274907"/>
            <a:ext cx="4932217" cy="4737966"/>
          </a:xfrm>
          <a:prstGeom prst="rect">
            <a:avLst/>
          </a:prstGeom>
        </p:spPr>
      </p:pic>
    </p:spTree>
    <p:extLst>
      <p:ext uri="{BB962C8B-B14F-4D97-AF65-F5344CB8AC3E}">
        <p14:creationId xmlns:p14="http://schemas.microsoft.com/office/powerpoint/2010/main" val="2688306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157</TotalTime>
  <Words>1131</Words>
  <Application>Microsoft Macintosh PowerPoint</Application>
  <PresentationFormat>Widescreen</PresentationFormat>
  <Paragraphs>69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Century Gothic</vt:lpstr>
      <vt:lpstr>Vapor Trail</vt:lpstr>
      <vt:lpstr>PowerPoint Presentation</vt:lpstr>
      <vt:lpstr>Intro to the book of Hebrews: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1</cp:revision>
  <dcterms:created xsi:type="dcterms:W3CDTF">2025-07-18T22:44:11Z</dcterms:created>
  <dcterms:modified xsi:type="dcterms:W3CDTF">2025-07-19T01:21:24Z</dcterms:modified>
</cp:coreProperties>
</file>