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29"/>
    <p:restoredTop sz="94628"/>
  </p:normalViewPr>
  <p:slideViewPr>
    <p:cSldViewPr snapToGrid="0">
      <p:cViewPr varScale="1">
        <p:scale>
          <a:sx n="98" d="100"/>
          <a:sy n="98" d="100"/>
        </p:scale>
        <p:origin x="37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7/26/25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7/26/25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7/26/25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7/26/25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AA546-2976-E4C7-1CCF-17869806B238}"/>
              </a:ext>
            </a:extLst>
          </p:cNvPr>
          <p:cNvSpPr>
            <a:spLocks noGrp="1"/>
          </p:cNvSpPr>
          <p:nvPr>
            <p:ph type="ctrTitle"/>
          </p:nvPr>
        </p:nvSpPr>
        <p:spPr/>
        <p:txBody>
          <a:bodyPr/>
          <a:lstStyle/>
          <a:p>
            <a:r>
              <a:rPr lang="en-US" dirty="0"/>
              <a:t>Pay Attention!</a:t>
            </a:r>
          </a:p>
        </p:txBody>
      </p:sp>
      <p:sp>
        <p:nvSpPr>
          <p:cNvPr id="3" name="Subtitle 2">
            <a:extLst>
              <a:ext uri="{FF2B5EF4-FFF2-40B4-BE49-F238E27FC236}">
                <a16:creationId xmlns:a16="http://schemas.microsoft.com/office/drawing/2014/main" id="{CE6D62ED-F5EC-64CD-C169-47C9F77B9D6A}"/>
              </a:ext>
            </a:extLst>
          </p:cNvPr>
          <p:cNvSpPr>
            <a:spLocks noGrp="1"/>
          </p:cNvSpPr>
          <p:nvPr>
            <p:ph type="subTitle" idx="1"/>
          </p:nvPr>
        </p:nvSpPr>
        <p:spPr/>
        <p:txBody>
          <a:bodyPr>
            <a:normAutofit/>
          </a:bodyPr>
          <a:lstStyle/>
          <a:p>
            <a:r>
              <a:rPr lang="en-US" sz="3200" dirty="0"/>
              <a:t>Hebrews 2: 1- 4</a:t>
            </a:r>
          </a:p>
        </p:txBody>
      </p:sp>
    </p:spTree>
    <p:extLst>
      <p:ext uri="{BB962C8B-B14F-4D97-AF65-F5344CB8AC3E}">
        <p14:creationId xmlns:p14="http://schemas.microsoft.com/office/powerpoint/2010/main" val="1648032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AC8DA73-F929-4ED6-8D17-B31907226231}"/>
              </a:ext>
            </a:extLst>
          </p:cNvPr>
          <p:cNvSpPr>
            <a:spLocks noGrp="1"/>
          </p:cNvSpPr>
          <p:nvPr>
            <p:ph type="title"/>
          </p:nvPr>
        </p:nvSpPr>
        <p:spPr>
          <a:xfrm>
            <a:off x="2592925" y="624110"/>
            <a:ext cx="8911687" cy="656050"/>
          </a:xfrm>
        </p:spPr>
        <p:txBody>
          <a:bodyPr/>
          <a:lstStyle/>
          <a:p>
            <a:pPr algn="ctr"/>
            <a:r>
              <a:rPr lang="en-US" dirty="0"/>
              <a:t>Romans 8: 26</a:t>
            </a:r>
          </a:p>
        </p:txBody>
      </p:sp>
      <p:sp>
        <p:nvSpPr>
          <p:cNvPr id="8" name="Content Placeholder 7">
            <a:extLst>
              <a:ext uri="{FF2B5EF4-FFF2-40B4-BE49-F238E27FC236}">
                <a16:creationId xmlns:a16="http://schemas.microsoft.com/office/drawing/2014/main" id="{13380AC8-19AA-BCE8-8D93-74776D95F389}"/>
              </a:ext>
            </a:extLst>
          </p:cNvPr>
          <p:cNvSpPr>
            <a:spLocks noGrp="1"/>
          </p:cNvSpPr>
          <p:nvPr>
            <p:ph idx="1"/>
          </p:nvPr>
        </p:nvSpPr>
        <p:spPr>
          <a:xfrm>
            <a:off x="1959429" y="1541417"/>
            <a:ext cx="9545183" cy="4692473"/>
          </a:xfrm>
        </p:spPr>
        <p:txBody>
          <a:bodyPr>
            <a:normAutofit/>
          </a:bodyPr>
          <a:lstStyle/>
          <a:p>
            <a:pPr marL="0" indent="0">
              <a:buNone/>
            </a:pPr>
            <a:r>
              <a:rPr lang="en-US" sz="3600" b="1" dirty="0"/>
              <a:t>“…the Spirit helps us in our weakness. We do not know what we ought to pray for, but the Spirit Himself intercedes for us through wordless groans. And He Who searches our hearts knows the mind of the Spirit, because the Spirit intercedes for God’s people in accordance with the will of God.”</a:t>
            </a:r>
          </a:p>
        </p:txBody>
      </p:sp>
    </p:spTree>
    <p:extLst>
      <p:ext uri="{BB962C8B-B14F-4D97-AF65-F5344CB8AC3E}">
        <p14:creationId xmlns:p14="http://schemas.microsoft.com/office/powerpoint/2010/main" val="594548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7B5A23F-7276-435D-91DA-09104D7777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35481"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2F3ECD7F-BF61-4CB1-AA15-464BB771E7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66F1B29-3A08-4DB7-9F92-4C09B3BCFF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8229600" cy="6858000"/>
          </a:xfrm>
          <a:prstGeom prst="rect">
            <a:avLst/>
          </a:prstGeom>
          <a:solidFill>
            <a:schemeClr val="bg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Freeform 5">
            <a:extLst>
              <a:ext uri="{FF2B5EF4-FFF2-40B4-BE49-F238E27FC236}">
                <a16:creationId xmlns:a16="http://schemas.microsoft.com/office/drawing/2014/main" id="{44A5AAD1-9616-4E1C-B3AC-E5497A6A3C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Title 6">
            <a:extLst>
              <a:ext uri="{FF2B5EF4-FFF2-40B4-BE49-F238E27FC236}">
                <a16:creationId xmlns:a16="http://schemas.microsoft.com/office/drawing/2014/main" id="{CEF26497-005D-2881-2CD1-61709A2B6F39}"/>
              </a:ext>
            </a:extLst>
          </p:cNvPr>
          <p:cNvSpPr>
            <a:spLocks noGrp="1"/>
          </p:cNvSpPr>
          <p:nvPr>
            <p:ph type="title"/>
          </p:nvPr>
        </p:nvSpPr>
        <p:spPr>
          <a:xfrm>
            <a:off x="541867" y="787400"/>
            <a:ext cx="7145866" cy="778933"/>
          </a:xfrm>
        </p:spPr>
        <p:txBody>
          <a:bodyPr anchor="ctr">
            <a:normAutofit/>
          </a:bodyPr>
          <a:lstStyle/>
          <a:p>
            <a:r>
              <a:rPr lang="en-US" sz="3200">
                <a:solidFill>
                  <a:srgbClr val="FEFFFF"/>
                </a:solidFill>
              </a:rPr>
              <a:t>What is Heb 2: 1 – 4 saying to us?</a:t>
            </a:r>
          </a:p>
        </p:txBody>
      </p:sp>
      <p:sp>
        <p:nvSpPr>
          <p:cNvPr id="13" name="Content Placeholder 12">
            <a:extLst>
              <a:ext uri="{FF2B5EF4-FFF2-40B4-BE49-F238E27FC236}">
                <a16:creationId xmlns:a16="http://schemas.microsoft.com/office/drawing/2014/main" id="{0F81270E-9453-FED2-01CF-9F4438927268}"/>
              </a:ext>
            </a:extLst>
          </p:cNvPr>
          <p:cNvSpPr>
            <a:spLocks noGrp="1"/>
          </p:cNvSpPr>
          <p:nvPr>
            <p:ph idx="1"/>
          </p:nvPr>
        </p:nvSpPr>
        <p:spPr>
          <a:xfrm>
            <a:off x="209006" y="1694178"/>
            <a:ext cx="7824651" cy="4863376"/>
          </a:xfrm>
        </p:spPr>
        <p:txBody>
          <a:bodyPr>
            <a:normAutofit lnSpcReduction="10000"/>
          </a:bodyPr>
          <a:lstStyle/>
          <a:p>
            <a:r>
              <a:rPr lang="en-US" sz="2800" dirty="0">
                <a:solidFill>
                  <a:srgbClr val="FEFFFF"/>
                </a:solidFill>
              </a:rPr>
              <a:t>We do not want to drift away … PAY ATTENTION!</a:t>
            </a:r>
          </a:p>
          <a:p>
            <a:r>
              <a:rPr lang="en-US" sz="2800" dirty="0">
                <a:solidFill>
                  <a:srgbClr val="FEFFFF"/>
                </a:solidFill>
              </a:rPr>
              <a:t>God announced the plan of salvation from the Garden of Eden </a:t>
            </a:r>
          </a:p>
          <a:p>
            <a:r>
              <a:rPr lang="en-US" sz="2800" dirty="0">
                <a:solidFill>
                  <a:srgbClr val="FEFFFF"/>
                </a:solidFill>
              </a:rPr>
              <a:t>Jesus paid our debt of sin</a:t>
            </a:r>
          </a:p>
          <a:p>
            <a:r>
              <a:rPr lang="en-US" sz="2800" dirty="0">
                <a:solidFill>
                  <a:srgbClr val="FEFFFF"/>
                </a:solidFill>
              </a:rPr>
              <a:t>Jesus confirmed the plan of salvation thru signs, wonders, miracles and</a:t>
            </a:r>
          </a:p>
          <a:p>
            <a:r>
              <a:rPr lang="en-US" sz="2800" dirty="0">
                <a:solidFill>
                  <a:srgbClr val="FEFFFF"/>
                </a:solidFill>
              </a:rPr>
              <a:t>Sends the Holy Spirit so we can be filled with the Holy Spirit and have the gifts of the Holy Spirit work in BDA and in our lives giving us a personal prayer language!</a:t>
            </a:r>
          </a:p>
        </p:txBody>
      </p:sp>
      <p:pic>
        <p:nvPicPr>
          <p:cNvPr id="9" name="Content Placeholder 8" descr="A cartoon of a person holding their hands up&#10;&#10;AI-generated content may be incorrect.">
            <a:extLst>
              <a:ext uri="{FF2B5EF4-FFF2-40B4-BE49-F238E27FC236}">
                <a16:creationId xmlns:a16="http://schemas.microsoft.com/office/drawing/2014/main" id="{637ED3FA-F5D2-DFBC-5C5B-3E11EE9CE78E}"/>
              </a:ext>
            </a:extLst>
          </p:cNvPr>
          <p:cNvPicPr>
            <a:picLocks noChangeAspect="1"/>
          </p:cNvPicPr>
          <p:nvPr/>
        </p:nvPicPr>
        <p:blipFill>
          <a:blip r:embed="rId2"/>
          <a:srcRect b="25143"/>
          <a:stretch>
            <a:fillRect/>
          </a:stretch>
        </p:blipFill>
        <p:spPr>
          <a:xfrm>
            <a:off x="8347167" y="1694178"/>
            <a:ext cx="3788314" cy="4066541"/>
          </a:xfrm>
          <a:prstGeom prst="rect">
            <a:avLst/>
          </a:prstGeom>
        </p:spPr>
      </p:pic>
    </p:spTree>
    <p:extLst>
      <p:ext uri="{BB962C8B-B14F-4D97-AF65-F5344CB8AC3E}">
        <p14:creationId xmlns:p14="http://schemas.microsoft.com/office/powerpoint/2010/main" val="221113560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xEl>
                                              <p:pRg st="1" end="1"/>
                                            </p:txEl>
                                          </p:spTgt>
                                        </p:tgtEl>
                                        <p:attrNameLst>
                                          <p:attrName>style.visibility</p:attrName>
                                        </p:attrNameLst>
                                      </p:cBhvr>
                                      <p:to>
                                        <p:strVal val="visible"/>
                                      </p:to>
                                    </p:set>
                                    <p:anim calcmode="lin" valueType="num">
                                      <p:cBhvr additive="base">
                                        <p:cTn id="13"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xEl>
                                              <p:pRg st="2" end="2"/>
                                            </p:txEl>
                                          </p:spTgt>
                                        </p:tgtEl>
                                        <p:attrNameLst>
                                          <p:attrName>style.visibility</p:attrName>
                                        </p:attrNameLst>
                                      </p:cBhvr>
                                      <p:to>
                                        <p:strVal val="visible"/>
                                      </p:to>
                                    </p:set>
                                    <p:anim calcmode="lin" valueType="num">
                                      <p:cBhvr additive="base">
                                        <p:cTn id="19"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xEl>
                                              <p:pRg st="3" end="3"/>
                                            </p:txEl>
                                          </p:spTgt>
                                        </p:tgtEl>
                                        <p:attrNameLst>
                                          <p:attrName>style.visibility</p:attrName>
                                        </p:attrNameLst>
                                      </p:cBhvr>
                                      <p:to>
                                        <p:strVal val="visible"/>
                                      </p:to>
                                    </p:set>
                                    <p:anim calcmode="lin" valueType="num">
                                      <p:cBhvr additive="base">
                                        <p:cTn id="25"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xEl>
                                              <p:pRg st="4" end="4"/>
                                            </p:txEl>
                                          </p:spTgt>
                                        </p:tgtEl>
                                        <p:attrNameLst>
                                          <p:attrName>style.visibility</p:attrName>
                                        </p:attrNameLst>
                                      </p:cBhvr>
                                      <p:to>
                                        <p:strVal val="visible"/>
                                      </p:to>
                                    </p:set>
                                    <p:anim calcmode="lin" valueType="num">
                                      <p:cBhvr additive="base">
                                        <p:cTn id="31"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BA81A-AE78-7A3A-A488-DEB4784C7B44}"/>
              </a:ext>
            </a:extLst>
          </p:cNvPr>
          <p:cNvSpPr>
            <a:spLocks noGrp="1"/>
          </p:cNvSpPr>
          <p:nvPr>
            <p:ph type="title"/>
          </p:nvPr>
        </p:nvSpPr>
        <p:spPr>
          <a:xfrm>
            <a:off x="2236515" y="323664"/>
            <a:ext cx="8911687" cy="982622"/>
          </a:xfrm>
        </p:spPr>
        <p:txBody>
          <a:bodyPr>
            <a:normAutofit/>
          </a:bodyPr>
          <a:lstStyle/>
          <a:p>
            <a:pPr algn="ctr"/>
            <a:r>
              <a:rPr lang="en-US" sz="4000" dirty="0"/>
              <a:t>Chapter 2: 1 &amp; 2</a:t>
            </a:r>
          </a:p>
        </p:txBody>
      </p:sp>
      <p:sp>
        <p:nvSpPr>
          <p:cNvPr id="3" name="Content Placeholder 2">
            <a:extLst>
              <a:ext uri="{FF2B5EF4-FFF2-40B4-BE49-F238E27FC236}">
                <a16:creationId xmlns:a16="http://schemas.microsoft.com/office/drawing/2014/main" id="{FC62C435-146C-7C74-964B-DCF96587845A}"/>
              </a:ext>
            </a:extLst>
          </p:cNvPr>
          <p:cNvSpPr>
            <a:spLocks noGrp="1"/>
          </p:cNvSpPr>
          <p:nvPr>
            <p:ph idx="1"/>
          </p:nvPr>
        </p:nvSpPr>
        <p:spPr>
          <a:xfrm>
            <a:off x="2063931" y="1897021"/>
            <a:ext cx="9436968" cy="4336869"/>
          </a:xfrm>
        </p:spPr>
        <p:txBody>
          <a:bodyPr>
            <a:normAutofit/>
          </a:bodyPr>
          <a:lstStyle/>
          <a:p>
            <a:pPr marL="0" indent="0">
              <a:buNone/>
            </a:pPr>
            <a:r>
              <a:rPr lang="en-US" sz="3600" b="1" dirty="0"/>
              <a:t>“We must pay the most careful attention, therefore, to what we have heard, so that we do not drift away. For since the message spoken through angels was binding, and every violation and disobedience received its just punishment.”</a:t>
            </a:r>
          </a:p>
        </p:txBody>
      </p:sp>
    </p:spTree>
    <p:extLst>
      <p:ext uri="{BB962C8B-B14F-4D97-AF65-F5344CB8AC3E}">
        <p14:creationId xmlns:p14="http://schemas.microsoft.com/office/powerpoint/2010/main" val="3072963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F4C104D-5F30-4811-9376-566B26E4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732A95-FACE-99D5-AC8C-ABF37EBD2BDE}"/>
              </a:ext>
            </a:extLst>
          </p:cNvPr>
          <p:cNvSpPr>
            <a:spLocks noGrp="1"/>
          </p:cNvSpPr>
          <p:nvPr>
            <p:ph type="title"/>
          </p:nvPr>
        </p:nvSpPr>
        <p:spPr>
          <a:xfrm>
            <a:off x="182880" y="290500"/>
            <a:ext cx="6705165" cy="778745"/>
          </a:xfrm>
        </p:spPr>
        <p:txBody>
          <a:bodyPr>
            <a:normAutofit/>
          </a:bodyPr>
          <a:lstStyle/>
          <a:p>
            <a:r>
              <a:rPr lang="en-US" dirty="0"/>
              <a:t>Break it down…</a:t>
            </a:r>
          </a:p>
        </p:txBody>
      </p:sp>
      <p:sp>
        <p:nvSpPr>
          <p:cNvPr id="11" name="Rectangle 10">
            <a:extLst>
              <a:ext uri="{FF2B5EF4-FFF2-40B4-BE49-F238E27FC236}">
                <a16:creationId xmlns:a16="http://schemas.microsoft.com/office/drawing/2014/main" id="{0815E34B-5D02-4E01-A936-E8E1C0AB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4BDAA9E6-DCC3-77DA-4A5D-507F4C3A5704}"/>
              </a:ext>
            </a:extLst>
          </p:cNvPr>
          <p:cNvSpPr>
            <a:spLocks noGrp="1"/>
          </p:cNvSpPr>
          <p:nvPr>
            <p:ph idx="1"/>
          </p:nvPr>
        </p:nvSpPr>
        <p:spPr>
          <a:xfrm>
            <a:off x="182880" y="1774640"/>
            <a:ext cx="7811589" cy="4792860"/>
          </a:xfrm>
        </p:spPr>
        <p:txBody>
          <a:bodyPr>
            <a:normAutofit lnSpcReduction="10000"/>
          </a:bodyPr>
          <a:lstStyle/>
          <a:p>
            <a:pPr marL="0" indent="0">
              <a:buNone/>
            </a:pPr>
            <a:r>
              <a:rPr lang="en-US" sz="2800" b="1" dirty="0"/>
              <a:t>We are commanded…</a:t>
            </a:r>
          </a:p>
          <a:p>
            <a:pPr marL="0" indent="0">
              <a:buNone/>
            </a:pPr>
            <a:r>
              <a:rPr lang="en-US" sz="2800" dirty="0"/>
              <a:t>“We must pay the most careful attention…”</a:t>
            </a:r>
          </a:p>
          <a:p>
            <a:pPr marL="0" indent="0">
              <a:buNone/>
            </a:pPr>
            <a:endParaRPr lang="en-US" sz="2800" dirty="0"/>
          </a:p>
          <a:p>
            <a:pPr marL="0" indent="0">
              <a:buNone/>
            </a:pPr>
            <a:r>
              <a:rPr lang="en-US" sz="2800" b="1" dirty="0"/>
              <a:t>To What?</a:t>
            </a:r>
          </a:p>
          <a:p>
            <a:pPr marL="0" indent="0">
              <a:buNone/>
            </a:pPr>
            <a:r>
              <a:rPr lang="en-US" sz="2800" dirty="0"/>
              <a:t>“to what we have heard,”</a:t>
            </a:r>
          </a:p>
          <a:p>
            <a:pPr marL="0" indent="0">
              <a:buNone/>
            </a:pPr>
            <a:endParaRPr lang="en-US" sz="2800" dirty="0"/>
          </a:p>
          <a:p>
            <a:pPr marL="0" indent="0">
              <a:buNone/>
            </a:pPr>
            <a:r>
              <a:rPr lang="en-US" sz="2800" b="1" dirty="0"/>
              <a:t>Why?</a:t>
            </a:r>
          </a:p>
          <a:p>
            <a:pPr marL="0" indent="0">
              <a:buNone/>
            </a:pPr>
            <a:r>
              <a:rPr lang="en-US" sz="2800" dirty="0"/>
              <a:t> “so that we do not drift away.”</a:t>
            </a:r>
          </a:p>
          <a:p>
            <a:pPr marL="0" indent="0">
              <a:buNone/>
            </a:pPr>
            <a:r>
              <a:rPr lang="en-US" sz="2800" dirty="0"/>
              <a:t>  </a:t>
            </a:r>
          </a:p>
        </p:txBody>
      </p:sp>
      <p:pic>
        <p:nvPicPr>
          <p:cNvPr id="4" name="Picture 3" descr="A bright light shining on a black background&#10;&#10;AI-generated content may be incorrect.">
            <a:extLst>
              <a:ext uri="{FF2B5EF4-FFF2-40B4-BE49-F238E27FC236}">
                <a16:creationId xmlns:a16="http://schemas.microsoft.com/office/drawing/2014/main" id="{2C4DAE64-BB4F-CE3D-E61F-B1FB9F3322F4}"/>
              </a:ext>
            </a:extLst>
          </p:cNvPr>
          <p:cNvPicPr>
            <a:picLocks noChangeAspect="1"/>
          </p:cNvPicPr>
          <p:nvPr/>
        </p:nvPicPr>
        <p:blipFill>
          <a:blip r:embed="rId2"/>
          <a:stretch>
            <a:fillRect/>
          </a:stretch>
        </p:blipFill>
        <p:spPr>
          <a:xfrm>
            <a:off x="7892499" y="4748"/>
            <a:ext cx="4299501" cy="6848504"/>
          </a:xfrm>
          <a:prstGeom prst="rect">
            <a:avLst/>
          </a:prstGeom>
        </p:spPr>
      </p:pic>
      <p:sp>
        <p:nvSpPr>
          <p:cNvPr id="13" name="Freeform 11">
            <a:extLst>
              <a:ext uri="{FF2B5EF4-FFF2-40B4-BE49-F238E27FC236}">
                <a16:creationId xmlns:a16="http://schemas.microsoft.com/office/drawing/2014/main" id="{7DE3414B-B032-4710-A468-D3285E38C5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9865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C67EA4-F9C6-5FA6-7FE7-01650AB97035}"/>
              </a:ext>
            </a:extLst>
          </p:cNvPr>
          <p:cNvSpPr>
            <a:spLocks noGrp="1"/>
          </p:cNvSpPr>
          <p:nvPr>
            <p:ph idx="1"/>
          </p:nvPr>
        </p:nvSpPr>
        <p:spPr>
          <a:xfrm>
            <a:off x="1815737" y="1188720"/>
            <a:ext cx="9662749" cy="5042263"/>
          </a:xfrm>
        </p:spPr>
        <p:txBody>
          <a:bodyPr>
            <a:normAutofit/>
          </a:bodyPr>
          <a:lstStyle/>
          <a:p>
            <a:pPr marL="0" indent="0">
              <a:buNone/>
            </a:pPr>
            <a:r>
              <a:rPr lang="en-US" sz="2800" b="1" dirty="0"/>
              <a:t>V2 “the message spoken through angels was binding,”</a:t>
            </a:r>
          </a:p>
          <a:p>
            <a:pPr marL="0" indent="0">
              <a:buNone/>
            </a:pPr>
            <a:endParaRPr lang="en-US" sz="2800" b="1" dirty="0"/>
          </a:p>
          <a:p>
            <a:r>
              <a:rPr lang="en-US" sz="2800" dirty="0"/>
              <a:t>Angels were often sent by God to announce His will and blessings…</a:t>
            </a:r>
            <a:r>
              <a:rPr lang="en-US" sz="2800" dirty="0" err="1"/>
              <a:t>Deut</a:t>
            </a:r>
            <a:r>
              <a:rPr lang="en-US" sz="2800" dirty="0"/>
              <a:t> 33 tells us (when He gave the 10 Commandments to Moses), “The Lord came from Sinai…He came from amidst…holy ones (angels)… at His right hand were angels with Him.”</a:t>
            </a:r>
          </a:p>
          <a:p>
            <a:pPr marL="0" indent="0">
              <a:buNone/>
            </a:pPr>
            <a:endParaRPr lang="en-US" sz="2800" dirty="0"/>
          </a:p>
          <a:p>
            <a:r>
              <a:rPr lang="en-US" sz="2800" dirty="0"/>
              <a:t>“was binding” – His Word was steadfast and sure - firm</a:t>
            </a:r>
          </a:p>
        </p:txBody>
      </p:sp>
    </p:spTree>
    <p:extLst>
      <p:ext uri="{BB962C8B-B14F-4D97-AF65-F5344CB8AC3E}">
        <p14:creationId xmlns:p14="http://schemas.microsoft.com/office/powerpoint/2010/main" val="1060994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8791BD-FCB1-AA12-4509-D10CF3EFB4FB}"/>
              </a:ext>
            </a:extLst>
          </p:cNvPr>
          <p:cNvSpPr>
            <a:spLocks noGrp="1"/>
          </p:cNvSpPr>
          <p:nvPr>
            <p:ph idx="1"/>
          </p:nvPr>
        </p:nvSpPr>
        <p:spPr>
          <a:xfrm>
            <a:off x="1724297" y="339634"/>
            <a:ext cx="9780315" cy="6270172"/>
          </a:xfrm>
        </p:spPr>
        <p:txBody>
          <a:bodyPr>
            <a:normAutofit/>
          </a:bodyPr>
          <a:lstStyle/>
          <a:p>
            <a:pPr marL="0" indent="0">
              <a:buNone/>
            </a:pPr>
            <a:r>
              <a:rPr lang="en-US" sz="2800" b="1" dirty="0"/>
              <a:t>V2 “and every violation and disobedience received its just punishment.”</a:t>
            </a:r>
            <a:endParaRPr lang="en-US" sz="2800" dirty="0"/>
          </a:p>
          <a:p>
            <a:pPr marL="0" indent="0">
              <a:buNone/>
            </a:pPr>
            <a:endParaRPr lang="en-US" sz="2800" dirty="0"/>
          </a:p>
          <a:p>
            <a:r>
              <a:rPr lang="en-US" sz="2800" dirty="0"/>
              <a:t>Every </a:t>
            </a:r>
            <a:r>
              <a:rPr lang="en-US" sz="2800" u="sng" dirty="0"/>
              <a:t>violation</a:t>
            </a:r>
            <a:r>
              <a:rPr lang="en-US" sz="2800" dirty="0"/>
              <a:t> = crossing the boundaries of the Law</a:t>
            </a:r>
          </a:p>
          <a:p>
            <a:endParaRPr lang="en-US" sz="2800" dirty="0"/>
          </a:p>
          <a:p>
            <a:r>
              <a:rPr lang="en-US" sz="2800" dirty="0"/>
              <a:t>And </a:t>
            </a:r>
            <a:r>
              <a:rPr lang="en-US" sz="2800" u="sng" dirty="0"/>
              <a:t>disobedience</a:t>
            </a:r>
            <a:r>
              <a:rPr lang="en-US" sz="2800" dirty="0"/>
              <a:t> = breaking of the Law, neglecting to follow the Law and neglecting to do good</a:t>
            </a:r>
          </a:p>
          <a:p>
            <a:endParaRPr lang="en-US" sz="2800" dirty="0"/>
          </a:p>
          <a:p>
            <a:r>
              <a:rPr lang="en-US" sz="2800" u="sng" dirty="0"/>
              <a:t>Received its just punishment </a:t>
            </a:r>
            <a:r>
              <a:rPr lang="en-US" sz="2800" dirty="0"/>
              <a:t>= any and every violation and disobedience received its just (right and appropriate) punishment…no escaping just punishment…</a:t>
            </a:r>
          </a:p>
        </p:txBody>
      </p:sp>
    </p:spTree>
    <p:extLst>
      <p:ext uri="{BB962C8B-B14F-4D97-AF65-F5344CB8AC3E}">
        <p14:creationId xmlns:p14="http://schemas.microsoft.com/office/powerpoint/2010/main" val="392803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FEED4-6679-60D4-F060-AD1B9B0C7168}"/>
              </a:ext>
            </a:extLst>
          </p:cNvPr>
          <p:cNvSpPr>
            <a:spLocks noGrp="1"/>
          </p:cNvSpPr>
          <p:nvPr>
            <p:ph type="title"/>
          </p:nvPr>
        </p:nvSpPr>
        <p:spPr>
          <a:xfrm>
            <a:off x="1489168" y="166910"/>
            <a:ext cx="9910942" cy="779868"/>
          </a:xfrm>
        </p:spPr>
        <p:txBody>
          <a:bodyPr/>
          <a:lstStyle/>
          <a:p>
            <a:pPr algn="ctr"/>
            <a:r>
              <a:rPr lang="en-US" dirty="0"/>
              <a:t>Chapter 2: 3</a:t>
            </a:r>
          </a:p>
        </p:txBody>
      </p:sp>
      <p:sp>
        <p:nvSpPr>
          <p:cNvPr id="3" name="Content Placeholder 2">
            <a:extLst>
              <a:ext uri="{FF2B5EF4-FFF2-40B4-BE49-F238E27FC236}">
                <a16:creationId xmlns:a16="http://schemas.microsoft.com/office/drawing/2014/main" id="{A4886259-F129-07BF-5BC5-F90781683111}"/>
              </a:ext>
            </a:extLst>
          </p:cNvPr>
          <p:cNvSpPr>
            <a:spLocks noGrp="1"/>
          </p:cNvSpPr>
          <p:nvPr>
            <p:ph idx="1"/>
          </p:nvPr>
        </p:nvSpPr>
        <p:spPr>
          <a:xfrm>
            <a:off x="1489167" y="770708"/>
            <a:ext cx="10450284" cy="5920381"/>
          </a:xfrm>
        </p:spPr>
        <p:txBody>
          <a:bodyPr>
            <a:normAutofit/>
          </a:bodyPr>
          <a:lstStyle/>
          <a:p>
            <a:pPr marL="0" indent="0">
              <a:buNone/>
            </a:pPr>
            <a:r>
              <a:rPr lang="en-US" sz="3200" b="1" dirty="0"/>
              <a:t>“How shall we escape if we ignore so great a salvation? This salvation, which was first announced by the Lord, was confirmed to us by those who heard Him.”</a:t>
            </a:r>
            <a:endParaRPr lang="en-US" sz="3200" dirty="0"/>
          </a:p>
          <a:p>
            <a:r>
              <a:rPr lang="en-US" sz="2800" dirty="0"/>
              <a:t>“</a:t>
            </a:r>
            <a:r>
              <a:rPr lang="en-US" sz="2800" u="sng" dirty="0"/>
              <a:t>How shall we escape if we ignore</a:t>
            </a:r>
            <a:r>
              <a:rPr lang="en-US" sz="2800" dirty="0"/>
              <a:t>” = Look what happened to Israel in the desert! None of them survived the 40 years … except Joshua and Caleb. But now…</a:t>
            </a:r>
          </a:p>
          <a:p>
            <a:r>
              <a:rPr lang="en-US" sz="2800" dirty="0"/>
              <a:t>“</a:t>
            </a:r>
            <a:r>
              <a:rPr lang="en-US" sz="2800" u="sng" dirty="0"/>
              <a:t>so great a salvation</a:t>
            </a:r>
            <a:r>
              <a:rPr lang="en-US" sz="2800" dirty="0"/>
              <a:t>” = The Word became human and lived with us, was sacrificed for us, rose from the dead, conquered our sins and death…from sacrificing animals to the King of King – the Lamb of God sacrificed once and for all! How can we ignore that!?! </a:t>
            </a:r>
          </a:p>
        </p:txBody>
      </p:sp>
    </p:spTree>
    <p:extLst>
      <p:ext uri="{BB962C8B-B14F-4D97-AF65-F5344CB8AC3E}">
        <p14:creationId xmlns:p14="http://schemas.microsoft.com/office/powerpoint/2010/main" val="3743103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F8F7A-FBFB-AC89-4805-CF0B98B0D44E}"/>
              </a:ext>
            </a:extLst>
          </p:cNvPr>
          <p:cNvSpPr>
            <a:spLocks noGrp="1"/>
          </p:cNvSpPr>
          <p:nvPr>
            <p:ph type="title"/>
          </p:nvPr>
        </p:nvSpPr>
        <p:spPr>
          <a:xfrm>
            <a:off x="1606731" y="624110"/>
            <a:ext cx="9897881" cy="1280890"/>
          </a:xfrm>
        </p:spPr>
        <p:txBody>
          <a:bodyPr/>
          <a:lstStyle/>
          <a:p>
            <a:r>
              <a:rPr lang="en-US" b="1" dirty="0"/>
              <a:t>V3 </a:t>
            </a:r>
            <a:r>
              <a:rPr lang="en-US" sz="2400" b="1" dirty="0"/>
              <a:t>(continued) </a:t>
            </a:r>
            <a:r>
              <a:rPr lang="en-US" b="1" dirty="0"/>
              <a:t>“This salvation, which was first announced by the Lord”…</a:t>
            </a:r>
            <a:endParaRPr lang="en-US" dirty="0"/>
          </a:p>
        </p:txBody>
      </p:sp>
      <p:sp>
        <p:nvSpPr>
          <p:cNvPr id="3" name="Content Placeholder 2">
            <a:extLst>
              <a:ext uri="{FF2B5EF4-FFF2-40B4-BE49-F238E27FC236}">
                <a16:creationId xmlns:a16="http://schemas.microsoft.com/office/drawing/2014/main" id="{23FE2B19-5DE3-2345-834F-1B216A8A3050}"/>
              </a:ext>
            </a:extLst>
          </p:cNvPr>
          <p:cNvSpPr>
            <a:spLocks noGrp="1"/>
          </p:cNvSpPr>
          <p:nvPr>
            <p:ph idx="1"/>
          </p:nvPr>
        </p:nvSpPr>
        <p:spPr>
          <a:xfrm>
            <a:off x="1515291" y="2499360"/>
            <a:ext cx="10241280" cy="3852096"/>
          </a:xfrm>
        </p:spPr>
        <p:txBody>
          <a:bodyPr>
            <a:normAutofit/>
          </a:bodyPr>
          <a:lstStyle/>
          <a:p>
            <a:r>
              <a:rPr lang="en-US" sz="2800" u="sng" dirty="0"/>
              <a:t>Gen 3: 15</a:t>
            </a:r>
            <a:r>
              <a:rPr lang="en-US" sz="2800" dirty="0"/>
              <a:t>, God said to the serpent, “I will put enmity between you and the woman, and between your offspring and hers; He will crush your head, and you will strike His heel.”</a:t>
            </a:r>
          </a:p>
          <a:p>
            <a:endParaRPr lang="en-US" sz="2800" dirty="0"/>
          </a:p>
          <a:p>
            <a:r>
              <a:rPr lang="en-US" sz="2800" dirty="0"/>
              <a:t>And the Lord Jesus, Himself, announced that He would be the sacrifice (the Passover Lamb)… (John 14 – 16)</a:t>
            </a:r>
          </a:p>
        </p:txBody>
      </p:sp>
    </p:spTree>
    <p:extLst>
      <p:ext uri="{BB962C8B-B14F-4D97-AF65-F5344CB8AC3E}">
        <p14:creationId xmlns:p14="http://schemas.microsoft.com/office/powerpoint/2010/main" val="2560258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0EBA3-BB2B-79FE-8AD9-EE31394DBDA1}"/>
              </a:ext>
            </a:extLst>
          </p:cNvPr>
          <p:cNvSpPr>
            <a:spLocks noGrp="1"/>
          </p:cNvSpPr>
          <p:nvPr>
            <p:ph type="title"/>
          </p:nvPr>
        </p:nvSpPr>
        <p:spPr>
          <a:xfrm>
            <a:off x="1658983" y="624110"/>
            <a:ext cx="9845629" cy="656050"/>
          </a:xfrm>
        </p:spPr>
        <p:txBody>
          <a:bodyPr/>
          <a:lstStyle/>
          <a:p>
            <a:pPr algn="ctr"/>
            <a:r>
              <a:rPr lang="en-US" dirty="0"/>
              <a:t>Heb 2: 4</a:t>
            </a:r>
          </a:p>
        </p:txBody>
      </p:sp>
      <p:sp>
        <p:nvSpPr>
          <p:cNvPr id="3" name="Content Placeholder 2">
            <a:extLst>
              <a:ext uri="{FF2B5EF4-FFF2-40B4-BE49-F238E27FC236}">
                <a16:creationId xmlns:a16="http://schemas.microsoft.com/office/drawing/2014/main" id="{B21B2A03-8E4C-A0FB-C690-72AC60922B61}"/>
              </a:ext>
            </a:extLst>
          </p:cNvPr>
          <p:cNvSpPr>
            <a:spLocks noGrp="1"/>
          </p:cNvSpPr>
          <p:nvPr>
            <p:ph idx="1"/>
          </p:nvPr>
        </p:nvSpPr>
        <p:spPr>
          <a:xfrm>
            <a:off x="1319349" y="1489166"/>
            <a:ext cx="10185263" cy="4976948"/>
          </a:xfrm>
        </p:spPr>
        <p:txBody>
          <a:bodyPr>
            <a:normAutofit/>
          </a:bodyPr>
          <a:lstStyle/>
          <a:p>
            <a:pPr marL="0" indent="0">
              <a:buNone/>
            </a:pPr>
            <a:r>
              <a:rPr lang="en-US" sz="3600" b="1" dirty="0"/>
              <a:t>“God, also testified to it (this great salvation) by signs, wonders and various miracles, and by the gifts of the Holy Spirit distributed according to His will.”</a:t>
            </a:r>
          </a:p>
          <a:p>
            <a:r>
              <a:rPr lang="en-US" sz="2800" u="sng" dirty="0"/>
              <a:t>Signs</a:t>
            </a:r>
            <a:r>
              <a:rPr lang="en-US" sz="2800" dirty="0"/>
              <a:t>: The move from Rochester, NY and NTID/RIT Chaplaincy to Springfield, MO</a:t>
            </a:r>
          </a:p>
          <a:p>
            <a:r>
              <a:rPr lang="en-US" sz="2800" u="sng" dirty="0"/>
              <a:t>Wonders</a:t>
            </a:r>
            <a:r>
              <a:rPr lang="en-US" sz="2800" dirty="0"/>
              <a:t>: The move from MO to Gallaudet Chaplaincy</a:t>
            </a:r>
          </a:p>
          <a:p>
            <a:r>
              <a:rPr lang="en-US" sz="2800" u="sng" dirty="0"/>
              <a:t>Miracles</a:t>
            </a:r>
            <a:r>
              <a:rPr lang="en-US" sz="2800" dirty="0"/>
              <a:t>: Home Missionary making $65.00 a month invited to live in Arlington, VA, </a:t>
            </a:r>
            <a:r>
              <a:rPr lang="en-US" sz="2800" dirty="0" err="1"/>
              <a:t>etc</a:t>
            </a:r>
            <a:r>
              <a:rPr lang="en-US" sz="2800" dirty="0"/>
              <a:t>…</a:t>
            </a:r>
          </a:p>
        </p:txBody>
      </p:sp>
    </p:spTree>
    <p:extLst>
      <p:ext uri="{BB962C8B-B14F-4D97-AF65-F5344CB8AC3E}">
        <p14:creationId xmlns:p14="http://schemas.microsoft.com/office/powerpoint/2010/main" val="2376591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B21961B-3B84-CE9D-9BD0-23F610FF0C87}"/>
              </a:ext>
            </a:extLst>
          </p:cNvPr>
          <p:cNvSpPr>
            <a:spLocks noGrp="1"/>
          </p:cNvSpPr>
          <p:nvPr>
            <p:ph type="title"/>
          </p:nvPr>
        </p:nvSpPr>
        <p:spPr>
          <a:xfrm>
            <a:off x="1640156" y="179973"/>
            <a:ext cx="8911687" cy="975001"/>
          </a:xfrm>
        </p:spPr>
        <p:txBody>
          <a:bodyPr>
            <a:normAutofit/>
          </a:bodyPr>
          <a:lstStyle/>
          <a:p>
            <a:pPr algn="ctr"/>
            <a:r>
              <a:rPr lang="en-US" sz="2800" b="1" dirty="0"/>
              <a:t>“and by the gifts of the Holy Spirit distributed according to His will.”</a:t>
            </a:r>
            <a:endParaRPr lang="en-US" sz="2800" dirty="0"/>
          </a:p>
        </p:txBody>
      </p:sp>
      <p:sp>
        <p:nvSpPr>
          <p:cNvPr id="7" name="Text Placeholder 6">
            <a:extLst>
              <a:ext uri="{FF2B5EF4-FFF2-40B4-BE49-F238E27FC236}">
                <a16:creationId xmlns:a16="http://schemas.microsoft.com/office/drawing/2014/main" id="{07015E39-2270-587F-6867-B155655A776C}"/>
              </a:ext>
            </a:extLst>
          </p:cNvPr>
          <p:cNvSpPr>
            <a:spLocks noGrp="1"/>
          </p:cNvSpPr>
          <p:nvPr>
            <p:ph type="body" idx="1"/>
          </p:nvPr>
        </p:nvSpPr>
        <p:spPr>
          <a:xfrm>
            <a:off x="1465074" y="1262978"/>
            <a:ext cx="4630926" cy="395770"/>
          </a:xfrm>
        </p:spPr>
        <p:txBody>
          <a:bodyPr/>
          <a:lstStyle/>
          <a:p>
            <a:r>
              <a:rPr lang="en-US" dirty="0"/>
              <a:t>I Cor 12 &amp; 14 – for the Church</a:t>
            </a:r>
          </a:p>
        </p:txBody>
      </p:sp>
      <p:sp>
        <p:nvSpPr>
          <p:cNvPr id="3" name="Content Placeholder 2">
            <a:extLst>
              <a:ext uri="{FF2B5EF4-FFF2-40B4-BE49-F238E27FC236}">
                <a16:creationId xmlns:a16="http://schemas.microsoft.com/office/drawing/2014/main" id="{06CDF8F8-43FD-3EAB-F87B-00CF28391852}"/>
              </a:ext>
            </a:extLst>
          </p:cNvPr>
          <p:cNvSpPr>
            <a:spLocks noGrp="1"/>
          </p:cNvSpPr>
          <p:nvPr>
            <p:ph sz="half" idx="2"/>
          </p:nvPr>
        </p:nvSpPr>
        <p:spPr>
          <a:xfrm>
            <a:off x="1465074" y="1805706"/>
            <a:ext cx="4792034" cy="4673471"/>
          </a:xfrm>
        </p:spPr>
        <p:txBody>
          <a:bodyPr>
            <a:normAutofit lnSpcReduction="10000"/>
          </a:bodyPr>
          <a:lstStyle/>
          <a:p>
            <a:pPr marL="0" indent="0" algn="ctr">
              <a:buNone/>
            </a:pPr>
            <a:r>
              <a:rPr lang="en-US" sz="2800" dirty="0"/>
              <a:t>Wisdom</a:t>
            </a:r>
          </a:p>
          <a:p>
            <a:pPr marL="0" indent="0" algn="ctr">
              <a:buNone/>
            </a:pPr>
            <a:r>
              <a:rPr lang="en-US" sz="2800" dirty="0"/>
              <a:t>Knowledge</a:t>
            </a:r>
          </a:p>
          <a:p>
            <a:pPr marL="0" indent="0" algn="ctr">
              <a:buNone/>
            </a:pPr>
            <a:r>
              <a:rPr lang="en-US" sz="2800" dirty="0"/>
              <a:t>Faith</a:t>
            </a:r>
          </a:p>
          <a:p>
            <a:pPr marL="0" indent="0" algn="ctr">
              <a:buNone/>
            </a:pPr>
            <a:r>
              <a:rPr lang="en-US" sz="2800" dirty="0"/>
              <a:t>Healing</a:t>
            </a:r>
          </a:p>
          <a:p>
            <a:pPr marL="0" indent="0" algn="ctr">
              <a:buNone/>
            </a:pPr>
            <a:r>
              <a:rPr lang="en-US" sz="2800" dirty="0"/>
              <a:t>Miracles</a:t>
            </a:r>
          </a:p>
          <a:p>
            <a:pPr marL="0" indent="0" algn="ctr">
              <a:buNone/>
            </a:pPr>
            <a:r>
              <a:rPr lang="en-US" sz="2800" dirty="0"/>
              <a:t>Prophecy</a:t>
            </a:r>
          </a:p>
          <a:p>
            <a:pPr marL="0" indent="0" algn="ctr">
              <a:buNone/>
            </a:pPr>
            <a:r>
              <a:rPr lang="en-US" sz="2800" dirty="0"/>
              <a:t>Discernment</a:t>
            </a:r>
          </a:p>
          <a:p>
            <a:pPr marL="0" indent="0" algn="ctr">
              <a:buNone/>
            </a:pPr>
            <a:r>
              <a:rPr lang="en-US" sz="2800" dirty="0"/>
              <a:t>Message in Tongues</a:t>
            </a:r>
          </a:p>
          <a:p>
            <a:pPr marL="0" indent="0" algn="ctr">
              <a:buNone/>
            </a:pPr>
            <a:r>
              <a:rPr lang="en-US" sz="2800" dirty="0"/>
              <a:t>Interpretation</a:t>
            </a:r>
          </a:p>
        </p:txBody>
      </p:sp>
      <p:sp>
        <p:nvSpPr>
          <p:cNvPr id="8" name="Text Placeholder 7">
            <a:extLst>
              <a:ext uri="{FF2B5EF4-FFF2-40B4-BE49-F238E27FC236}">
                <a16:creationId xmlns:a16="http://schemas.microsoft.com/office/drawing/2014/main" id="{6DF8C58A-DB3F-49D4-BB43-BFD6C5091953}"/>
              </a:ext>
            </a:extLst>
          </p:cNvPr>
          <p:cNvSpPr>
            <a:spLocks noGrp="1"/>
          </p:cNvSpPr>
          <p:nvPr>
            <p:ph type="body" sz="quarter" idx="3"/>
          </p:nvPr>
        </p:nvSpPr>
        <p:spPr>
          <a:xfrm>
            <a:off x="6570618" y="1154975"/>
            <a:ext cx="4937759" cy="809662"/>
          </a:xfrm>
        </p:spPr>
        <p:txBody>
          <a:bodyPr/>
          <a:lstStyle/>
          <a:p>
            <a:pPr algn="ctr"/>
            <a:r>
              <a:rPr lang="en-US" dirty="0"/>
              <a:t>Eph 5: 18 – 20 Personal Prayer Language</a:t>
            </a:r>
          </a:p>
        </p:txBody>
      </p:sp>
      <p:sp>
        <p:nvSpPr>
          <p:cNvPr id="9" name="Content Placeholder 8">
            <a:extLst>
              <a:ext uri="{FF2B5EF4-FFF2-40B4-BE49-F238E27FC236}">
                <a16:creationId xmlns:a16="http://schemas.microsoft.com/office/drawing/2014/main" id="{21053000-B77E-A472-80B6-F9B4FA5239D7}"/>
              </a:ext>
            </a:extLst>
          </p:cNvPr>
          <p:cNvSpPr>
            <a:spLocks noGrp="1"/>
          </p:cNvSpPr>
          <p:nvPr>
            <p:ph sz="quarter" idx="4"/>
          </p:nvPr>
        </p:nvSpPr>
        <p:spPr>
          <a:xfrm>
            <a:off x="6570618" y="1951339"/>
            <a:ext cx="5107558" cy="4820429"/>
          </a:xfrm>
        </p:spPr>
        <p:txBody>
          <a:bodyPr>
            <a:normAutofit lnSpcReduction="10000"/>
          </a:bodyPr>
          <a:lstStyle/>
          <a:p>
            <a:pPr marL="0" indent="0">
              <a:buNone/>
            </a:pPr>
            <a:endParaRPr lang="en-US" sz="2800" dirty="0"/>
          </a:p>
          <a:p>
            <a:pPr marL="0" indent="0">
              <a:buNone/>
            </a:pPr>
            <a:r>
              <a:rPr lang="en-US" sz="2800" dirty="0"/>
              <a:t>“Be filled with the Spirit, speaking to one another with psalms, hymns, and songs from the Spirit. Sing and make music from your heart to the Lord, always giving thanks to God the Father for everything, in the name of our Lord Jesus Christ.”</a:t>
            </a:r>
          </a:p>
        </p:txBody>
      </p:sp>
    </p:spTree>
    <p:extLst>
      <p:ext uri="{BB962C8B-B14F-4D97-AF65-F5344CB8AC3E}">
        <p14:creationId xmlns:p14="http://schemas.microsoft.com/office/powerpoint/2010/main" val="271659215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130</TotalTime>
  <Words>783</Words>
  <Application>Microsoft Macintosh PowerPoint</Application>
  <PresentationFormat>Widescreen</PresentationFormat>
  <Paragraphs>61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Wisp</vt:lpstr>
      <vt:lpstr>Pay Attention!</vt:lpstr>
      <vt:lpstr>Chapter 2: 1 &amp; 2</vt:lpstr>
      <vt:lpstr>Break it down…</vt:lpstr>
      <vt:lpstr>PowerPoint Presentation</vt:lpstr>
      <vt:lpstr>PowerPoint Presentation</vt:lpstr>
      <vt:lpstr>Chapter 2: 3</vt:lpstr>
      <vt:lpstr>V3 (continued) “This salvation, which was first announced by the Lord”…</vt:lpstr>
      <vt:lpstr>Heb 2: 4</vt:lpstr>
      <vt:lpstr>“and by the gifts of the Holy Spirit distributed according to His will.”</vt:lpstr>
      <vt:lpstr>Romans 8: 26</vt:lpstr>
      <vt:lpstr>What is Heb 2: 1 – 4 saying to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3</cp:revision>
  <dcterms:created xsi:type="dcterms:W3CDTF">2025-07-27T03:52:42Z</dcterms:created>
  <dcterms:modified xsi:type="dcterms:W3CDTF">2025-07-27T06:03:04Z</dcterms:modified>
</cp:coreProperties>
</file>