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51"/>
    <p:restoredTop sz="94628"/>
  </p:normalViewPr>
  <p:slideViewPr>
    <p:cSldViewPr snapToGrid="0">
      <p:cViewPr varScale="1">
        <p:scale>
          <a:sx n="96" d="100"/>
          <a:sy n="96" d="100"/>
        </p:scale>
        <p:origin x="16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8/2/25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8/2/25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8/2/25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8/2/25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8/2/25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8/2/25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8/2/25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8/2/25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8/2/25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8/2/25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8/2/25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8/2/25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8/2/25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8/2/25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8/2/25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8/2/25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8/2/25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8/2/25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9B2ED-D487-698D-A242-B8091EFDF160}"/>
              </a:ext>
            </a:extLst>
          </p:cNvPr>
          <p:cNvSpPr>
            <a:spLocks noGrp="1"/>
          </p:cNvSpPr>
          <p:nvPr>
            <p:ph type="ctrTitle"/>
          </p:nvPr>
        </p:nvSpPr>
        <p:spPr/>
        <p:txBody>
          <a:bodyPr/>
          <a:lstStyle/>
          <a:p>
            <a:r>
              <a:rPr lang="en-US" sz="5000" dirty="0"/>
              <a:t>2 Transformations Declared</a:t>
            </a:r>
          </a:p>
        </p:txBody>
      </p:sp>
      <p:sp>
        <p:nvSpPr>
          <p:cNvPr id="3" name="Subtitle 2">
            <a:extLst>
              <a:ext uri="{FF2B5EF4-FFF2-40B4-BE49-F238E27FC236}">
                <a16:creationId xmlns:a16="http://schemas.microsoft.com/office/drawing/2014/main" id="{E3549A11-E4C5-592B-DD68-15CEF636D9C5}"/>
              </a:ext>
            </a:extLst>
          </p:cNvPr>
          <p:cNvSpPr>
            <a:spLocks noGrp="1"/>
          </p:cNvSpPr>
          <p:nvPr>
            <p:ph type="subTitle" idx="1"/>
          </p:nvPr>
        </p:nvSpPr>
        <p:spPr/>
        <p:txBody>
          <a:bodyPr>
            <a:normAutofit/>
          </a:bodyPr>
          <a:lstStyle/>
          <a:p>
            <a:r>
              <a:rPr lang="en-US" sz="3200" dirty="0"/>
              <a:t>Hebrews 2: 5 - 18</a:t>
            </a:r>
          </a:p>
        </p:txBody>
      </p:sp>
    </p:spTree>
    <p:extLst>
      <p:ext uri="{BB962C8B-B14F-4D97-AF65-F5344CB8AC3E}">
        <p14:creationId xmlns:p14="http://schemas.microsoft.com/office/powerpoint/2010/main" val="3278539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9BE93-C6CE-AA34-21DE-E13F60C0F1BA}"/>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6D432F3E-F37D-82AB-09F3-F16E150E131F}"/>
              </a:ext>
            </a:extLst>
          </p:cNvPr>
          <p:cNvSpPr>
            <a:spLocks noGrp="1"/>
          </p:cNvSpPr>
          <p:nvPr>
            <p:ph idx="1"/>
          </p:nvPr>
        </p:nvSpPr>
        <p:spPr>
          <a:xfrm>
            <a:off x="680321" y="2336872"/>
            <a:ext cx="10663540" cy="4236205"/>
          </a:xfrm>
        </p:spPr>
        <p:txBody>
          <a:bodyPr>
            <a:normAutofit/>
          </a:bodyPr>
          <a:lstStyle/>
          <a:p>
            <a:r>
              <a:rPr lang="en-US" sz="3200" dirty="0"/>
              <a:t>Salvation is for mankind – “What is mere man that You would care for him.” Ps. 8</a:t>
            </a:r>
          </a:p>
          <a:p>
            <a:r>
              <a:rPr lang="en-US" sz="3200" dirty="0"/>
              <a:t>Jesus calls us His brothers and sisters – we are now FAMILY</a:t>
            </a:r>
          </a:p>
          <a:p>
            <a:r>
              <a:rPr lang="en-US" sz="3200" dirty="0"/>
              <a:t>Jesus came to break the power of death and sin!</a:t>
            </a:r>
          </a:p>
          <a:p>
            <a:r>
              <a:rPr lang="en-US" sz="3200" dirty="0"/>
              <a:t>He became human in every way so He could be our High Priest – full of mercy and faithfulness</a:t>
            </a:r>
          </a:p>
          <a:p>
            <a:r>
              <a:rPr lang="en-US" sz="3200" dirty="0"/>
              <a:t>He suffered temptations so He is could help us!</a:t>
            </a:r>
          </a:p>
        </p:txBody>
      </p:sp>
    </p:spTree>
    <p:extLst>
      <p:ext uri="{BB962C8B-B14F-4D97-AF65-F5344CB8AC3E}">
        <p14:creationId xmlns:p14="http://schemas.microsoft.com/office/powerpoint/2010/main" val="1258123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27FE1-AA3A-DDD0-7AE8-F224867F6AE0}"/>
              </a:ext>
            </a:extLst>
          </p:cNvPr>
          <p:cNvSpPr>
            <a:spLocks noGrp="1"/>
          </p:cNvSpPr>
          <p:nvPr>
            <p:ph type="title"/>
          </p:nvPr>
        </p:nvSpPr>
        <p:spPr/>
        <p:txBody>
          <a:bodyPr/>
          <a:lstStyle/>
          <a:p>
            <a:r>
              <a:rPr lang="en-US" dirty="0"/>
              <a:t>Two Transitions:</a:t>
            </a:r>
          </a:p>
        </p:txBody>
      </p:sp>
      <p:sp>
        <p:nvSpPr>
          <p:cNvPr id="3" name="Content Placeholder 2">
            <a:extLst>
              <a:ext uri="{FF2B5EF4-FFF2-40B4-BE49-F238E27FC236}">
                <a16:creationId xmlns:a16="http://schemas.microsoft.com/office/drawing/2014/main" id="{4A401C97-1786-783D-107E-E6CA327E396E}"/>
              </a:ext>
            </a:extLst>
          </p:cNvPr>
          <p:cNvSpPr>
            <a:spLocks noGrp="1"/>
          </p:cNvSpPr>
          <p:nvPr>
            <p:ph idx="1"/>
          </p:nvPr>
        </p:nvSpPr>
        <p:spPr>
          <a:xfrm>
            <a:off x="680321" y="2336872"/>
            <a:ext cx="10478009" cy="4342223"/>
          </a:xfrm>
        </p:spPr>
        <p:txBody>
          <a:bodyPr>
            <a:normAutofit/>
          </a:bodyPr>
          <a:lstStyle/>
          <a:p>
            <a:r>
              <a:rPr lang="en-US" sz="3200" dirty="0"/>
              <a:t>The Word of God became human, then died, rose again, conquered death and sin, now sits at the right hand of God – crowned in glory – waiting to return to establish His eternal Kingdom</a:t>
            </a:r>
          </a:p>
          <a:p>
            <a:endParaRPr lang="en-US" sz="3200" dirty="0"/>
          </a:p>
          <a:p>
            <a:r>
              <a:rPr lang="en-US" sz="3200" dirty="0"/>
              <a:t>The human race created in His image, sinned, lives broken and sinful, redeemed by Jesus’ sacrifice, called servants, then friends, and now Family – His brothers and sisters!</a:t>
            </a:r>
          </a:p>
          <a:p>
            <a:endParaRPr lang="en-US" sz="3200" dirty="0"/>
          </a:p>
        </p:txBody>
      </p:sp>
      <p:pic>
        <p:nvPicPr>
          <p:cNvPr id="4" name="Picture 3">
            <a:extLst>
              <a:ext uri="{FF2B5EF4-FFF2-40B4-BE49-F238E27FC236}">
                <a16:creationId xmlns:a16="http://schemas.microsoft.com/office/drawing/2014/main" id="{E0926C57-4B63-02B6-13AD-B0483F66D110}"/>
              </a:ext>
            </a:extLst>
          </p:cNvPr>
          <p:cNvPicPr>
            <a:picLocks noChangeAspect="1"/>
          </p:cNvPicPr>
          <p:nvPr/>
        </p:nvPicPr>
        <p:blipFill>
          <a:blip r:embed="rId2"/>
          <a:stretch>
            <a:fillRect/>
          </a:stretch>
        </p:blipFill>
        <p:spPr>
          <a:xfrm flipH="1">
            <a:off x="10535478" y="583096"/>
            <a:ext cx="1656522" cy="1457739"/>
          </a:xfrm>
          <a:prstGeom prst="rect">
            <a:avLst/>
          </a:prstGeom>
        </p:spPr>
      </p:pic>
    </p:spTree>
    <p:extLst>
      <p:ext uri="{BB962C8B-B14F-4D97-AF65-F5344CB8AC3E}">
        <p14:creationId xmlns:p14="http://schemas.microsoft.com/office/powerpoint/2010/main" val="823493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255A3-58D1-8168-BF27-81EED718D40E}"/>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87634AFE-79DD-7D19-2116-B656351C0227}"/>
              </a:ext>
            </a:extLst>
          </p:cNvPr>
          <p:cNvSpPr>
            <a:spLocks noGrp="1"/>
          </p:cNvSpPr>
          <p:nvPr>
            <p:ph idx="1"/>
          </p:nvPr>
        </p:nvSpPr>
        <p:spPr>
          <a:xfrm>
            <a:off x="680321" y="2336873"/>
            <a:ext cx="11102376" cy="4325184"/>
          </a:xfrm>
        </p:spPr>
        <p:txBody>
          <a:bodyPr>
            <a:normAutofit/>
          </a:bodyPr>
          <a:lstStyle/>
          <a:p>
            <a:r>
              <a:rPr lang="en-US" sz="2800" dirty="0"/>
              <a:t>Tradition says Paul is the author… problem Hebrews not open like Paul’s other writing but ends like Paul’s </a:t>
            </a:r>
          </a:p>
          <a:p>
            <a:r>
              <a:rPr lang="en-US" sz="2800" dirty="0"/>
              <a:t>Hebrews could be a written recording of Paul’s sermon – so different from his normal letters</a:t>
            </a:r>
          </a:p>
          <a:p>
            <a:r>
              <a:rPr lang="en-US" sz="2800" dirty="0"/>
              <a:t>Written to Jewish &amp; Gentile Christians in Roman Empire</a:t>
            </a:r>
          </a:p>
          <a:p>
            <a:endParaRPr lang="en-US" sz="2800" dirty="0"/>
          </a:p>
          <a:p>
            <a:r>
              <a:rPr lang="en-US" sz="2800" dirty="0"/>
              <a:t>Chapter 1 = God’s FINAL Word – Jesus! Jesus IS God! Ex: The sun and sunrays</a:t>
            </a:r>
          </a:p>
          <a:p>
            <a:r>
              <a:rPr lang="en-US" sz="2800" dirty="0"/>
              <a:t>Chapter 2: 1 – 4 = Pay Attention – So Great a Salvation!</a:t>
            </a:r>
          </a:p>
          <a:p>
            <a:endParaRPr lang="en-US" sz="2800" dirty="0"/>
          </a:p>
        </p:txBody>
      </p:sp>
    </p:spTree>
    <p:extLst>
      <p:ext uri="{BB962C8B-B14F-4D97-AF65-F5344CB8AC3E}">
        <p14:creationId xmlns:p14="http://schemas.microsoft.com/office/powerpoint/2010/main" val="1254387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2E9E6-C4C7-3D6D-F921-40AC6D62445F}"/>
              </a:ext>
            </a:extLst>
          </p:cNvPr>
          <p:cNvSpPr>
            <a:spLocks noGrp="1"/>
          </p:cNvSpPr>
          <p:nvPr>
            <p:ph type="title"/>
          </p:nvPr>
        </p:nvSpPr>
        <p:spPr>
          <a:xfrm>
            <a:off x="463827" y="779732"/>
            <a:ext cx="9613861" cy="1080938"/>
          </a:xfrm>
        </p:spPr>
        <p:txBody>
          <a:bodyPr/>
          <a:lstStyle/>
          <a:p>
            <a:r>
              <a:rPr lang="en-US" dirty="0"/>
              <a:t>Hebrews 2: 5 – 18  </a:t>
            </a:r>
            <a:r>
              <a:rPr lang="en-US" sz="2400" dirty="0"/>
              <a:t>“beauty is in the eyes of the beholder”</a:t>
            </a:r>
          </a:p>
        </p:txBody>
      </p:sp>
      <p:sp>
        <p:nvSpPr>
          <p:cNvPr id="3" name="Content Placeholder 2">
            <a:extLst>
              <a:ext uri="{FF2B5EF4-FFF2-40B4-BE49-F238E27FC236}">
                <a16:creationId xmlns:a16="http://schemas.microsoft.com/office/drawing/2014/main" id="{2A07033D-8F3A-0BB0-5529-68CAD8E01D1D}"/>
              </a:ext>
            </a:extLst>
          </p:cNvPr>
          <p:cNvSpPr>
            <a:spLocks noGrp="1"/>
          </p:cNvSpPr>
          <p:nvPr>
            <p:ph idx="1"/>
          </p:nvPr>
        </p:nvSpPr>
        <p:spPr>
          <a:xfrm>
            <a:off x="680321" y="2107096"/>
            <a:ext cx="9613861" cy="4558747"/>
          </a:xfrm>
        </p:spPr>
        <p:txBody>
          <a:bodyPr>
            <a:normAutofit/>
          </a:bodyPr>
          <a:lstStyle/>
          <a:p>
            <a:pPr marL="0" indent="0">
              <a:buNone/>
            </a:pPr>
            <a:r>
              <a:rPr lang="en-US" sz="2800" dirty="0"/>
              <a:t>V5 – 8: The author emphasizes God’s focus is on mankind – not angels. The author quotes from Psalms 8: 4 – 6, </a:t>
            </a:r>
          </a:p>
          <a:p>
            <a:pPr marL="0" indent="0">
              <a:buNone/>
            </a:pPr>
            <a:endParaRPr lang="en-US" sz="2800" dirty="0"/>
          </a:p>
          <a:p>
            <a:pPr marL="0" indent="0">
              <a:buNone/>
            </a:pPr>
            <a:r>
              <a:rPr lang="en-US" sz="2800" dirty="0"/>
              <a:t>“What are mere (simple) mortals (humans) that You are mindful of them, human beings that You care for them? </a:t>
            </a:r>
          </a:p>
          <a:p>
            <a:pPr marL="0" indent="0">
              <a:buNone/>
            </a:pPr>
            <a:endParaRPr lang="en-US" sz="2800" dirty="0"/>
          </a:p>
          <a:p>
            <a:pPr marL="0" indent="0">
              <a:buNone/>
            </a:pPr>
            <a:r>
              <a:rPr lang="en-US" sz="2800" dirty="0"/>
              <a:t>You made them (humans) a little lower than the angels, You crowned them with glory and honor and put everything under their feet.” </a:t>
            </a:r>
          </a:p>
        </p:txBody>
      </p:sp>
    </p:spTree>
    <p:extLst>
      <p:ext uri="{BB962C8B-B14F-4D97-AF65-F5344CB8AC3E}">
        <p14:creationId xmlns:p14="http://schemas.microsoft.com/office/powerpoint/2010/main" val="2760946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76B59-C892-72D5-D2B1-80E29FFEE637}"/>
              </a:ext>
            </a:extLst>
          </p:cNvPr>
          <p:cNvSpPr>
            <a:spLocks noGrp="1"/>
          </p:cNvSpPr>
          <p:nvPr>
            <p:ph type="title"/>
          </p:nvPr>
        </p:nvSpPr>
        <p:spPr/>
        <p:txBody>
          <a:bodyPr/>
          <a:lstStyle/>
          <a:p>
            <a:r>
              <a:rPr lang="en-US" dirty="0"/>
              <a:t>Hebrews 2: 8 and Genesis 1: 28 </a:t>
            </a:r>
          </a:p>
        </p:txBody>
      </p:sp>
      <p:sp>
        <p:nvSpPr>
          <p:cNvPr id="3" name="Content Placeholder 2">
            <a:extLst>
              <a:ext uri="{FF2B5EF4-FFF2-40B4-BE49-F238E27FC236}">
                <a16:creationId xmlns:a16="http://schemas.microsoft.com/office/drawing/2014/main" id="{F92FBB4E-951C-0726-39A6-08B3947687B3}"/>
              </a:ext>
            </a:extLst>
          </p:cNvPr>
          <p:cNvSpPr>
            <a:spLocks noGrp="1"/>
          </p:cNvSpPr>
          <p:nvPr>
            <p:ph idx="1"/>
          </p:nvPr>
        </p:nvSpPr>
        <p:spPr>
          <a:xfrm>
            <a:off x="680321" y="2336872"/>
            <a:ext cx="9613861" cy="4196449"/>
          </a:xfrm>
        </p:spPr>
        <p:txBody>
          <a:bodyPr>
            <a:normAutofit/>
          </a:bodyPr>
          <a:lstStyle/>
          <a:p>
            <a:pPr marL="0" indent="0">
              <a:buNone/>
            </a:pPr>
            <a:r>
              <a:rPr lang="en-US" sz="2800" dirty="0"/>
              <a:t>Gen 1: 28, “God blessed them (Adam and Eve) and said to them, ‘Be fruitful and increase in number; fill the earth and subdue it (take care of and be stewards of it).’”</a:t>
            </a:r>
          </a:p>
          <a:p>
            <a:pPr marL="0" indent="0">
              <a:buNone/>
            </a:pPr>
            <a:endParaRPr lang="en-US" sz="2800" dirty="0"/>
          </a:p>
          <a:p>
            <a:pPr marL="0" indent="0">
              <a:buNone/>
            </a:pPr>
            <a:r>
              <a:rPr lang="en-US" sz="2800" dirty="0"/>
              <a:t>Heb. 2: 8, “God left nothing that is not subject to them… Yet at the present…not everything is subject to them.”</a:t>
            </a:r>
          </a:p>
          <a:p>
            <a:pPr marL="0" indent="0">
              <a:buNone/>
            </a:pPr>
            <a:endParaRPr lang="en-US" sz="2800" dirty="0"/>
          </a:p>
          <a:p>
            <a:pPr marL="0" indent="0">
              <a:buNone/>
            </a:pPr>
            <a:r>
              <a:rPr lang="en-US" sz="2800" dirty="0"/>
              <a:t>What caused the change from what God said to what we see now?</a:t>
            </a:r>
          </a:p>
        </p:txBody>
      </p:sp>
    </p:spTree>
    <p:extLst>
      <p:ext uri="{BB962C8B-B14F-4D97-AF65-F5344CB8AC3E}">
        <p14:creationId xmlns:p14="http://schemas.microsoft.com/office/powerpoint/2010/main" val="287303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5AFEB-7B08-4B5B-F94A-5A5E184FADE1}"/>
              </a:ext>
            </a:extLst>
          </p:cNvPr>
          <p:cNvSpPr>
            <a:spLocks noGrp="1"/>
          </p:cNvSpPr>
          <p:nvPr>
            <p:ph type="title"/>
          </p:nvPr>
        </p:nvSpPr>
        <p:spPr/>
        <p:txBody>
          <a:bodyPr>
            <a:normAutofit/>
          </a:bodyPr>
          <a:lstStyle/>
          <a:p>
            <a:r>
              <a:rPr lang="en-US" sz="3200" dirty="0"/>
              <a:t>The writer says look at how God is bringing all things back…</a:t>
            </a:r>
          </a:p>
        </p:txBody>
      </p:sp>
      <p:sp>
        <p:nvSpPr>
          <p:cNvPr id="3" name="Content Placeholder 2">
            <a:extLst>
              <a:ext uri="{FF2B5EF4-FFF2-40B4-BE49-F238E27FC236}">
                <a16:creationId xmlns:a16="http://schemas.microsoft.com/office/drawing/2014/main" id="{AF779D6C-8FA1-0863-D2B8-A30A51AF1BE4}"/>
              </a:ext>
            </a:extLst>
          </p:cNvPr>
          <p:cNvSpPr>
            <a:spLocks noGrp="1"/>
          </p:cNvSpPr>
          <p:nvPr>
            <p:ph idx="1"/>
          </p:nvPr>
        </p:nvSpPr>
        <p:spPr>
          <a:xfrm>
            <a:off x="611830" y="2575412"/>
            <a:ext cx="10968340" cy="4090431"/>
          </a:xfrm>
        </p:spPr>
        <p:txBody>
          <a:bodyPr>
            <a:normAutofit lnSpcReduction="10000"/>
          </a:bodyPr>
          <a:lstStyle/>
          <a:p>
            <a:pPr marL="0" indent="0">
              <a:buNone/>
            </a:pPr>
            <a:r>
              <a:rPr lang="en-US" sz="2800" dirty="0"/>
              <a:t>V9, “But we see Jesus…</a:t>
            </a:r>
          </a:p>
          <a:p>
            <a:r>
              <a:rPr lang="en-US" sz="2800" dirty="0"/>
              <a:t>Who made Himself lower than the angels for a little while,</a:t>
            </a:r>
          </a:p>
          <a:p>
            <a:r>
              <a:rPr lang="en-US" sz="2800" dirty="0"/>
              <a:t>Now He is crowned with glory and honor because He suffered death</a:t>
            </a:r>
          </a:p>
          <a:p>
            <a:r>
              <a:rPr lang="en-US" sz="2800" dirty="0"/>
              <a:t>So, by the grace of God, He tasted death for everyone”</a:t>
            </a:r>
          </a:p>
          <a:p>
            <a:pPr marL="0" indent="0">
              <a:buNone/>
            </a:pPr>
            <a:endParaRPr lang="en-US" sz="2800" dirty="0"/>
          </a:p>
          <a:p>
            <a:pPr marL="0" indent="0">
              <a:buNone/>
            </a:pPr>
            <a:r>
              <a:rPr lang="en-US" sz="2800" dirty="0"/>
              <a:t>V10, “He is the pioneer (Creator and Active Agent) of salvation through His suffering…”</a:t>
            </a:r>
            <a:br>
              <a:rPr lang="en-US" sz="2800" dirty="0"/>
            </a:br>
            <a:endParaRPr lang="en-US" sz="2800" dirty="0"/>
          </a:p>
        </p:txBody>
      </p:sp>
    </p:spTree>
    <p:extLst>
      <p:ext uri="{BB962C8B-B14F-4D97-AF65-F5344CB8AC3E}">
        <p14:creationId xmlns:p14="http://schemas.microsoft.com/office/powerpoint/2010/main" val="3786613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4CA55-CFCA-C0FF-1FC1-3BE4FD2A2FCD}"/>
              </a:ext>
            </a:extLst>
          </p:cNvPr>
          <p:cNvSpPr>
            <a:spLocks noGrp="1"/>
          </p:cNvSpPr>
          <p:nvPr>
            <p:ph type="title"/>
          </p:nvPr>
        </p:nvSpPr>
        <p:spPr/>
        <p:txBody>
          <a:bodyPr/>
          <a:lstStyle/>
          <a:p>
            <a:r>
              <a:rPr lang="en-US" dirty="0"/>
              <a:t>Now Family!</a:t>
            </a:r>
          </a:p>
        </p:txBody>
      </p:sp>
      <p:sp>
        <p:nvSpPr>
          <p:cNvPr id="3" name="Content Placeholder 2">
            <a:extLst>
              <a:ext uri="{FF2B5EF4-FFF2-40B4-BE49-F238E27FC236}">
                <a16:creationId xmlns:a16="http://schemas.microsoft.com/office/drawing/2014/main" id="{B3C6EC1F-0DFA-A297-9309-306D04AFEB8D}"/>
              </a:ext>
            </a:extLst>
          </p:cNvPr>
          <p:cNvSpPr>
            <a:spLocks noGrp="1"/>
          </p:cNvSpPr>
          <p:nvPr>
            <p:ph idx="1"/>
          </p:nvPr>
        </p:nvSpPr>
        <p:spPr>
          <a:xfrm>
            <a:off x="344557" y="2336873"/>
            <a:ext cx="11343860" cy="4302466"/>
          </a:xfrm>
        </p:spPr>
        <p:txBody>
          <a:bodyPr>
            <a:normAutofit/>
          </a:bodyPr>
          <a:lstStyle/>
          <a:p>
            <a:pPr marL="0" indent="0">
              <a:buNone/>
            </a:pPr>
            <a:r>
              <a:rPr lang="en-US" sz="2800" dirty="0"/>
              <a:t>V11, “Both the One Who makes people holy (Jesus) and those who are made holy (the believers) are of the same family…Jesus is not ashamed to call them brothers and sisters.</a:t>
            </a:r>
          </a:p>
          <a:p>
            <a:pPr marL="0" indent="0">
              <a:buNone/>
            </a:pPr>
            <a:r>
              <a:rPr lang="en-US" sz="2800" dirty="0"/>
              <a:t>V12, quotes Psalms 22:22, “I will declare Your name to brothers and sisters; in the assembly I will sing Your praises.”</a:t>
            </a:r>
          </a:p>
          <a:p>
            <a:pPr marL="0" indent="0">
              <a:buNone/>
            </a:pPr>
            <a:r>
              <a:rPr lang="en-US" sz="2800" dirty="0"/>
              <a:t>V13, “I will put my trust in Him…” quotes Isaiah 8:17 and 18, “Here am I (Isaiah), and the children God has given me. We are signs and symbols in Israel from the Lord Almighty….” Isaiah prophecies of Assyria’s captivity (almost 200 yrs before)</a:t>
            </a:r>
          </a:p>
        </p:txBody>
      </p:sp>
    </p:spTree>
    <p:extLst>
      <p:ext uri="{BB962C8B-B14F-4D97-AF65-F5344CB8AC3E}">
        <p14:creationId xmlns:p14="http://schemas.microsoft.com/office/powerpoint/2010/main" val="4255174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EC5E4-D7DF-D3ED-FF45-DA13559E9E36}"/>
              </a:ext>
            </a:extLst>
          </p:cNvPr>
          <p:cNvSpPr>
            <a:spLocks noGrp="1"/>
          </p:cNvSpPr>
          <p:nvPr>
            <p:ph type="title"/>
          </p:nvPr>
        </p:nvSpPr>
        <p:spPr/>
        <p:txBody>
          <a:bodyPr anchor="t">
            <a:normAutofit/>
          </a:bodyPr>
          <a:lstStyle/>
          <a:p>
            <a:r>
              <a:rPr lang="en-US" sz="2800" dirty="0"/>
              <a:t>V14, “Since the children have flesh and blood, He too shared in their humanity…”</a:t>
            </a:r>
          </a:p>
        </p:txBody>
      </p:sp>
      <p:sp>
        <p:nvSpPr>
          <p:cNvPr id="3" name="Content Placeholder 2">
            <a:extLst>
              <a:ext uri="{FF2B5EF4-FFF2-40B4-BE49-F238E27FC236}">
                <a16:creationId xmlns:a16="http://schemas.microsoft.com/office/drawing/2014/main" id="{1337E153-5213-3ECF-9EC9-DCBC108572A6}"/>
              </a:ext>
            </a:extLst>
          </p:cNvPr>
          <p:cNvSpPr>
            <a:spLocks noGrp="1"/>
          </p:cNvSpPr>
          <p:nvPr>
            <p:ph idx="1"/>
          </p:nvPr>
        </p:nvSpPr>
        <p:spPr>
          <a:xfrm>
            <a:off x="229747" y="2138089"/>
            <a:ext cx="11750218" cy="4719911"/>
          </a:xfrm>
        </p:spPr>
        <p:txBody>
          <a:bodyPr>
            <a:normAutofit/>
          </a:bodyPr>
          <a:lstStyle/>
          <a:p>
            <a:pPr marL="0" indent="0">
              <a:buNone/>
            </a:pPr>
            <a:r>
              <a:rPr lang="en-US" sz="2800" dirty="0"/>
              <a:t>V14, “So by His death He broke the power of him (the devil) who held the power of death …</a:t>
            </a:r>
          </a:p>
          <a:p>
            <a:pPr marL="0" indent="0">
              <a:buNone/>
            </a:pPr>
            <a:r>
              <a:rPr lang="en-US" sz="2800" dirty="0"/>
              <a:t>V15, “and freed those who all their lives were held in slavery by their dear of death.”</a:t>
            </a:r>
          </a:p>
          <a:p>
            <a:pPr marL="0" indent="0">
              <a:buNone/>
            </a:pPr>
            <a:endParaRPr lang="en-US" sz="2800" dirty="0"/>
          </a:p>
          <a:p>
            <a:pPr marL="0" indent="0">
              <a:buNone/>
            </a:pPr>
            <a:r>
              <a:rPr lang="en-US" sz="2800" dirty="0"/>
              <a:t>I Cor 15: 22, “For as in Adam all die, so in Christ all will be made alive.”</a:t>
            </a:r>
          </a:p>
          <a:p>
            <a:pPr marL="0" indent="0">
              <a:buNone/>
            </a:pPr>
            <a:r>
              <a:rPr lang="en-US" sz="2800" dirty="0"/>
              <a:t>I Cor 15: 54 – 57, “Death has been swallowed up in victory. Where, O death, is your victory? Where, O death, is your sting? The sting of death is sin, and the power of sin is the law. </a:t>
            </a:r>
            <a:r>
              <a:rPr lang="en-US" sz="2800" u="sng" dirty="0"/>
              <a:t>BUT thanks be to God! He gives us the victory through our Lord Jesus Christ</a:t>
            </a:r>
            <a:r>
              <a:rPr lang="en-US" sz="2800" dirty="0"/>
              <a:t>!” </a:t>
            </a:r>
          </a:p>
        </p:txBody>
      </p:sp>
    </p:spTree>
    <p:extLst>
      <p:ext uri="{BB962C8B-B14F-4D97-AF65-F5344CB8AC3E}">
        <p14:creationId xmlns:p14="http://schemas.microsoft.com/office/powerpoint/2010/main" val="766527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68B4B-A8B1-20CB-F4A3-EF87C6834755}"/>
              </a:ext>
            </a:extLst>
          </p:cNvPr>
          <p:cNvSpPr>
            <a:spLocks noGrp="1"/>
          </p:cNvSpPr>
          <p:nvPr>
            <p:ph type="title"/>
          </p:nvPr>
        </p:nvSpPr>
        <p:spPr>
          <a:xfrm>
            <a:off x="92765" y="753228"/>
            <a:ext cx="10336696" cy="1080938"/>
          </a:xfrm>
        </p:spPr>
        <p:txBody>
          <a:bodyPr anchor="t">
            <a:normAutofit fontScale="90000"/>
          </a:bodyPr>
          <a:lstStyle/>
          <a:p>
            <a:pPr algn="ctr"/>
            <a:r>
              <a:rPr lang="en-US" sz="2800" dirty="0"/>
              <a:t>V16, “It is not to angels He helps…” Salvation is for mankind, Abraham’s descendants – those who walk in obedience and faith</a:t>
            </a:r>
          </a:p>
        </p:txBody>
      </p:sp>
      <p:sp>
        <p:nvSpPr>
          <p:cNvPr id="3" name="Content Placeholder 2">
            <a:extLst>
              <a:ext uri="{FF2B5EF4-FFF2-40B4-BE49-F238E27FC236}">
                <a16:creationId xmlns:a16="http://schemas.microsoft.com/office/drawing/2014/main" id="{4BC9F75F-8B97-A2EE-12E2-DBCB3BF2E99F}"/>
              </a:ext>
            </a:extLst>
          </p:cNvPr>
          <p:cNvSpPr>
            <a:spLocks noGrp="1"/>
          </p:cNvSpPr>
          <p:nvPr>
            <p:ph idx="1"/>
          </p:nvPr>
        </p:nvSpPr>
        <p:spPr>
          <a:xfrm>
            <a:off x="371061" y="2734438"/>
            <a:ext cx="11131826" cy="3573597"/>
          </a:xfrm>
        </p:spPr>
        <p:txBody>
          <a:bodyPr>
            <a:normAutofit/>
          </a:bodyPr>
          <a:lstStyle/>
          <a:p>
            <a:pPr marL="0" indent="0">
              <a:buNone/>
            </a:pPr>
            <a:r>
              <a:rPr lang="en-US" sz="2800" dirty="0"/>
              <a:t>V17, “He (Jesus) became human, in every way, so He could become a merciful and faithful High Priest – One Who atones for sins the service to God.” Jesus atones (pays the debt, scrubs clean) for our sins!</a:t>
            </a:r>
          </a:p>
          <a:p>
            <a:pPr marL="0" indent="0">
              <a:buNone/>
            </a:pPr>
            <a:endParaRPr lang="en-US" sz="2800" dirty="0"/>
          </a:p>
          <a:p>
            <a:pPr marL="0" indent="0">
              <a:buNone/>
            </a:pPr>
            <a:r>
              <a:rPr lang="en-US" sz="2800" dirty="0"/>
              <a:t>V18, “Because He suffered temptations, He is able to help us who are being tempted.” He was tempted in all ways we are tempted, BUT did not sin! And now is able to HELP us! </a:t>
            </a:r>
          </a:p>
        </p:txBody>
      </p:sp>
    </p:spTree>
    <p:extLst>
      <p:ext uri="{BB962C8B-B14F-4D97-AF65-F5344CB8AC3E}">
        <p14:creationId xmlns:p14="http://schemas.microsoft.com/office/powerpoint/2010/main" val="2824514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BCC8D-8F5B-96EA-7E99-E9579B8AEB19}"/>
              </a:ext>
            </a:extLst>
          </p:cNvPr>
          <p:cNvSpPr>
            <a:spLocks noGrp="1"/>
          </p:cNvSpPr>
          <p:nvPr>
            <p:ph type="title"/>
          </p:nvPr>
        </p:nvSpPr>
        <p:spPr/>
        <p:txBody>
          <a:bodyPr/>
          <a:lstStyle/>
          <a:p>
            <a:r>
              <a:rPr lang="en-US" dirty="0"/>
              <a:t>A Promise:</a:t>
            </a:r>
          </a:p>
        </p:txBody>
      </p:sp>
      <p:sp>
        <p:nvSpPr>
          <p:cNvPr id="3" name="Content Placeholder 2">
            <a:extLst>
              <a:ext uri="{FF2B5EF4-FFF2-40B4-BE49-F238E27FC236}">
                <a16:creationId xmlns:a16="http://schemas.microsoft.com/office/drawing/2014/main" id="{0C95BBDF-B937-9D6A-B04F-BFE86852E8FD}"/>
              </a:ext>
            </a:extLst>
          </p:cNvPr>
          <p:cNvSpPr>
            <a:spLocks noGrp="1"/>
          </p:cNvSpPr>
          <p:nvPr>
            <p:ph idx="1"/>
          </p:nvPr>
        </p:nvSpPr>
        <p:spPr>
          <a:xfrm>
            <a:off x="225286" y="2760943"/>
            <a:ext cx="11463131" cy="3767899"/>
          </a:xfrm>
        </p:spPr>
        <p:txBody>
          <a:bodyPr>
            <a:normAutofit/>
          </a:bodyPr>
          <a:lstStyle/>
          <a:p>
            <a:pPr marL="0" indent="0" algn="ctr">
              <a:buNone/>
            </a:pPr>
            <a:r>
              <a:rPr lang="en-US" sz="4000" dirty="0"/>
              <a:t>I Cor 10: 13, “No temptation has overtaken you except what is common to us all. And God is faithful; He will not let you be tempted beyond what you can bear. But when you are tempted, He will also provide a way out so that you can endure it!”</a:t>
            </a:r>
          </a:p>
        </p:txBody>
      </p:sp>
    </p:spTree>
    <p:extLst>
      <p:ext uri="{BB962C8B-B14F-4D97-AF65-F5344CB8AC3E}">
        <p14:creationId xmlns:p14="http://schemas.microsoft.com/office/powerpoint/2010/main" val="307194141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101</TotalTime>
  <Words>965</Words>
  <Application>Microsoft Macintosh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Trebuchet MS</vt:lpstr>
      <vt:lpstr>Berlin</vt:lpstr>
      <vt:lpstr>2 Transformations Declared</vt:lpstr>
      <vt:lpstr>Review</vt:lpstr>
      <vt:lpstr>Hebrews 2: 5 – 18  “beauty is in the eyes of the beholder”</vt:lpstr>
      <vt:lpstr>Hebrews 2: 8 and Genesis 1: 28 </vt:lpstr>
      <vt:lpstr>The writer says look at how God is bringing all things back…</vt:lpstr>
      <vt:lpstr>Now Family!</vt:lpstr>
      <vt:lpstr>V14, “Since the children have flesh and blood, He too shared in their humanity…”</vt:lpstr>
      <vt:lpstr>V16, “It is not to angels He helps…” Salvation is for mankind, Abraham’s descendants – those who walk in obedience and faith</vt:lpstr>
      <vt:lpstr>A Promise:</vt:lpstr>
      <vt:lpstr>Summary:</vt:lpstr>
      <vt:lpstr>Two Transitions: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2</cp:revision>
  <dcterms:created xsi:type="dcterms:W3CDTF">2025-07-31T21:20:55Z</dcterms:created>
  <dcterms:modified xsi:type="dcterms:W3CDTF">2025-08-02T16:07:36Z</dcterms:modified>
</cp:coreProperties>
</file>