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5"/>
    <p:restoredTop sz="94628"/>
  </p:normalViewPr>
  <p:slideViewPr>
    <p:cSldViewPr snapToGrid="0">
      <p:cViewPr varScale="1">
        <p:scale>
          <a:sx n="98" d="100"/>
          <a:sy n="98" d="100"/>
        </p:scale>
        <p:origin x="3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CEC60-07E6-F04D-8EEF-12C7595D53EC}" type="datetimeFigureOut">
              <a:rPr lang="en-US" smtClean="0"/>
              <a:t>8/9/25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F17ABD-61FF-9B4D-841B-7BBF9A333733}" type="slidenum">
              <a:rPr lang="en-US" smtClean="0"/>
              <a:t>‹#›</a:t>
            </a:fld>
            <a:endParaRPr lang="en-US"/>
          </a:p>
        </p:txBody>
      </p:sp>
    </p:spTree>
    <p:extLst>
      <p:ext uri="{BB962C8B-B14F-4D97-AF65-F5344CB8AC3E}">
        <p14:creationId xmlns:p14="http://schemas.microsoft.com/office/powerpoint/2010/main" val="3841835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F17ABD-61FF-9B4D-841B-7BBF9A333733}" type="slidenum">
              <a:rPr lang="en-US" smtClean="0"/>
              <a:t>1</a:t>
            </a:fld>
            <a:endParaRPr lang="en-US"/>
          </a:p>
        </p:txBody>
      </p:sp>
    </p:spTree>
    <p:extLst>
      <p:ext uri="{BB962C8B-B14F-4D97-AF65-F5344CB8AC3E}">
        <p14:creationId xmlns:p14="http://schemas.microsoft.com/office/powerpoint/2010/main" val="1143250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8/9/25</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8/9/25</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9.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607A0AB-7A2D-44AF-B876-9655821A7D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5EC393D-764C-4624-9871-BD5C73281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6AB8B2F1-21C9-9344-49C4-922DC7BC3F8E}"/>
              </a:ext>
            </a:extLst>
          </p:cNvPr>
          <p:cNvSpPr>
            <a:spLocks noGrp="1"/>
          </p:cNvSpPr>
          <p:nvPr>
            <p:ph type="ctrTitle"/>
          </p:nvPr>
        </p:nvSpPr>
        <p:spPr>
          <a:xfrm>
            <a:off x="485128" y="1298448"/>
            <a:ext cx="3843409" cy="3255264"/>
          </a:xfrm>
        </p:spPr>
        <p:txBody>
          <a:bodyPr>
            <a:normAutofit/>
          </a:bodyPr>
          <a:lstStyle/>
          <a:p>
            <a:r>
              <a:rPr lang="en-US" dirty="0">
                <a:solidFill>
                  <a:schemeClr val="tx1"/>
                </a:solidFill>
              </a:rPr>
              <a:t>Fix Your Eyes on Jesus!</a:t>
            </a:r>
          </a:p>
        </p:txBody>
      </p:sp>
      <p:sp>
        <p:nvSpPr>
          <p:cNvPr id="3" name="Subtitle 2">
            <a:extLst>
              <a:ext uri="{FF2B5EF4-FFF2-40B4-BE49-F238E27FC236}">
                <a16:creationId xmlns:a16="http://schemas.microsoft.com/office/drawing/2014/main" id="{2E7497BD-7543-9454-13A9-C780B993783B}"/>
              </a:ext>
            </a:extLst>
          </p:cNvPr>
          <p:cNvSpPr>
            <a:spLocks noGrp="1"/>
          </p:cNvSpPr>
          <p:nvPr>
            <p:ph type="subTitle" idx="1"/>
          </p:nvPr>
        </p:nvSpPr>
        <p:spPr>
          <a:xfrm>
            <a:off x="485129" y="4670246"/>
            <a:ext cx="3843408" cy="914400"/>
          </a:xfrm>
        </p:spPr>
        <p:txBody>
          <a:bodyPr>
            <a:normAutofit/>
          </a:bodyPr>
          <a:lstStyle/>
          <a:p>
            <a:r>
              <a:rPr lang="en-US" sz="3200" dirty="0">
                <a:solidFill>
                  <a:schemeClr val="tx1"/>
                </a:solidFill>
              </a:rPr>
              <a:t>Hebrews 3: 1 – 4:1 (a)</a:t>
            </a:r>
          </a:p>
        </p:txBody>
      </p:sp>
      <p:pic>
        <p:nvPicPr>
          <p:cNvPr id="6" name="Picture 5" descr="A silhouette of people holding hands&#10;&#10;AI-generated content may be incorrect.">
            <a:extLst>
              <a:ext uri="{FF2B5EF4-FFF2-40B4-BE49-F238E27FC236}">
                <a16:creationId xmlns:a16="http://schemas.microsoft.com/office/drawing/2014/main" id="{8B722063-C485-918C-935A-C933A39BAC21}"/>
              </a:ext>
            </a:extLst>
          </p:cNvPr>
          <p:cNvPicPr>
            <a:picLocks noChangeAspect="1"/>
          </p:cNvPicPr>
          <p:nvPr/>
        </p:nvPicPr>
        <p:blipFill>
          <a:blip r:embed="rId3"/>
          <a:srcRect l="44776" r="13204"/>
          <a:stretch>
            <a:fillRect/>
          </a:stretch>
        </p:blipFill>
        <p:spPr>
          <a:xfrm>
            <a:off x="5120639" y="758952"/>
            <a:ext cx="3366210" cy="5330952"/>
          </a:xfrm>
          <a:prstGeom prst="rect">
            <a:avLst/>
          </a:prstGeom>
        </p:spPr>
      </p:pic>
      <p:pic>
        <p:nvPicPr>
          <p:cNvPr id="4" name="Picture 3" descr="A person and a child looking at each other&#10;&#10;AI-generated content may be incorrect.">
            <a:extLst>
              <a:ext uri="{FF2B5EF4-FFF2-40B4-BE49-F238E27FC236}">
                <a16:creationId xmlns:a16="http://schemas.microsoft.com/office/drawing/2014/main" id="{93109D0F-7B76-85CC-ED31-3D5D21CF7AB9}"/>
              </a:ext>
            </a:extLst>
          </p:cNvPr>
          <p:cNvPicPr>
            <a:picLocks noChangeAspect="1"/>
          </p:cNvPicPr>
          <p:nvPr/>
        </p:nvPicPr>
        <p:blipFill>
          <a:blip r:embed="rId4"/>
          <a:srcRect l="11566" r="16544" b="2"/>
          <a:stretch>
            <a:fillRect/>
          </a:stretch>
        </p:blipFill>
        <p:spPr>
          <a:xfrm>
            <a:off x="8647713" y="768096"/>
            <a:ext cx="2849304" cy="2580470"/>
          </a:xfrm>
          <a:prstGeom prst="rect">
            <a:avLst/>
          </a:prstGeom>
        </p:spPr>
      </p:pic>
      <p:pic>
        <p:nvPicPr>
          <p:cNvPr id="5" name="Picture 4" descr="A yellow emoji with a finger on the nose&#10;&#10;AI-generated content may be incorrect.">
            <a:extLst>
              <a:ext uri="{FF2B5EF4-FFF2-40B4-BE49-F238E27FC236}">
                <a16:creationId xmlns:a16="http://schemas.microsoft.com/office/drawing/2014/main" id="{2D68677A-9290-E2C0-1810-04658E0170FC}"/>
              </a:ext>
            </a:extLst>
          </p:cNvPr>
          <p:cNvPicPr>
            <a:picLocks noChangeAspect="1"/>
          </p:cNvPicPr>
          <p:nvPr/>
        </p:nvPicPr>
        <p:blipFill>
          <a:blip r:embed="rId5"/>
          <a:srcRect l="21245" r="21423" b="1"/>
          <a:stretch>
            <a:fillRect/>
          </a:stretch>
        </p:blipFill>
        <p:spPr>
          <a:xfrm>
            <a:off x="8647726" y="3509434"/>
            <a:ext cx="2840191" cy="2580470"/>
          </a:xfrm>
          <a:prstGeom prst="rect">
            <a:avLst/>
          </a:prstGeom>
        </p:spPr>
      </p:pic>
      <p:sp>
        <p:nvSpPr>
          <p:cNvPr id="15" name="Rectangle 14">
            <a:extLst>
              <a:ext uri="{FF2B5EF4-FFF2-40B4-BE49-F238E27FC236}">
                <a16:creationId xmlns:a16="http://schemas.microsoft.com/office/drawing/2014/main" id="{3672D4B7-46FC-4C20-9A40-1C07C2F04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4060882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658CF73-EC5B-FA41-F7F3-E5CC5E7ACB15}"/>
              </a:ext>
            </a:extLst>
          </p:cNvPr>
          <p:cNvSpPr>
            <a:spLocks noGrp="1"/>
          </p:cNvSpPr>
          <p:nvPr>
            <p:ph type="title"/>
          </p:nvPr>
        </p:nvSpPr>
        <p:spPr>
          <a:xfrm>
            <a:off x="203780" y="875212"/>
            <a:ext cx="2834640" cy="763025"/>
          </a:xfrm>
        </p:spPr>
        <p:txBody>
          <a:bodyPr/>
          <a:lstStyle/>
          <a:p>
            <a:pPr algn="ctr"/>
            <a:r>
              <a:rPr lang="en-US" b="1" dirty="0">
                <a:solidFill>
                  <a:schemeClr val="tx1"/>
                </a:solidFill>
              </a:rPr>
              <a:t>V2 – 6 </a:t>
            </a:r>
          </a:p>
        </p:txBody>
      </p:sp>
      <p:sp>
        <p:nvSpPr>
          <p:cNvPr id="6" name="Picture Placeholder 5">
            <a:extLst>
              <a:ext uri="{FF2B5EF4-FFF2-40B4-BE49-F238E27FC236}">
                <a16:creationId xmlns:a16="http://schemas.microsoft.com/office/drawing/2014/main" id="{350A8D8B-482A-ACEF-038F-A5414A589292}"/>
              </a:ext>
            </a:extLst>
          </p:cNvPr>
          <p:cNvSpPr>
            <a:spLocks noGrp="1"/>
          </p:cNvSpPr>
          <p:nvPr>
            <p:ph type="pic" idx="1"/>
          </p:nvPr>
        </p:nvSpPr>
        <p:spPr/>
        <p:txBody>
          <a:bodyPr/>
          <a:lstStyle/>
          <a:p>
            <a:r>
              <a:rPr lang="en-US" b="1" baseline="30000" dirty="0">
                <a:solidFill>
                  <a:schemeClr val="tx1"/>
                </a:solidFill>
              </a:rPr>
              <a:t>2 </a:t>
            </a:r>
            <a:r>
              <a:rPr lang="en-US" b="1" dirty="0">
                <a:solidFill>
                  <a:schemeClr val="tx1"/>
                </a:solidFill>
              </a:rPr>
              <a:t>He was faithful to the One who appointed Him, just as Moses was faithful in all God’s house. </a:t>
            </a:r>
            <a:r>
              <a:rPr lang="en-US" b="1" baseline="30000" dirty="0">
                <a:solidFill>
                  <a:schemeClr val="tx1"/>
                </a:solidFill>
              </a:rPr>
              <a:t>3 </a:t>
            </a:r>
            <a:r>
              <a:rPr lang="en-US" b="1" dirty="0">
                <a:solidFill>
                  <a:schemeClr val="tx1"/>
                </a:solidFill>
              </a:rPr>
              <a:t>Jesus has been found worthy of greater honor than Moses, just as </a:t>
            </a:r>
            <a:r>
              <a:rPr lang="en-US" b="1" u="sng" dirty="0">
                <a:solidFill>
                  <a:schemeClr val="tx1"/>
                </a:solidFill>
              </a:rPr>
              <a:t>the builder of a house has greater honor than the house itself…</a:t>
            </a:r>
          </a:p>
          <a:p>
            <a:r>
              <a:rPr lang="en-US" b="1" baseline="30000" dirty="0">
                <a:solidFill>
                  <a:schemeClr val="tx1"/>
                </a:solidFill>
              </a:rPr>
              <a:t>4 </a:t>
            </a:r>
            <a:r>
              <a:rPr lang="en-US" b="1" dirty="0">
                <a:solidFill>
                  <a:schemeClr val="tx1"/>
                </a:solidFill>
              </a:rPr>
              <a:t>For every house is built by someone, but God is the builder of everything…</a:t>
            </a:r>
          </a:p>
          <a:p>
            <a:r>
              <a:rPr lang="en-US" b="1" baseline="30000" dirty="0">
                <a:solidFill>
                  <a:schemeClr val="tx1"/>
                </a:solidFill>
              </a:rPr>
              <a:t>6 </a:t>
            </a:r>
            <a:r>
              <a:rPr lang="en-US" b="1" dirty="0">
                <a:solidFill>
                  <a:schemeClr val="tx1"/>
                </a:solidFill>
              </a:rPr>
              <a:t>But Christ is faithful as the Son over God’s house… </a:t>
            </a:r>
          </a:p>
        </p:txBody>
      </p:sp>
      <p:pic>
        <p:nvPicPr>
          <p:cNvPr id="8" name="Picture 7">
            <a:extLst>
              <a:ext uri="{FF2B5EF4-FFF2-40B4-BE49-F238E27FC236}">
                <a16:creationId xmlns:a16="http://schemas.microsoft.com/office/drawing/2014/main" id="{D63E9BD2-2FE2-FABF-2748-93FF1EACB5F3}"/>
              </a:ext>
            </a:extLst>
          </p:cNvPr>
          <p:cNvPicPr>
            <a:picLocks noChangeAspect="1"/>
          </p:cNvPicPr>
          <p:nvPr/>
        </p:nvPicPr>
        <p:blipFill>
          <a:blip r:embed="rId2"/>
          <a:stretch>
            <a:fillRect/>
          </a:stretch>
        </p:blipFill>
        <p:spPr>
          <a:xfrm>
            <a:off x="-1" y="1638237"/>
            <a:ext cx="3435531" cy="4460134"/>
          </a:xfrm>
          <a:prstGeom prst="rect">
            <a:avLst/>
          </a:prstGeom>
        </p:spPr>
      </p:pic>
    </p:spTree>
    <p:extLst>
      <p:ext uri="{BB962C8B-B14F-4D97-AF65-F5344CB8AC3E}">
        <p14:creationId xmlns:p14="http://schemas.microsoft.com/office/powerpoint/2010/main" val="343675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6" name="Rectangle 15">
            <a:extLst>
              <a:ext uri="{FF2B5EF4-FFF2-40B4-BE49-F238E27FC236}">
                <a16:creationId xmlns:a16="http://schemas.microsoft.com/office/drawing/2014/main" id="{0864E5C9-52C9-4572-AC75-548B9B9C2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5CC6500-4DBD-4C34-BC14-2387FB483B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7" name="Picture 6" descr="A group of people in the shape of a house&#10;&#10;AI-generated content may be incorrect.">
            <a:extLst>
              <a:ext uri="{FF2B5EF4-FFF2-40B4-BE49-F238E27FC236}">
                <a16:creationId xmlns:a16="http://schemas.microsoft.com/office/drawing/2014/main" id="{7F43AE87-05FB-EAB9-80CD-DD43AC6CFC1A}"/>
              </a:ext>
            </a:extLst>
          </p:cNvPr>
          <p:cNvPicPr>
            <a:picLocks noChangeAspect="1"/>
          </p:cNvPicPr>
          <p:nvPr/>
        </p:nvPicPr>
        <p:blipFill>
          <a:blip r:embed="rId2"/>
          <a:srcRect l="12555" t="14091" r="15644" b="10758"/>
          <a:stretch>
            <a:fillRect/>
          </a:stretch>
        </p:blipFill>
        <p:spPr>
          <a:xfrm>
            <a:off x="5018365" y="760258"/>
            <a:ext cx="6103786" cy="5340094"/>
          </a:xfrm>
          <a:prstGeom prst="rect">
            <a:avLst/>
          </a:prstGeom>
        </p:spPr>
      </p:pic>
      <p:sp>
        <p:nvSpPr>
          <p:cNvPr id="20" name="Rectangle 19">
            <a:extLst>
              <a:ext uri="{FF2B5EF4-FFF2-40B4-BE49-F238E27FC236}">
                <a16:creationId xmlns:a16="http://schemas.microsoft.com/office/drawing/2014/main" id="{4E34A3B6-BAD2-4156-BDC6-4736248BF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4" name="Text Placeholder 3">
            <a:extLst>
              <a:ext uri="{FF2B5EF4-FFF2-40B4-BE49-F238E27FC236}">
                <a16:creationId xmlns:a16="http://schemas.microsoft.com/office/drawing/2014/main" id="{B42539E8-81F7-B241-7158-614CF4ED3462}"/>
              </a:ext>
            </a:extLst>
          </p:cNvPr>
          <p:cNvSpPr>
            <a:spLocks noGrp="1"/>
          </p:cNvSpPr>
          <p:nvPr>
            <p:ph type="body" sz="half" idx="2"/>
          </p:nvPr>
        </p:nvSpPr>
        <p:spPr>
          <a:xfrm>
            <a:off x="113493" y="862149"/>
            <a:ext cx="4415244" cy="5235592"/>
          </a:xfrm>
        </p:spPr>
        <p:txBody>
          <a:bodyPr>
            <a:normAutofit/>
          </a:bodyPr>
          <a:lstStyle/>
          <a:p>
            <a:pPr algn="ctr"/>
            <a:endParaRPr lang="en-US" sz="3200" b="1" baseline="30000" dirty="0">
              <a:solidFill>
                <a:schemeClr val="tx1"/>
              </a:solidFill>
            </a:endParaRPr>
          </a:p>
          <a:p>
            <a:pPr algn="ctr"/>
            <a:r>
              <a:rPr lang="en-US" sz="3200" b="1" baseline="30000" dirty="0">
                <a:solidFill>
                  <a:schemeClr val="tx1"/>
                </a:solidFill>
              </a:rPr>
              <a:t>v6 …</a:t>
            </a:r>
            <a:r>
              <a:rPr lang="en-US" sz="3200" b="1" dirty="0">
                <a:solidFill>
                  <a:schemeClr val="tx1"/>
                </a:solidFill>
              </a:rPr>
              <a:t>And </a:t>
            </a:r>
            <a:r>
              <a:rPr lang="en-US" sz="3200" b="1" u="sng" dirty="0">
                <a:solidFill>
                  <a:schemeClr val="tx1"/>
                </a:solidFill>
              </a:rPr>
              <a:t>we are His house</a:t>
            </a:r>
            <a:r>
              <a:rPr lang="en-US" sz="3200" b="1" dirty="0">
                <a:solidFill>
                  <a:schemeClr val="tx1"/>
                </a:solidFill>
              </a:rPr>
              <a:t>, if indeed we hold firmly to our confidence and the hope in which we glory.</a:t>
            </a:r>
          </a:p>
          <a:p>
            <a:r>
              <a:rPr lang="en-US" sz="3200" b="1" dirty="0">
                <a:solidFill>
                  <a:schemeClr val="tx1"/>
                </a:solidFill>
              </a:rPr>
              <a:t>*hold firmly to our confidence and hope = </a:t>
            </a:r>
            <a:r>
              <a:rPr lang="en-US" sz="3200" b="1" i="1" dirty="0">
                <a:solidFill>
                  <a:schemeClr val="tx1"/>
                </a:solidFill>
              </a:rPr>
              <a:t>What is your confidence and hope</a:t>
            </a:r>
            <a:r>
              <a:rPr lang="en-US" sz="3200" b="1" dirty="0">
                <a:solidFill>
                  <a:schemeClr val="tx1"/>
                </a:solidFill>
              </a:rPr>
              <a:t>?</a:t>
            </a:r>
          </a:p>
          <a:p>
            <a:endParaRPr lang="en-US" sz="2800" dirty="0">
              <a:solidFill>
                <a:schemeClr val="tx1"/>
              </a:solidFill>
            </a:endParaRPr>
          </a:p>
        </p:txBody>
      </p:sp>
    </p:spTree>
    <p:extLst>
      <p:ext uri="{BB962C8B-B14F-4D97-AF65-F5344CB8AC3E}">
        <p14:creationId xmlns:p14="http://schemas.microsoft.com/office/powerpoint/2010/main" val="1434205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8EDD7-900C-68ED-7ED4-543FCCA5A2DC}"/>
              </a:ext>
            </a:extLst>
          </p:cNvPr>
          <p:cNvSpPr>
            <a:spLocks noGrp="1"/>
          </p:cNvSpPr>
          <p:nvPr>
            <p:ph type="title"/>
          </p:nvPr>
        </p:nvSpPr>
        <p:spPr>
          <a:xfrm>
            <a:off x="256032" y="2540726"/>
            <a:ext cx="2834640" cy="659674"/>
          </a:xfrm>
        </p:spPr>
        <p:txBody>
          <a:bodyPr/>
          <a:lstStyle/>
          <a:p>
            <a:pPr algn="ctr"/>
            <a:r>
              <a:rPr lang="en-US" b="1" dirty="0">
                <a:solidFill>
                  <a:schemeClr val="tx1"/>
                </a:solidFill>
              </a:rPr>
              <a:t>V7 - 11</a:t>
            </a:r>
          </a:p>
        </p:txBody>
      </p:sp>
      <p:sp>
        <p:nvSpPr>
          <p:cNvPr id="3" name="Picture Placeholder 2">
            <a:extLst>
              <a:ext uri="{FF2B5EF4-FFF2-40B4-BE49-F238E27FC236}">
                <a16:creationId xmlns:a16="http://schemas.microsoft.com/office/drawing/2014/main" id="{192DD5AA-09A0-C8C6-53CA-3F69CCDE3697}"/>
              </a:ext>
            </a:extLst>
          </p:cNvPr>
          <p:cNvSpPr>
            <a:spLocks noGrp="1"/>
          </p:cNvSpPr>
          <p:nvPr>
            <p:ph type="pic" idx="1"/>
          </p:nvPr>
        </p:nvSpPr>
        <p:spPr/>
        <p:txBody>
          <a:bodyPr/>
          <a:lstStyle/>
          <a:p>
            <a:endParaRPr lang="en-US" dirty="0">
              <a:solidFill>
                <a:schemeClr val="tx1"/>
              </a:solidFill>
            </a:endParaRPr>
          </a:p>
          <a:p>
            <a:r>
              <a:rPr lang="en-US" b="1" dirty="0">
                <a:solidFill>
                  <a:schemeClr val="tx1"/>
                </a:solidFill>
              </a:rPr>
              <a:t>*When I speak to you – do not harden your heart!...as those in the wilderness with Moses for 40 years…</a:t>
            </a:r>
          </a:p>
          <a:p>
            <a:r>
              <a:rPr lang="en-US" b="1" dirty="0">
                <a:solidFill>
                  <a:schemeClr val="tx1"/>
                </a:solidFill>
              </a:rPr>
              <a:t>*They experienced My works and love…</a:t>
            </a:r>
          </a:p>
          <a:p>
            <a:r>
              <a:rPr lang="en-US" b="1" dirty="0">
                <a:solidFill>
                  <a:schemeClr val="tx1"/>
                </a:solidFill>
              </a:rPr>
              <a:t>*I was angry with them because their hearts were always going astray…</a:t>
            </a:r>
          </a:p>
          <a:p>
            <a:r>
              <a:rPr lang="en-US" b="1" dirty="0">
                <a:solidFill>
                  <a:schemeClr val="tx1"/>
                </a:solidFill>
              </a:rPr>
              <a:t>*None of them entered into My rest…</a:t>
            </a:r>
          </a:p>
          <a:p>
            <a:endParaRPr lang="en-US" dirty="0">
              <a:solidFill>
                <a:schemeClr val="tx1"/>
              </a:solidFill>
            </a:endParaRPr>
          </a:p>
        </p:txBody>
      </p:sp>
    </p:spTree>
    <p:extLst>
      <p:ext uri="{BB962C8B-B14F-4D97-AF65-F5344CB8AC3E}">
        <p14:creationId xmlns:p14="http://schemas.microsoft.com/office/powerpoint/2010/main" val="2619326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A2FDC-4A83-C437-5613-CD77D095DAD7}"/>
              </a:ext>
            </a:extLst>
          </p:cNvPr>
          <p:cNvSpPr>
            <a:spLocks noGrp="1"/>
          </p:cNvSpPr>
          <p:nvPr>
            <p:ph type="title"/>
          </p:nvPr>
        </p:nvSpPr>
        <p:spPr/>
        <p:txBody>
          <a:bodyPr/>
          <a:lstStyle/>
          <a:p>
            <a:pPr algn="ctr"/>
            <a:r>
              <a:rPr lang="en-US" b="1" dirty="0">
                <a:solidFill>
                  <a:schemeClr val="tx1"/>
                </a:solidFill>
              </a:rPr>
              <a:t>V12 - 14</a:t>
            </a:r>
          </a:p>
        </p:txBody>
      </p:sp>
      <p:sp>
        <p:nvSpPr>
          <p:cNvPr id="3" name="Picture Placeholder 2">
            <a:extLst>
              <a:ext uri="{FF2B5EF4-FFF2-40B4-BE49-F238E27FC236}">
                <a16:creationId xmlns:a16="http://schemas.microsoft.com/office/drawing/2014/main" id="{97EBCDEA-B030-619C-A669-AFE7A4089CDA}"/>
              </a:ext>
            </a:extLst>
          </p:cNvPr>
          <p:cNvSpPr>
            <a:spLocks noGrp="1"/>
          </p:cNvSpPr>
          <p:nvPr>
            <p:ph type="pic" idx="1"/>
          </p:nvPr>
        </p:nvSpPr>
        <p:spPr>
          <a:xfrm>
            <a:off x="3570644" y="692331"/>
            <a:ext cx="8115230" cy="5406040"/>
          </a:xfrm>
        </p:spPr>
        <p:txBody>
          <a:bodyPr/>
          <a:lstStyle/>
          <a:p>
            <a:endParaRPr lang="en-US" b="1" dirty="0">
              <a:solidFill>
                <a:schemeClr val="tx1"/>
              </a:solidFill>
            </a:endParaRPr>
          </a:p>
          <a:p>
            <a:r>
              <a:rPr lang="en-US" b="1" dirty="0">
                <a:solidFill>
                  <a:schemeClr val="tx1"/>
                </a:solidFill>
              </a:rPr>
              <a:t>12 </a:t>
            </a:r>
            <a:r>
              <a:rPr lang="en-US" b="1" baseline="30000" dirty="0">
                <a:solidFill>
                  <a:schemeClr val="tx1"/>
                </a:solidFill>
              </a:rPr>
              <a:t>*</a:t>
            </a:r>
            <a:r>
              <a:rPr lang="en-US" b="1" dirty="0">
                <a:solidFill>
                  <a:schemeClr val="tx1"/>
                </a:solidFill>
              </a:rPr>
              <a:t>See to it = be determined</a:t>
            </a:r>
          </a:p>
          <a:p>
            <a:r>
              <a:rPr lang="en-US" b="1" dirty="0">
                <a:solidFill>
                  <a:schemeClr val="tx1"/>
                </a:solidFill>
              </a:rPr>
              <a:t>    *that none of you has a sinful, unbelieving heart that turns away from the living God. </a:t>
            </a:r>
          </a:p>
          <a:p>
            <a:r>
              <a:rPr lang="en-US" b="1" dirty="0">
                <a:solidFill>
                  <a:schemeClr val="tx1"/>
                </a:solidFill>
              </a:rPr>
              <a:t>13 *But encourage one another daily,…</a:t>
            </a:r>
          </a:p>
          <a:p>
            <a:r>
              <a:rPr lang="en-US" b="1" dirty="0">
                <a:solidFill>
                  <a:schemeClr val="tx1"/>
                </a:solidFill>
              </a:rPr>
              <a:t>14 * We share in Christ, if we indeed hold firmly to our original conviction = Jesus is the Messiah, Son of God, died and rose again to forgive all our sins, is at the right hand of the Father, and will return as our reigning King! </a:t>
            </a:r>
            <a:endParaRPr lang="en-US" dirty="0">
              <a:solidFill>
                <a:schemeClr val="tx1"/>
              </a:solidFill>
            </a:endParaRPr>
          </a:p>
        </p:txBody>
      </p:sp>
    </p:spTree>
    <p:extLst>
      <p:ext uri="{BB962C8B-B14F-4D97-AF65-F5344CB8AC3E}">
        <p14:creationId xmlns:p14="http://schemas.microsoft.com/office/powerpoint/2010/main" val="1706673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3F214-8467-6C2C-B27B-6BB761D5507E}"/>
              </a:ext>
            </a:extLst>
          </p:cNvPr>
          <p:cNvSpPr>
            <a:spLocks noGrp="1"/>
          </p:cNvSpPr>
          <p:nvPr>
            <p:ph type="title"/>
          </p:nvPr>
        </p:nvSpPr>
        <p:spPr/>
        <p:txBody>
          <a:bodyPr/>
          <a:lstStyle/>
          <a:p>
            <a:pPr algn="ctr"/>
            <a:r>
              <a:rPr lang="en-US" b="1" dirty="0">
                <a:solidFill>
                  <a:schemeClr val="tx1"/>
                </a:solidFill>
              </a:rPr>
              <a:t>V16 - 19</a:t>
            </a:r>
          </a:p>
        </p:txBody>
      </p:sp>
      <p:sp>
        <p:nvSpPr>
          <p:cNvPr id="3" name="Picture Placeholder 2">
            <a:extLst>
              <a:ext uri="{FF2B5EF4-FFF2-40B4-BE49-F238E27FC236}">
                <a16:creationId xmlns:a16="http://schemas.microsoft.com/office/drawing/2014/main" id="{9A1748A6-790E-F21A-CE72-B256435891A2}"/>
              </a:ext>
            </a:extLst>
          </p:cNvPr>
          <p:cNvSpPr>
            <a:spLocks noGrp="1"/>
          </p:cNvSpPr>
          <p:nvPr>
            <p:ph type="pic" idx="1"/>
          </p:nvPr>
        </p:nvSpPr>
        <p:spPr/>
        <p:txBody>
          <a:bodyPr/>
          <a:lstStyle/>
          <a:p>
            <a:r>
              <a:rPr lang="en-US" b="1" baseline="30000" dirty="0">
                <a:solidFill>
                  <a:schemeClr val="tx1"/>
                </a:solidFill>
              </a:rPr>
              <a:t>16 …</a:t>
            </a:r>
            <a:r>
              <a:rPr lang="en-US" b="1" dirty="0">
                <a:solidFill>
                  <a:schemeClr val="tx1"/>
                </a:solidFill>
              </a:rPr>
              <a:t>They heard and rebelled… </a:t>
            </a:r>
          </a:p>
          <a:p>
            <a:r>
              <a:rPr lang="en-US" b="1" baseline="30000" dirty="0">
                <a:solidFill>
                  <a:schemeClr val="tx1"/>
                </a:solidFill>
              </a:rPr>
              <a:t>17 </a:t>
            </a:r>
            <a:r>
              <a:rPr lang="en-US" b="1" dirty="0">
                <a:solidFill>
                  <a:schemeClr val="tx1"/>
                </a:solidFill>
              </a:rPr>
              <a:t>And He angry with the Israelites in the desert for forty years… </a:t>
            </a:r>
          </a:p>
          <a:p>
            <a:r>
              <a:rPr lang="en-US" b="1" baseline="30000" dirty="0">
                <a:solidFill>
                  <a:schemeClr val="tx1"/>
                </a:solidFill>
              </a:rPr>
              <a:t>18 </a:t>
            </a:r>
            <a:r>
              <a:rPr lang="en-US" b="1" dirty="0">
                <a:solidFill>
                  <a:schemeClr val="tx1"/>
                </a:solidFill>
              </a:rPr>
              <a:t>And God promised that they would never enter His rest because they disobeyed </a:t>
            </a:r>
          </a:p>
          <a:p>
            <a:r>
              <a:rPr lang="en-US" b="1" baseline="30000" dirty="0">
                <a:solidFill>
                  <a:schemeClr val="tx1"/>
                </a:solidFill>
              </a:rPr>
              <a:t>19 </a:t>
            </a:r>
            <a:r>
              <a:rPr lang="en-US" b="1" dirty="0">
                <a:solidFill>
                  <a:schemeClr val="tx1"/>
                </a:solidFill>
              </a:rPr>
              <a:t>So we see that they were not able to enter, because of their unbelief.</a:t>
            </a:r>
          </a:p>
          <a:p>
            <a:endParaRPr lang="en-US" b="1" dirty="0">
              <a:solidFill>
                <a:schemeClr val="tx1"/>
              </a:solidFill>
            </a:endParaRPr>
          </a:p>
          <a:p>
            <a:r>
              <a:rPr lang="en-US" b="1" dirty="0">
                <a:solidFill>
                  <a:schemeClr val="tx1"/>
                </a:solidFill>
              </a:rPr>
              <a:t>*They did not enter His rest = Rest = eternal life of peace in His presence</a:t>
            </a:r>
          </a:p>
          <a:p>
            <a:endParaRPr lang="en-US" dirty="0">
              <a:solidFill>
                <a:schemeClr val="tx1"/>
              </a:solidFill>
            </a:endParaRPr>
          </a:p>
        </p:txBody>
      </p:sp>
    </p:spTree>
    <p:extLst>
      <p:ext uri="{BB962C8B-B14F-4D97-AF65-F5344CB8AC3E}">
        <p14:creationId xmlns:p14="http://schemas.microsoft.com/office/powerpoint/2010/main" val="3987992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useBgFill="1">
        <p:nvSpPr>
          <p:cNvPr id="14" name="Rectangle 13">
            <a:extLst>
              <a:ext uri="{FF2B5EF4-FFF2-40B4-BE49-F238E27FC236}">
                <a16:creationId xmlns:a16="http://schemas.microsoft.com/office/drawing/2014/main" id="{69373E92-F88D-4F0A-94DF-393703E7D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938" y="46653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629DAA0-ADF6-43FD-9C99-483F722B5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09288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1FC063D3-D140-7286-AE61-D9560B7CAE1A}"/>
              </a:ext>
            </a:extLst>
          </p:cNvPr>
          <p:cNvSpPr>
            <a:spLocks noGrp="1"/>
          </p:cNvSpPr>
          <p:nvPr>
            <p:ph type="title"/>
          </p:nvPr>
        </p:nvSpPr>
        <p:spPr>
          <a:xfrm>
            <a:off x="696175" y="1324573"/>
            <a:ext cx="4705801" cy="3835256"/>
          </a:xfrm>
        </p:spPr>
        <p:txBody>
          <a:bodyPr vert="horz" lIns="91440" tIns="45720" rIns="91440" bIns="45720" rtlCol="0" anchor="b">
            <a:normAutofit/>
          </a:bodyPr>
          <a:lstStyle/>
          <a:p>
            <a:r>
              <a:rPr lang="en-US" sz="4600" b="1" spc="-100" dirty="0">
                <a:solidFill>
                  <a:schemeClr val="tx1"/>
                </a:solidFill>
              </a:rPr>
              <a:t>4:1 (a) Therefore, since the promise of entering His rest still stands,…”</a:t>
            </a:r>
            <a:br>
              <a:rPr lang="en-US" sz="4600" b="1" spc="-100" dirty="0"/>
            </a:br>
            <a:endParaRPr lang="en-US" sz="4600" spc="-100" dirty="0"/>
          </a:p>
        </p:txBody>
      </p:sp>
      <p:pic>
        <p:nvPicPr>
          <p:cNvPr id="5" name="Picture Placeholder 4" descr="A person sleeping in a car&#10;&#10;AI-generated content may be incorrect.">
            <a:extLst>
              <a:ext uri="{FF2B5EF4-FFF2-40B4-BE49-F238E27FC236}">
                <a16:creationId xmlns:a16="http://schemas.microsoft.com/office/drawing/2014/main" id="{C21EAE63-028B-01E0-6939-11B310DC0888}"/>
              </a:ext>
            </a:extLst>
          </p:cNvPr>
          <p:cNvPicPr>
            <a:picLocks noGrp="1" noChangeAspect="1"/>
          </p:cNvPicPr>
          <p:nvPr>
            <p:ph type="pic" idx="1"/>
          </p:nvPr>
        </p:nvPicPr>
        <p:blipFill>
          <a:blip r:embed="rId2"/>
          <a:srcRect t="553" b="553"/>
          <a:stretch>
            <a:fillRect/>
          </a:stretch>
        </p:blipFill>
        <p:spPr>
          <a:xfrm>
            <a:off x="6586977" y="2853363"/>
            <a:ext cx="4908848" cy="3230485"/>
          </a:xfrm>
          <a:prstGeom prst="rect">
            <a:avLst/>
          </a:prstGeom>
        </p:spPr>
      </p:pic>
      <p:sp>
        <p:nvSpPr>
          <p:cNvPr id="18" name="Rectangle 17">
            <a:extLst>
              <a:ext uri="{FF2B5EF4-FFF2-40B4-BE49-F238E27FC236}">
                <a16:creationId xmlns:a16="http://schemas.microsoft.com/office/drawing/2014/main" id="{F32C8C35-BF44-4CFB-9754-81F07C9812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TextBox 5">
            <a:extLst>
              <a:ext uri="{FF2B5EF4-FFF2-40B4-BE49-F238E27FC236}">
                <a16:creationId xmlns:a16="http://schemas.microsoft.com/office/drawing/2014/main" id="{6C2F1709-1816-CDA8-09C5-F30E93582DB9}"/>
              </a:ext>
            </a:extLst>
          </p:cNvPr>
          <p:cNvSpPr txBox="1"/>
          <p:nvPr/>
        </p:nvSpPr>
        <p:spPr>
          <a:xfrm>
            <a:off x="6586977" y="656686"/>
            <a:ext cx="4816897" cy="2062103"/>
          </a:xfrm>
          <a:prstGeom prst="rect">
            <a:avLst/>
          </a:prstGeom>
          <a:noFill/>
        </p:spPr>
        <p:txBody>
          <a:bodyPr wrap="square" rtlCol="0">
            <a:spAutoFit/>
          </a:bodyPr>
          <a:lstStyle/>
          <a:p>
            <a:pPr algn="ctr"/>
            <a:r>
              <a:rPr lang="en-US" sz="3200" dirty="0"/>
              <a:t>This is how Juri found me one day in our driveway after a very hard day at work…</a:t>
            </a:r>
          </a:p>
        </p:txBody>
      </p:sp>
      <p:sp>
        <p:nvSpPr>
          <p:cNvPr id="7" name="TextBox 6">
            <a:extLst>
              <a:ext uri="{FF2B5EF4-FFF2-40B4-BE49-F238E27FC236}">
                <a16:creationId xmlns:a16="http://schemas.microsoft.com/office/drawing/2014/main" id="{45C94658-4806-7078-8B09-7082A70B99B5}"/>
              </a:ext>
            </a:extLst>
          </p:cNvPr>
          <p:cNvSpPr txBox="1"/>
          <p:nvPr/>
        </p:nvSpPr>
        <p:spPr>
          <a:xfrm>
            <a:off x="6766560" y="6217920"/>
            <a:ext cx="4637314" cy="523220"/>
          </a:xfrm>
          <a:prstGeom prst="rect">
            <a:avLst/>
          </a:prstGeom>
          <a:noFill/>
        </p:spPr>
        <p:txBody>
          <a:bodyPr wrap="square" rtlCol="0">
            <a:spAutoFit/>
          </a:bodyPr>
          <a:lstStyle/>
          <a:p>
            <a:r>
              <a:rPr lang="en-US" sz="2800" dirty="0"/>
              <a:t>Deeply resting – home finally!</a:t>
            </a:r>
          </a:p>
        </p:txBody>
      </p:sp>
    </p:spTree>
    <p:extLst>
      <p:ext uri="{BB962C8B-B14F-4D97-AF65-F5344CB8AC3E}">
        <p14:creationId xmlns:p14="http://schemas.microsoft.com/office/powerpoint/2010/main" val="4062220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C7DBA-DD6B-3631-0B1A-C562349CA51D}"/>
              </a:ext>
            </a:extLst>
          </p:cNvPr>
          <p:cNvSpPr>
            <a:spLocks noGrp="1"/>
          </p:cNvSpPr>
          <p:nvPr>
            <p:ph type="title"/>
          </p:nvPr>
        </p:nvSpPr>
        <p:spPr/>
        <p:txBody>
          <a:bodyPr/>
          <a:lstStyle/>
          <a:p>
            <a:r>
              <a:rPr lang="en-US" dirty="0">
                <a:solidFill>
                  <a:schemeClr val="tx1"/>
                </a:solidFill>
              </a:rPr>
              <a:t>Final points to think about…</a:t>
            </a:r>
          </a:p>
        </p:txBody>
      </p:sp>
      <p:sp>
        <p:nvSpPr>
          <p:cNvPr id="3" name="Picture Placeholder 2">
            <a:extLst>
              <a:ext uri="{FF2B5EF4-FFF2-40B4-BE49-F238E27FC236}">
                <a16:creationId xmlns:a16="http://schemas.microsoft.com/office/drawing/2014/main" id="{81952424-8F4C-8DDC-D3A7-AED0B43D621F}"/>
              </a:ext>
            </a:extLst>
          </p:cNvPr>
          <p:cNvSpPr>
            <a:spLocks noGrp="1"/>
          </p:cNvSpPr>
          <p:nvPr>
            <p:ph type="pic" idx="1"/>
          </p:nvPr>
        </p:nvSpPr>
        <p:spPr/>
        <p:txBody>
          <a:bodyPr/>
          <a:lstStyle/>
          <a:p>
            <a:r>
              <a:rPr lang="en-US" b="1" dirty="0">
                <a:solidFill>
                  <a:schemeClr val="tx1"/>
                </a:solidFill>
              </a:rPr>
              <a:t>*Fix your eyes on Jesus – He is your Apostle Who looks for you</a:t>
            </a:r>
          </a:p>
          <a:p>
            <a:r>
              <a:rPr lang="en-US" b="1" dirty="0">
                <a:solidFill>
                  <a:schemeClr val="tx1"/>
                </a:solidFill>
              </a:rPr>
              <a:t>*Jesus is greater than Moses – Moses was the servant who took care of His house – He is the builder!</a:t>
            </a:r>
          </a:p>
          <a:p>
            <a:r>
              <a:rPr lang="en-US" b="1" dirty="0">
                <a:solidFill>
                  <a:schemeClr val="tx1"/>
                </a:solidFill>
              </a:rPr>
              <a:t>*We are His house! He lives in us and we collectively are His house – confident in this, this is our hope!</a:t>
            </a:r>
          </a:p>
          <a:p>
            <a:r>
              <a:rPr lang="en-US" b="1" dirty="0">
                <a:solidFill>
                  <a:schemeClr val="tx1"/>
                </a:solidFill>
              </a:rPr>
              <a:t>*Encourage each other daily! Fix your eyes and thoughts on Jesus!</a:t>
            </a:r>
          </a:p>
          <a:p>
            <a:endParaRPr lang="en-US" dirty="0">
              <a:solidFill>
                <a:schemeClr val="tx1"/>
              </a:solidFill>
            </a:endParaRPr>
          </a:p>
        </p:txBody>
      </p:sp>
    </p:spTree>
    <p:extLst>
      <p:ext uri="{BB962C8B-B14F-4D97-AF65-F5344CB8AC3E}">
        <p14:creationId xmlns:p14="http://schemas.microsoft.com/office/powerpoint/2010/main" val="3087571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CEE9EC-72BC-A918-BC63-FC3ADDA86F59}"/>
              </a:ext>
            </a:extLst>
          </p:cNvPr>
          <p:cNvSpPr>
            <a:spLocks noGrp="1"/>
          </p:cNvSpPr>
          <p:nvPr>
            <p:ph type="title"/>
          </p:nvPr>
        </p:nvSpPr>
        <p:spPr>
          <a:xfrm>
            <a:off x="94129" y="1015253"/>
            <a:ext cx="3321424" cy="4827494"/>
          </a:xfrm>
        </p:spPr>
        <p:txBody>
          <a:bodyPr anchor="ctr"/>
          <a:lstStyle/>
          <a:p>
            <a:r>
              <a:rPr lang="en-US" dirty="0">
                <a:solidFill>
                  <a:schemeClr val="tx1"/>
                </a:solidFill>
              </a:rPr>
              <a:t>Hebrews 3: 1 - 3</a:t>
            </a:r>
          </a:p>
        </p:txBody>
      </p:sp>
      <p:sp>
        <p:nvSpPr>
          <p:cNvPr id="5" name="Picture Placeholder 4">
            <a:extLst>
              <a:ext uri="{FF2B5EF4-FFF2-40B4-BE49-F238E27FC236}">
                <a16:creationId xmlns:a16="http://schemas.microsoft.com/office/drawing/2014/main" id="{DE73C675-69F3-D2F9-074F-25BAD55FCEE8}"/>
              </a:ext>
            </a:extLst>
          </p:cNvPr>
          <p:cNvSpPr>
            <a:spLocks noGrp="1"/>
          </p:cNvSpPr>
          <p:nvPr>
            <p:ph type="pic" idx="1"/>
          </p:nvPr>
        </p:nvSpPr>
        <p:spPr>
          <a:xfrm>
            <a:off x="3596770" y="763524"/>
            <a:ext cx="8115230" cy="5330952"/>
          </a:xfrm>
        </p:spPr>
        <p:txBody>
          <a:bodyPr/>
          <a:lstStyle/>
          <a:p>
            <a:endParaRPr lang="en-US" b="1" dirty="0"/>
          </a:p>
          <a:p>
            <a:r>
              <a:rPr lang="en-US" b="1" dirty="0">
                <a:solidFill>
                  <a:schemeClr val="tx1"/>
                </a:solidFill>
              </a:rPr>
              <a:t>“Therefore, holy brothers and sisters, who share in the heavenly calling, fix your eyes/ thoughts on Jesus, whom we acknowledge as our apostle and high priest. </a:t>
            </a:r>
            <a:r>
              <a:rPr lang="en-US" b="1" baseline="30000" dirty="0">
                <a:solidFill>
                  <a:schemeClr val="tx1"/>
                </a:solidFill>
              </a:rPr>
              <a:t>2 </a:t>
            </a:r>
            <a:r>
              <a:rPr lang="en-US" b="1" dirty="0">
                <a:solidFill>
                  <a:schemeClr val="tx1"/>
                </a:solidFill>
              </a:rPr>
              <a:t>He was faithful to the One who appointed Him, just as Moses was faithful in all God’s house. </a:t>
            </a:r>
            <a:r>
              <a:rPr lang="en-US" b="1" baseline="30000" dirty="0">
                <a:solidFill>
                  <a:schemeClr val="tx1"/>
                </a:solidFill>
              </a:rPr>
              <a:t>3 </a:t>
            </a:r>
            <a:r>
              <a:rPr lang="en-US" b="1" dirty="0">
                <a:solidFill>
                  <a:schemeClr val="tx1"/>
                </a:solidFill>
              </a:rPr>
              <a:t>Jesus has been found worthy of greater honor than Moses, just as the builder of a house has greater honor than the house itself. </a:t>
            </a:r>
          </a:p>
        </p:txBody>
      </p:sp>
    </p:spTree>
    <p:extLst>
      <p:ext uri="{BB962C8B-B14F-4D97-AF65-F5344CB8AC3E}">
        <p14:creationId xmlns:p14="http://schemas.microsoft.com/office/powerpoint/2010/main" val="3598153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9BE60-78FD-951F-2D81-6B2A04ECD4E6}"/>
              </a:ext>
            </a:extLst>
          </p:cNvPr>
          <p:cNvSpPr>
            <a:spLocks noGrp="1"/>
          </p:cNvSpPr>
          <p:nvPr>
            <p:ph type="title"/>
          </p:nvPr>
        </p:nvSpPr>
        <p:spPr/>
        <p:txBody>
          <a:bodyPr/>
          <a:lstStyle/>
          <a:p>
            <a:r>
              <a:rPr lang="en-US" dirty="0">
                <a:solidFill>
                  <a:schemeClr val="tx1"/>
                </a:solidFill>
              </a:rPr>
              <a:t>Hebrews 3: 4 - 6</a:t>
            </a:r>
          </a:p>
        </p:txBody>
      </p:sp>
      <p:sp>
        <p:nvSpPr>
          <p:cNvPr id="3" name="Picture Placeholder 2">
            <a:extLst>
              <a:ext uri="{FF2B5EF4-FFF2-40B4-BE49-F238E27FC236}">
                <a16:creationId xmlns:a16="http://schemas.microsoft.com/office/drawing/2014/main" id="{63903DC7-5A34-3CD1-75B1-C51D0EC78C05}"/>
              </a:ext>
            </a:extLst>
          </p:cNvPr>
          <p:cNvSpPr>
            <a:spLocks noGrp="1"/>
          </p:cNvSpPr>
          <p:nvPr>
            <p:ph type="pic" idx="1"/>
          </p:nvPr>
        </p:nvSpPr>
        <p:spPr/>
        <p:txBody>
          <a:bodyPr>
            <a:normAutofit lnSpcReduction="10000"/>
          </a:bodyPr>
          <a:lstStyle/>
          <a:p>
            <a:endParaRPr lang="en-US" b="1" dirty="0"/>
          </a:p>
          <a:p>
            <a:endParaRPr lang="en-US" b="1" dirty="0"/>
          </a:p>
          <a:p>
            <a:r>
              <a:rPr lang="en-US" b="1" dirty="0"/>
              <a:t> </a:t>
            </a:r>
            <a:r>
              <a:rPr lang="en-US" b="1" baseline="30000" dirty="0">
                <a:solidFill>
                  <a:schemeClr val="tx1"/>
                </a:solidFill>
              </a:rPr>
              <a:t>4 </a:t>
            </a:r>
            <a:r>
              <a:rPr lang="en-US" b="1" dirty="0">
                <a:solidFill>
                  <a:schemeClr val="tx1"/>
                </a:solidFill>
              </a:rPr>
              <a:t>For every house is built by someone, but God is the builder of everything. </a:t>
            </a:r>
            <a:r>
              <a:rPr lang="en-US" b="1" baseline="30000" dirty="0">
                <a:solidFill>
                  <a:schemeClr val="tx1"/>
                </a:solidFill>
              </a:rPr>
              <a:t>5 </a:t>
            </a:r>
            <a:r>
              <a:rPr lang="en-US" b="1" dirty="0">
                <a:solidFill>
                  <a:schemeClr val="tx1"/>
                </a:solidFill>
              </a:rPr>
              <a:t>“Moses was faithful as a servant in all God’s house,” bearing witness to what would be spoken by God in the future. </a:t>
            </a:r>
            <a:r>
              <a:rPr lang="en-US" b="1" baseline="30000" dirty="0">
                <a:solidFill>
                  <a:schemeClr val="tx1"/>
                </a:solidFill>
              </a:rPr>
              <a:t>6 </a:t>
            </a:r>
            <a:r>
              <a:rPr lang="en-US" b="1" dirty="0">
                <a:solidFill>
                  <a:schemeClr val="tx1"/>
                </a:solidFill>
              </a:rPr>
              <a:t>But Christ is faithful as the Son over God’s house. And we are His house, if indeed we hold firmly to our confidence and the hope in which we glory.</a:t>
            </a:r>
          </a:p>
          <a:p>
            <a:br>
              <a:rPr lang="en-US" b="1" dirty="0">
                <a:solidFill>
                  <a:schemeClr val="tx1"/>
                </a:solidFill>
              </a:rPr>
            </a:br>
            <a:endParaRPr lang="en-US" b="1" dirty="0">
              <a:solidFill>
                <a:schemeClr val="tx1"/>
              </a:solidFill>
            </a:endParaRPr>
          </a:p>
        </p:txBody>
      </p:sp>
    </p:spTree>
    <p:extLst>
      <p:ext uri="{BB962C8B-B14F-4D97-AF65-F5344CB8AC3E}">
        <p14:creationId xmlns:p14="http://schemas.microsoft.com/office/powerpoint/2010/main" val="1622085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65CD6-16EB-F7E9-7737-12D8732D1EC9}"/>
              </a:ext>
            </a:extLst>
          </p:cNvPr>
          <p:cNvSpPr>
            <a:spLocks noGrp="1"/>
          </p:cNvSpPr>
          <p:nvPr>
            <p:ph type="title"/>
          </p:nvPr>
        </p:nvSpPr>
        <p:spPr/>
        <p:txBody>
          <a:bodyPr/>
          <a:lstStyle/>
          <a:p>
            <a:r>
              <a:rPr lang="en-US" dirty="0">
                <a:solidFill>
                  <a:schemeClr val="tx1"/>
                </a:solidFill>
              </a:rPr>
              <a:t>Hebrews 3: 7 - 11</a:t>
            </a:r>
          </a:p>
        </p:txBody>
      </p:sp>
      <p:sp>
        <p:nvSpPr>
          <p:cNvPr id="3" name="Picture Placeholder 2">
            <a:extLst>
              <a:ext uri="{FF2B5EF4-FFF2-40B4-BE49-F238E27FC236}">
                <a16:creationId xmlns:a16="http://schemas.microsoft.com/office/drawing/2014/main" id="{ABF274BE-7E68-41BD-A298-56375AADACBA}"/>
              </a:ext>
            </a:extLst>
          </p:cNvPr>
          <p:cNvSpPr>
            <a:spLocks noGrp="1"/>
          </p:cNvSpPr>
          <p:nvPr>
            <p:ph type="pic" idx="1"/>
          </p:nvPr>
        </p:nvSpPr>
        <p:spPr/>
        <p:txBody>
          <a:bodyPr>
            <a:normAutofit fontScale="92500"/>
          </a:bodyPr>
          <a:lstStyle/>
          <a:p>
            <a:r>
              <a:rPr lang="en-US" b="1" baseline="30000" dirty="0">
                <a:solidFill>
                  <a:schemeClr val="tx1"/>
                </a:solidFill>
              </a:rPr>
              <a:t>7 </a:t>
            </a:r>
            <a:r>
              <a:rPr lang="en-US" b="1" dirty="0">
                <a:solidFill>
                  <a:schemeClr val="tx1"/>
                </a:solidFill>
              </a:rPr>
              <a:t>So, as the Holy Spirit says:</a:t>
            </a:r>
          </a:p>
          <a:p>
            <a:r>
              <a:rPr lang="en-US" b="1" dirty="0">
                <a:solidFill>
                  <a:schemeClr val="tx1"/>
                </a:solidFill>
              </a:rPr>
              <a:t>“Today, if you hear His voice,</a:t>
            </a:r>
            <a:br>
              <a:rPr lang="en-US" b="1" dirty="0">
                <a:solidFill>
                  <a:schemeClr val="tx1"/>
                </a:solidFill>
              </a:rPr>
            </a:br>
            <a:r>
              <a:rPr lang="en-US" b="1" baseline="30000" dirty="0">
                <a:solidFill>
                  <a:schemeClr val="tx1"/>
                </a:solidFill>
              </a:rPr>
              <a:t>8 </a:t>
            </a:r>
            <a:r>
              <a:rPr lang="en-US" b="1" dirty="0">
                <a:solidFill>
                  <a:schemeClr val="tx1"/>
                </a:solidFill>
              </a:rPr>
              <a:t>    do not harden your hearts</a:t>
            </a:r>
            <a:br>
              <a:rPr lang="en-US" b="1" dirty="0">
                <a:solidFill>
                  <a:schemeClr val="tx1"/>
                </a:solidFill>
              </a:rPr>
            </a:br>
            <a:r>
              <a:rPr lang="en-US" b="1" dirty="0">
                <a:solidFill>
                  <a:schemeClr val="tx1"/>
                </a:solidFill>
              </a:rPr>
              <a:t>as you did in the rebellion,</a:t>
            </a:r>
            <a:br>
              <a:rPr lang="en-US" b="1" dirty="0">
                <a:solidFill>
                  <a:schemeClr val="tx1"/>
                </a:solidFill>
              </a:rPr>
            </a:br>
            <a:r>
              <a:rPr lang="en-US" b="1" dirty="0">
                <a:solidFill>
                  <a:schemeClr val="tx1"/>
                </a:solidFill>
              </a:rPr>
              <a:t>    during the time of testing in the wilderness,</a:t>
            </a:r>
            <a:br>
              <a:rPr lang="en-US" b="1" dirty="0">
                <a:solidFill>
                  <a:schemeClr val="tx1"/>
                </a:solidFill>
              </a:rPr>
            </a:br>
            <a:r>
              <a:rPr lang="en-US" b="1" baseline="30000" dirty="0">
                <a:solidFill>
                  <a:schemeClr val="tx1"/>
                </a:solidFill>
              </a:rPr>
              <a:t>9 </a:t>
            </a:r>
            <a:r>
              <a:rPr lang="en-US" b="1" dirty="0">
                <a:solidFill>
                  <a:schemeClr val="tx1"/>
                </a:solidFill>
              </a:rPr>
              <a:t>where your ancestors tested and tried me,</a:t>
            </a:r>
            <a:br>
              <a:rPr lang="en-US" b="1" dirty="0">
                <a:solidFill>
                  <a:schemeClr val="tx1"/>
                </a:solidFill>
              </a:rPr>
            </a:br>
            <a:r>
              <a:rPr lang="en-US" b="1" dirty="0">
                <a:solidFill>
                  <a:schemeClr val="tx1"/>
                </a:solidFill>
              </a:rPr>
              <a:t>    though for forty years they saw what I did.</a:t>
            </a:r>
            <a:br>
              <a:rPr lang="en-US" b="1" dirty="0">
                <a:solidFill>
                  <a:schemeClr val="tx1"/>
                </a:solidFill>
              </a:rPr>
            </a:br>
            <a:r>
              <a:rPr lang="en-US" b="1" baseline="30000" dirty="0">
                <a:solidFill>
                  <a:schemeClr val="tx1"/>
                </a:solidFill>
              </a:rPr>
              <a:t>10 </a:t>
            </a:r>
            <a:r>
              <a:rPr lang="en-US" b="1" dirty="0">
                <a:solidFill>
                  <a:schemeClr val="tx1"/>
                </a:solidFill>
              </a:rPr>
              <a:t>That is why I was angry with that generation;</a:t>
            </a:r>
            <a:br>
              <a:rPr lang="en-US" b="1" dirty="0">
                <a:solidFill>
                  <a:schemeClr val="tx1"/>
                </a:solidFill>
              </a:rPr>
            </a:br>
            <a:r>
              <a:rPr lang="en-US" b="1" dirty="0">
                <a:solidFill>
                  <a:schemeClr val="tx1"/>
                </a:solidFill>
              </a:rPr>
              <a:t>    I said, ‘Their hearts are always going astray,</a:t>
            </a:r>
            <a:br>
              <a:rPr lang="en-US" b="1" dirty="0">
                <a:solidFill>
                  <a:schemeClr val="tx1"/>
                </a:solidFill>
              </a:rPr>
            </a:br>
            <a:r>
              <a:rPr lang="en-US" b="1" dirty="0">
                <a:solidFill>
                  <a:schemeClr val="tx1"/>
                </a:solidFill>
              </a:rPr>
              <a:t>    and they have not known my ways.’</a:t>
            </a:r>
            <a:br>
              <a:rPr lang="en-US" b="1" dirty="0">
                <a:solidFill>
                  <a:schemeClr val="tx1"/>
                </a:solidFill>
              </a:rPr>
            </a:br>
            <a:r>
              <a:rPr lang="en-US" b="1" baseline="30000" dirty="0">
                <a:solidFill>
                  <a:schemeClr val="tx1"/>
                </a:solidFill>
              </a:rPr>
              <a:t>11 </a:t>
            </a:r>
            <a:r>
              <a:rPr lang="en-US" b="1" dirty="0">
                <a:solidFill>
                  <a:schemeClr val="tx1"/>
                </a:solidFill>
              </a:rPr>
              <a:t>So I declared on oath in my anger,</a:t>
            </a:r>
            <a:br>
              <a:rPr lang="en-US" b="1" dirty="0">
                <a:solidFill>
                  <a:schemeClr val="tx1"/>
                </a:solidFill>
              </a:rPr>
            </a:br>
            <a:r>
              <a:rPr lang="en-US" b="1" dirty="0">
                <a:solidFill>
                  <a:schemeClr val="tx1"/>
                </a:solidFill>
              </a:rPr>
              <a:t>    ‘They shall never enter my rest.’ ”</a:t>
            </a:r>
          </a:p>
          <a:p>
            <a:endParaRPr lang="en-US" sz="2800" b="1" dirty="0">
              <a:solidFill>
                <a:schemeClr val="tx1"/>
              </a:solidFill>
            </a:endParaRPr>
          </a:p>
        </p:txBody>
      </p:sp>
    </p:spTree>
    <p:extLst>
      <p:ext uri="{BB962C8B-B14F-4D97-AF65-F5344CB8AC3E}">
        <p14:creationId xmlns:p14="http://schemas.microsoft.com/office/powerpoint/2010/main" val="3805431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5E435-FA60-3FC2-714F-A90D1DACB066}"/>
              </a:ext>
            </a:extLst>
          </p:cNvPr>
          <p:cNvSpPr>
            <a:spLocks noGrp="1"/>
          </p:cNvSpPr>
          <p:nvPr>
            <p:ph type="title"/>
          </p:nvPr>
        </p:nvSpPr>
        <p:spPr>
          <a:xfrm>
            <a:off x="143692" y="1156063"/>
            <a:ext cx="3090672" cy="2377440"/>
          </a:xfrm>
        </p:spPr>
        <p:txBody>
          <a:bodyPr/>
          <a:lstStyle/>
          <a:p>
            <a:pPr algn="ctr"/>
            <a:r>
              <a:rPr lang="en-US" dirty="0">
                <a:solidFill>
                  <a:schemeClr val="tx1"/>
                </a:solidFill>
              </a:rPr>
              <a:t>Hebrews 3: 12 - 15</a:t>
            </a:r>
          </a:p>
        </p:txBody>
      </p:sp>
      <p:sp>
        <p:nvSpPr>
          <p:cNvPr id="3" name="Picture Placeholder 2">
            <a:extLst>
              <a:ext uri="{FF2B5EF4-FFF2-40B4-BE49-F238E27FC236}">
                <a16:creationId xmlns:a16="http://schemas.microsoft.com/office/drawing/2014/main" id="{57052F40-73D7-16D0-244B-0052E5BA5418}"/>
              </a:ext>
            </a:extLst>
          </p:cNvPr>
          <p:cNvSpPr>
            <a:spLocks noGrp="1"/>
          </p:cNvSpPr>
          <p:nvPr>
            <p:ph type="pic" idx="1"/>
          </p:nvPr>
        </p:nvSpPr>
        <p:spPr>
          <a:xfrm>
            <a:off x="3583707" y="836023"/>
            <a:ext cx="8115230" cy="5226787"/>
          </a:xfrm>
        </p:spPr>
        <p:txBody>
          <a:bodyPr>
            <a:normAutofit lnSpcReduction="10000"/>
          </a:bodyPr>
          <a:lstStyle/>
          <a:p>
            <a:r>
              <a:rPr lang="en-US" b="1" baseline="30000" dirty="0">
                <a:solidFill>
                  <a:schemeClr val="tx1"/>
                </a:solidFill>
              </a:rPr>
              <a:t>12 </a:t>
            </a:r>
            <a:r>
              <a:rPr lang="en-US" b="1" dirty="0">
                <a:solidFill>
                  <a:schemeClr val="tx1"/>
                </a:solidFill>
              </a:rPr>
              <a:t>See to it, brothers and sisters, that none of you has a sinful, unbelieving heart that turns away from the living God. </a:t>
            </a:r>
            <a:r>
              <a:rPr lang="en-US" b="1" baseline="30000" dirty="0">
                <a:solidFill>
                  <a:schemeClr val="tx1"/>
                </a:solidFill>
              </a:rPr>
              <a:t>13 </a:t>
            </a:r>
            <a:r>
              <a:rPr lang="en-US" b="1" dirty="0">
                <a:solidFill>
                  <a:schemeClr val="tx1"/>
                </a:solidFill>
              </a:rPr>
              <a:t>But encourage one another daily, as long as it is called “Today,” so that none of you may be hardened by sin’s deceitfulness.</a:t>
            </a:r>
            <a:r>
              <a:rPr lang="en-US" b="1" baseline="30000" dirty="0">
                <a:solidFill>
                  <a:schemeClr val="tx1"/>
                </a:solidFill>
              </a:rPr>
              <a:t>14 </a:t>
            </a:r>
            <a:r>
              <a:rPr lang="en-US" b="1" dirty="0">
                <a:solidFill>
                  <a:schemeClr val="tx1"/>
                </a:solidFill>
              </a:rPr>
              <a:t>We have come to share in Christ, if indeed we hold our original conviction firmly to the very end. </a:t>
            </a:r>
            <a:r>
              <a:rPr lang="en-US" b="1" baseline="30000" dirty="0">
                <a:solidFill>
                  <a:schemeClr val="tx1"/>
                </a:solidFill>
              </a:rPr>
              <a:t>15 </a:t>
            </a:r>
            <a:r>
              <a:rPr lang="en-US" b="1" dirty="0">
                <a:solidFill>
                  <a:schemeClr val="tx1"/>
                </a:solidFill>
              </a:rPr>
              <a:t>As has just been said:</a:t>
            </a:r>
          </a:p>
          <a:p>
            <a:r>
              <a:rPr lang="en-US" b="1" dirty="0">
                <a:solidFill>
                  <a:schemeClr val="tx1"/>
                </a:solidFill>
              </a:rPr>
              <a:t>	“Today, if you hear His voice,</a:t>
            </a:r>
            <a:br>
              <a:rPr lang="en-US" b="1" dirty="0">
                <a:solidFill>
                  <a:schemeClr val="tx1"/>
                </a:solidFill>
              </a:rPr>
            </a:br>
            <a:r>
              <a:rPr lang="en-US" b="1" dirty="0">
                <a:solidFill>
                  <a:schemeClr val="tx1"/>
                </a:solidFill>
              </a:rPr>
              <a:t>    	do not harden your hearts</a:t>
            </a:r>
            <a:br>
              <a:rPr lang="en-US" b="1" dirty="0">
                <a:solidFill>
                  <a:schemeClr val="tx1"/>
                </a:solidFill>
              </a:rPr>
            </a:br>
            <a:r>
              <a:rPr lang="en-US" b="1" dirty="0">
                <a:solidFill>
                  <a:schemeClr val="tx1"/>
                </a:solidFill>
              </a:rPr>
              <a:t>    	as you did in the rebellion.”</a:t>
            </a:r>
          </a:p>
          <a:p>
            <a:endParaRPr lang="en-US" dirty="0"/>
          </a:p>
        </p:txBody>
      </p:sp>
    </p:spTree>
    <p:extLst>
      <p:ext uri="{BB962C8B-B14F-4D97-AF65-F5344CB8AC3E}">
        <p14:creationId xmlns:p14="http://schemas.microsoft.com/office/powerpoint/2010/main" val="977478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EB522-D3B0-03D1-2AF0-503B1E26826E}"/>
              </a:ext>
            </a:extLst>
          </p:cNvPr>
          <p:cNvSpPr>
            <a:spLocks noGrp="1"/>
          </p:cNvSpPr>
          <p:nvPr>
            <p:ph type="title"/>
          </p:nvPr>
        </p:nvSpPr>
        <p:spPr>
          <a:xfrm>
            <a:off x="256031" y="1143000"/>
            <a:ext cx="3022745" cy="2377440"/>
          </a:xfrm>
        </p:spPr>
        <p:txBody>
          <a:bodyPr/>
          <a:lstStyle/>
          <a:p>
            <a:r>
              <a:rPr lang="en-US" dirty="0">
                <a:solidFill>
                  <a:schemeClr val="tx1"/>
                </a:solidFill>
              </a:rPr>
              <a:t>Hebrews 3:16 - 19</a:t>
            </a:r>
          </a:p>
        </p:txBody>
      </p:sp>
      <p:sp>
        <p:nvSpPr>
          <p:cNvPr id="3" name="Picture Placeholder 2">
            <a:extLst>
              <a:ext uri="{FF2B5EF4-FFF2-40B4-BE49-F238E27FC236}">
                <a16:creationId xmlns:a16="http://schemas.microsoft.com/office/drawing/2014/main" id="{8F97C9A5-1782-DD11-9973-855AC57FDB5D}"/>
              </a:ext>
            </a:extLst>
          </p:cNvPr>
          <p:cNvSpPr>
            <a:spLocks noGrp="1"/>
          </p:cNvSpPr>
          <p:nvPr>
            <p:ph type="pic" idx="1"/>
          </p:nvPr>
        </p:nvSpPr>
        <p:spPr/>
        <p:txBody>
          <a:bodyPr/>
          <a:lstStyle/>
          <a:p>
            <a:endParaRPr lang="en-US" b="1" baseline="30000" dirty="0"/>
          </a:p>
          <a:p>
            <a:r>
              <a:rPr lang="en-US" b="1" baseline="30000" dirty="0">
                <a:solidFill>
                  <a:schemeClr val="tx1"/>
                </a:solidFill>
              </a:rPr>
              <a:t>16 </a:t>
            </a:r>
            <a:r>
              <a:rPr lang="en-US" b="1" dirty="0">
                <a:solidFill>
                  <a:schemeClr val="tx1"/>
                </a:solidFill>
              </a:rPr>
              <a:t>Who were they who heard and rebelled? Were they not all those Moses led out of Egypt? </a:t>
            </a:r>
            <a:r>
              <a:rPr lang="en-US" b="1" baseline="30000" dirty="0">
                <a:solidFill>
                  <a:schemeClr val="tx1"/>
                </a:solidFill>
              </a:rPr>
              <a:t>17 </a:t>
            </a:r>
            <a:r>
              <a:rPr lang="en-US" b="1" dirty="0">
                <a:solidFill>
                  <a:schemeClr val="tx1"/>
                </a:solidFill>
              </a:rPr>
              <a:t>And with whom was He angry for forty years? Was it not with those who sinned, whose bodies perished in the wilderness? </a:t>
            </a:r>
            <a:r>
              <a:rPr lang="en-US" b="1" baseline="30000" dirty="0">
                <a:solidFill>
                  <a:schemeClr val="tx1"/>
                </a:solidFill>
              </a:rPr>
              <a:t>18 </a:t>
            </a:r>
            <a:r>
              <a:rPr lang="en-US" b="1" dirty="0">
                <a:solidFill>
                  <a:schemeClr val="tx1"/>
                </a:solidFill>
              </a:rPr>
              <a:t>And to whom did God swear that they would never enter His rest if not to those who disobeyed? </a:t>
            </a:r>
            <a:r>
              <a:rPr lang="en-US" b="1" baseline="30000" dirty="0">
                <a:solidFill>
                  <a:schemeClr val="tx1"/>
                </a:solidFill>
              </a:rPr>
              <a:t>19 </a:t>
            </a:r>
            <a:r>
              <a:rPr lang="en-US" b="1" dirty="0">
                <a:solidFill>
                  <a:schemeClr val="tx1"/>
                </a:solidFill>
              </a:rPr>
              <a:t>So we see that they were not able to enter, because of their unbelief.</a:t>
            </a:r>
          </a:p>
        </p:txBody>
      </p:sp>
    </p:spTree>
    <p:extLst>
      <p:ext uri="{BB962C8B-B14F-4D97-AF65-F5344CB8AC3E}">
        <p14:creationId xmlns:p14="http://schemas.microsoft.com/office/powerpoint/2010/main" val="802816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16667-AB47-646A-2FB9-4CB28A80464B}"/>
              </a:ext>
            </a:extLst>
          </p:cNvPr>
          <p:cNvSpPr>
            <a:spLocks noGrp="1"/>
          </p:cNvSpPr>
          <p:nvPr>
            <p:ph type="title"/>
          </p:nvPr>
        </p:nvSpPr>
        <p:spPr/>
        <p:txBody>
          <a:bodyPr/>
          <a:lstStyle/>
          <a:p>
            <a:r>
              <a:rPr lang="en-US" dirty="0">
                <a:solidFill>
                  <a:schemeClr val="tx1"/>
                </a:solidFill>
              </a:rPr>
              <a:t>Hebrews 4: 1 (a)</a:t>
            </a:r>
          </a:p>
        </p:txBody>
      </p:sp>
      <p:sp>
        <p:nvSpPr>
          <p:cNvPr id="3" name="Picture Placeholder 2">
            <a:extLst>
              <a:ext uri="{FF2B5EF4-FFF2-40B4-BE49-F238E27FC236}">
                <a16:creationId xmlns:a16="http://schemas.microsoft.com/office/drawing/2014/main" id="{0A36DA30-964B-C6A3-1D6A-E5B716CF3E30}"/>
              </a:ext>
            </a:extLst>
          </p:cNvPr>
          <p:cNvSpPr>
            <a:spLocks noGrp="1"/>
          </p:cNvSpPr>
          <p:nvPr>
            <p:ph type="pic" idx="1"/>
          </p:nvPr>
        </p:nvSpPr>
        <p:spPr/>
        <p:txBody>
          <a:bodyPr/>
          <a:lstStyle/>
          <a:p>
            <a:endParaRPr lang="en-US" b="1" dirty="0"/>
          </a:p>
          <a:p>
            <a:endParaRPr lang="en-US" b="1" dirty="0"/>
          </a:p>
          <a:p>
            <a:pPr algn="ctr"/>
            <a:endParaRPr lang="en-US" sz="4000" b="1" dirty="0"/>
          </a:p>
          <a:p>
            <a:pPr algn="ctr"/>
            <a:r>
              <a:rPr lang="en-US" sz="4000" b="1" dirty="0">
                <a:solidFill>
                  <a:schemeClr val="tx1"/>
                </a:solidFill>
              </a:rPr>
              <a:t>4</a:t>
            </a:r>
            <a:r>
              <a:rPr lang="en-US" sz="2800" b="1" dirty="0">
                <a:solidFill>
                  <a:schemeClr val="tx1"/>
                </a:solidFill>
              </a:rPr>
              <a:t>:1 (a) </a:t>
            </a:r>
            <a:r>
              <a:rPr lang="en-US" sz="4000" b="1" dirty="0">
                <a:solidFill>
                  <a:schemeClr val="tx1"/>
                </a:solidFill>
              </a:rPr>
              <a:t>Therefore, since the promise of entering His rest still stands,…”</a:t>
            </a:r>
          </a:p>
        </p:txBody>
      </p:sp>
    </p:spTree>
    <p:extLst>
      <p:ext uri="{BB962C8B-B14F-4D97-AF65-F5344CB8AC3E}">
        <p14:creationId xmlns:p14="http://schemas.microsoft.com/office/powerpoint/2010/main" val="3930736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802E527-79EF-797F-3BCF-07829FFF4614}"/>
              </a:ext>
            </a:extLst>
          </p:cNvPr>
          <p:cNvSpPr>
            <a:spLocks noGrp="1"/>
          </p:cNvSpPr>
          <p:nvPr>
            <p:ph type="title"/>
          </p:nvPr>
        </p:nvSpPr>
        <p:spPr/>
        <p:txBody>
          <a:bodyPr/>
          <a:lstStyle/>
          <a:p>
            <a:r>
              <a:rPr lang="en-US" b="1" dirty="0">
                <a:solidFill>
                  <a:schemeClr val="tx1"/>
                </a:solidFill>
              </a:rPr>
              <a:t>V. 1</a:t>
            </a:r>
          </a:p>
        </p:txBody>
      </p:sp>
      <p:sp>
        <p:nvSpPr>
          <p:cNvPr id="8" name="Picture Placeholder 7">
            <a:extLst>
              <a:ext uri="{FF2B5EF4-FFF2-40B4-BE49-F238E27FC236}">
                <a16:creationId xmlns:a16="http://schemas.microsoft.com/office/drawing/2014/main" id="{10136CDA-A2CF-BE85-0830-E9E19DCADC6C}"/>
              </a:ext>
            </a:extLst>
          </p:cNvPr>
          <p:cNvSpPr>
            <a:spLocks noGrp="1"/>
          </p:cNvSpPr>
          <p:nvPr>
            <p:ph type="pic" idx="1"/>
          </p:nvPr>
        </p:nvSpPr>
        <p:spPr/>
        <p:txBody>
          <a:bodyPr>
            <a:normAutofit lnSpcReduction="10000"/>
          </a:bodyPr>
          <a:lstStyle/>
          <a:p>
            <a:r>
              <a:rPr lang="en-US" b="1" dirty="0">
                <a:solidFill>
                  <a:schemeClr val="tx1"/>
                </a:solidFill>
              </a:rPr>
              <a:t>“Therefore, holy brothers and sisters, who share in the heavenly calling, …</a:t>
            </a:r>
          </a:p>
          <a:p>
            <a:endParaRPr lang="en-US" b="1" dirty="0">
              <a:solidFill>
                <a:schemeClr val="tx1"/>
              </a:solidFill>
            </a:endParaRPr>
          </a:p>
          <a:p>
            <a:r>
              <a:rPr lang="en-US" b="1" dirty="0">
                <a:solidFill>
                  <a:schemeClr val="tx1"/>
                </a:solidFill>
              </a:rPr>
              <a:t>Holy = I Peter 1: 15 &amp; 16, “ …just as He Who called you is holy, so be holy in all you do; for it is written: ‘Be holy, because I am holy’.”</a:t>
            </a:r>
          </a:p>
          <a:p>
            <a:endParaRPr lang="en-US" b="1" dirty="0">
              <a:solidFill>
                <a:schemeClr val="tx1"/>
              </a:solidFill>
            </a:endParaRPr>
          </a:p>
          <a:p>
            <a:r>
              <a:rPr lang="en-US" b="1" dirty="0">
                <a:solidFill>
                  <a:schemeClr val="tx1"/>
                </a:solidFill>
              </a:rPr>
              <a:t>Brothers and Sisters = we share in the heavenly calling – salvation – God’s call to salvation is to all people…responding in obedience, we become His sons &amp; daughters</a:t>
            </a:r>
            <a:endParaRPr lang="en-US" dirty="0"/>
          </a:p>
        </p:txBody>
      </p:sp>
      <p:sp>
        <p:nvSpPr>
          <p:cNvPr id="9" name="Text Placeholder 8">
            <a:extLst>
              <a:ext uri="{FF2B5EF4-FFF2-40B4-BE49-F238E27FC236}">
                <a16:creationId xmlns:a16="http://schemas.microsoft.com/office/drawing/2014/main" id="{BF9FDE85-6505-3301-E2C6-515E8C24569D}"/>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442955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9C770B-4DE6-AD46-FF88-10111E712023}"/>
              </a:ext>
            </a:extLst>
          </p:cNvPr>
          <p:cNvSpPr>
            <a:spLocks noGrp="1"/>
          </p:cNvSpPr>
          <p:nvPr>
            <p:ph type="pic" idx="1"/>
          </p:nvPr>
        </p:nvSpPr>
        <p:spPr/>
        <p:txBody>
          <a:bodyPr/>
          <a:lstStyle/>
          <a:p>
            <a:r>
              <a:rPr lang="en-US" b="1" dirty="0">
                <a:solidFill>
                  <a:schemeClr val="tx1"/>
                </a:solidFill>
              </a:rPr>
              <a:t>“ </a:t>
            </a:r>
            <a:r>
              <a:rPr lang="en-US" b="1" u="sng" dirty="0">
                <a:solidFill>
                  <a:schemeClr val="tx1"/>
                </a:solidFill>
              </a:rPr>
              <a:t>fix your eyes/ thoughts on Jesus</a:t>
            </a:r>
            <a:r>
              <a:rPr lang="en-US" b="1" dirty="0">
                <a:solidFill>
                  <a:schemeClr val="tx1"/>
                </a:solidFill>
              </a:rPr>
              <a:t>, whom we acknowledge as our apostle and high priest. </a:t>
            </a:r>
            <a:r>
              <a:rPr lang="en-US" b="1" baseline="30000" dirty="0">
                <a:solidFill>
                  <a:schemeClr val="tx1"/>
                </a:solidFill>
              </a:rPr>
              <a:t>2 </a:t>
            </a:r>
            <a:r>
              <a:rPr lang="en-US" b="1" dirty="0">
                <a:solidFill>
                  <a:schemeClr val="tx1"/>
                </a:solidFill>
              </a:rPr>
              <a:t>He was faithful to the One who appointed Him, …</a:t>
            </a:r>
          </a:p>
          <a:p>
            <a:endParaRPr lang="en-US" b="1" dirty="0">
              <a:solidFill>
                <a:schemeClr val="tx1"/>
              </a:solidFill>
            </a:endParaRPr>
          </a:p>
          <a:p>
            <a:r>
              <a:rPr lang="en-US" b="1" dirty="0">
                <a:solidFill>
                  <a:schemeClr val="tx1"/>
                </a:solidFill>
              </a:rPr>
              <a:t>He is our </a:t>
            </a:r>
            <a:r>
              <a:rPr lang="en-US" b="1" u="sng" dirty="0">
                <a:solidFill>
                  <a:schemeClr val="tx1"/>
                </a:solidFill>
              </a:rPr>
              <a:t>Apostle</a:t>
            </a:r>
            <a:r>
              <a:rPr lang="en-US" b="1" dirty="0">
                <a:solidFill>
                  <a:schemeClr val="tx1"/>
                </a:solidFill>
              </a:rPr>
              <a:t> = the One Who looks for us, Missionary God sent to look for us</a:t>
            </a:r>
          </a:p>
          <a:p>
            <a:r>
              <a:rPr lang="en-US" b="1" dirty="0">
                <a:solidFill>
                  <a:schemeClr val="tx1"/>
                </a:solidFill>
              </a:rPr>
              <a:t>He is our </a:t>
            </a:r>
            <a:r>
              <a:rPr lang="en-US" b="1" u="sng" dirty="0">
                <a:solidFill>
                  <a:schemeClr val="tx1"/>
                </a:solidFill>
              </a:rPr>
              <a:t>High Priest</a:t>
            </a:r>
            <a:r>
              <a:rPr lang="en-US" b="1" dirty="0">
                <a:solidFill>
                  <a:schemeClr val="tx1"/>
                </a:solidFill>
              </a:rPr>
              <a:t> = the One Who sacrifices for us and presents us to the Father – we are redeemed – bought by Jesus’ own blood</a:t>
            </a:r>
          </a:p>
        </p:txBody>
      </p:sp>
      <p:sp>
        <p:nvSpPr>
          <p:cNvPr id="4" name="Text Placeholder 3">
            <a:extLst>
              <a:ext uri="{FF2B5EF4-FFF2-40B4-BE49-F238E27FC236}">
                <a16:creationId xmlns:a16="http://schemas.microsoft.com/office/drawing/2014/main" id="{315D70D1-B7A4-D221-CEED-302B8AFD6D0F}"/>
              </a:ext>
            </a:extLst>
          </p:cNvPr>
          <p:cNvSpPr>
            <a:spLocks noGrp="1"/>
          </p:cNvSpPr>
          <p:nvPr>
            <p:ph type="body" sz="half" idx="2"/>
          </p:nvPr>
        </p:nvSpPr>
        <p:spPr>
          <a:xfrm>
            <a:off x="256032" y="6098371"/>
            <a:ext cx="2834640" cy="600891"/>
          </a:xfrm>
        </p:spPr>
        <p:txBody>
          <a:bodyPr>
            <a:normAutofit/>
          </a:bodyPr>
          <a:lstStyle/>
          <a:p>
            <a:pPr algn="ctr"/>
            <a:r>
              <a:rPr lang="en-US" sz="3200" b="1" dirty="0">
                <a:solidFill>
                  <a:schemeClr val="tx1"/>
                </a:solidFill>
              </a:rPr>
              <a:t>V 1 &amp; 2</a:t>
            </a:r>
          </a:p>
        </p:txBody>
      </p:sp>
      <p:pic>
        <p:nvPicPr>
          <p:cNvPr id="5" name="Picture 4" descr="A yellow emoji with a finger on the nose&#10;&#10;AI-generated content may be incorrect.">
            <a:extLst>
              <a:ext uri="{FF2B5EF4-FFF2-40B4-BE49-F238E27FC236}">
                <a16:creationId xmlns:a16="http://schemas.microsoft.com/office/drawing/2014/main" id="{F0032384-6107-A551-A2ED-13131F910BE2}"/>
              </a:ext>
            </a:extLst>
          </p:cNvPr>
          <p:cNvPicPr>
            <a:picLocks noChangeAspect="1"/>
          </p:cNvPicPr>
          <p:nvPr/>
        </p:nvPicPr>
        <p:blipFill>
          <a:blip r:embed="rId2"/>
          <a:srcRect l="21245" r="21423" b="1"/>
          <a:stretch>
            <a:fillRect/>
          </a:stretch>
        </p:blipFill>
        <p:spPr>
          <a:xfrm>
            <a:off x="368047" y="443581"/>
            <a:ext cx="2840191" cy="2580470"/>
          </a:xfrm>
          <a:prstGeom prst="rect">
            <a:avLst/>
          </a:prstGeom>
        </p:spPr>
      </p:pic>
      <p:pic>
        <p:nvPicPr>
          <p:cNvPr id="6" name="Picture 5" descr="A silhouette of people holding hands&#10;&#10;AI-generated content may be incorrect.">
            <a:extLst>
              <a:ext uri="{FF2B5EF4-FFF2-40B4-BE49-F238E27FC236}">
                <a16:creationId xmlns:a16="http://schemas.microsoft.com/office/drawing/2014/main" id="{C40ED9A3-357D-6401-BEC9-28774AA81B41}"/>
              </a:ext>
            </a:extLst>
          </p:cNvPr>
          <p:cNvPicPr>
            <a:picLocks noChangeAspect="1"/>
          </p:cNvPicPr>
          <p:nvPr/>
        </p:nvPicPr>
        <p:blipFill>
          <a:blip r:embed="rId3"/>
          <a:srcRect l="52143" r="13204"/>
          <a:stretch>
            <a:fillRect/>
          </a:stretch>
        </p:blipFill>
        <p:spPr>
          <a:xfrm>
            <a:off x="0" y="3024051"/>
            <a:ext cx="1731065" cy="3074320"/>
          </a:xfrm>
          <a:prstGeom prst="rect">
            <a:avLst/>
          </a:prstGeom>
        </p:spPr>
      </p:pic>
      <p:pic>
        <p:nvPicPr>
          <p:cNvPr id="7" name="Picture 6" descr="A person and a child looking at each other&#10;&#10;AI-generated content may be incorrect.">
            <a:extLst>
              <a:ext uri="{FF2B5EF4-FFF2-40B4-BE49-F238E27FC236}">
                <a16:creationId xmlns:a16="http://schemas.microsoft.com/office/drawing/2014/main" id="{97A52305-52A8-8EEB-2AD6-4A8B38835C70}"/>
              </a:ext>
            </a:extLst>
          </p:cNvPr>
          <p:cNvPicPr>
            <a:picLocks noChangeAspect="1"/>
          </p:cNvPicPr>
          <p:nvPr/>
        </p:nvPicPr>
        <p:blipFill>
          <a:blip r:embed="rId4"/>
          <a:srcRect l="16294" r="22183" b="2"/>
          <a:stretch>
            <a:fillRect/>
          </a:stretch>
        </p:blipFill>
        <p:spPr>
          <a:xfrm>
            <a:off x="1731065" y="3024051"/>
            <a:ext cx="1731065" cy="3066530"/>
          </a:xfrm>
          <a:prstGeom prst="rect">
            <a:avLst/>
          </a:prstGeom>
        </p:spPr>
      </p:pic>
    </p:spTree>
    <p:extLst>
      <p:ext uri="{BB962C8B-B14F-4D97-AF65-F5344CB8AC3E}">
        <p14:creationId xmlns:p14="http://schemas.microsoft.com/office/powerpoint/2010/main" val="286096135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Frame</Template>
  <TotalTime>173</TotalTime>
  <Words>1191</Words>
  <Application>Microsoft Macintosh PowerPoint</Application>
  <PresentationFormat>Widescreen</PresentationFormat>
  <Paragraphs>70</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Aptos</vt:lpstr>
      <vt:lpstr>Corbel</vt:lpstr>
      <vt:lpstr>Wingdings 2</vt:lpstr>
      <vt:lpstr>Frame</vt:lpstr>
      <vt:lpstr>Fix Your Eyes on Jesus!</vt:lpstr>
      <vt:lpstr>Hebrews 3: 1 - 3</vt:lpstr>
      <vt:lpstr>Hebrews 3: 4 - 6</vt:lpstr>
      <vt:lpstr>Hebrews 3: 7 - 11</vt:lpstr>
      <vt:lpstr>Hebrews 3: 12 - 15</vt:lpstr>
      <vt:lpstr>Hebrews 3:16 - 19</vt:lpstr>
      <vt:lpstr>Hebrews 4: 1 (a)</vt:lpstr>
      <vt:lpstr>V. 1</vt:lpstr>
      <vt:lpstr>PowerPoint Presentation</vt:lpstr>
      <vt:lpstr>V2 – 6 </vt:lpstr>
      <vt:lpstr>PowerPoint Presentation</vt:lpstr>
      <vt:lpstr>V7 - 11</vt:lpstr>
      <vt:lpstr>V12 - 14</vt:lpstr>
      <vt:lpstr>V16 - 19</vt:lpstr>
      <vt:lpstr>4:1 (a) Therefore, since the promise of entering His rest still stands,…” </vt:lpstr>
      <vt:lpstr>Final points to think about…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2025-08-09T23:58:19Z</dcterms:created>
  <dcterms:modified xsi:type="dcterms:W3CDTF">2025-08-10T02:51:19Z</dcterms:modified>
</cp:coreProperties>
</file>