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06"/>
    <p:restoredTop sz="94661"/>
  </p:normalViewPr>
  <p:slideViewPr>
    <p:cSldViewPr snapToGrid="0">
      <p:cViewPr varScale="1">
        <p:scale>
          <a:sx n="95" d="100"/>
          <a:sy n="95" d="100"/>
        </p:scale>
        <p:origin x="4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8/9/25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8/9/25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8/9/25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8/9/25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8/9/25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a:pPr/>
              <a:t>8/9/25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8/9/25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8/9/25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a:pPr/>
              <a:t>8/9/25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12A7F-D600-9F21-60C4-1B598D1A5A7D}"/>
              </a:ext>
            </a:extLst>
          </p:cNvPr>
          <p:cNvSpPr>
            <a:spLocks noGrp="1"/>
          </p:cNvSpPr>
          <p:nvPr>
            <p:ph type="ctrTitle"/>
          </p:nvPr>
        </p:nvSpPr>
        <p:spPr/>
        <p:txBody>
          <a:bodyPr>
            <a:normAutofit/>
          </a:bodyPr>
          <a:lstStyle/>
          <a:p>
            <a:r>
              <a:rPr lang="en-US" sz="6000" dirty="0"/>
              <a:t>General Council status!?!</a:t>
            </a:r>
          </a:p>
        </p:txBody>
      </p:sp>
      <p:sp>
        <p:nvSpPr>
          <p:cNvPr id="3" name="Subtitle 2">
            <a:extLst>
              <a:ext uri="{FF2B5EF4-FFF2-40B4-BE49-F238E27FC236}">
                <a16:creationId xmlns:a16="http://schemas.microsoft.com/office/drawing/2014/main" id="{66404224-6823-1F62-A1C8-3DC94DFA2B23}"/>
              </a:ext>
            </a:extLst>
          </p:cNvPr>
          <p:cNvSpPr>
            <a:spLocks noGrp="1"/>
          </p:cNvSpPr>
          <p:nvPr>
            <p:ph type="subTitle" idx="1"/>
          </p:nvPr>
        </p:nvSpPr>
        <p:spPr/>
        <p:txBody>
          <a:bodyPr>
            <a:normAutofit/>
          </a:bodyPr>
          <a:lstStyle/>
          <a:p>
            <a:r>
              <a:rPr lang="en-US" sz="2800" dirty="0"/>
              <a:t>August 9, 2025</a:t>
            </a:r>
          </a:p>
          <a:p>
            <a:r>
              <a:rPr lang="en-US" sz="2800" dirty="0"/>
              <a:t>Open forum</a:t>
            </a:r>
          </a:p>
        </p:txBody>
      </p:sp>
    </p:spTree>
    <p:extLst>
      <p:ext uri="{BB962C8B-B14F-4D97-AF65-F5344CB8AC3E}">
        <p14:creationId xmlns:p14="http://schemas.microsoft.com/office/powerpoint/2010/main" val="3222554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E9D874-2214-6EA3-ABDC-BD499D31541A}"/>
              </a:ext>
            </a:extLst>
          </p:cNvPr>
          <p:cNvSpPr>
            <a:spLocks noGrp="1"/>
          </p:cNvSpPr>
          <p:nvPr>
            <p:ph idx="1"/>
          </p:nvPr>
        </p:nvSpPr>
        <p:spPr>
          <a:xfrm>
            <a:off x="685801" y="496389"/>
            <a:ext cx="10757262" cy="5982788"/>
          </a:xfrm>
        </p:spPr>
        <p:txBody>
          <a:bodyPr anchor="t">
            <a:normAutofit/>
          </a:bodyPr>
          <a:lstStyle/>
          <a:p>
            <a:r>
              <a:rPr lang="en-US" sz="3200" dirty="0"/>
              <a:t>Stage 2 – Preparing for the Organizational Meeting with the Board </a:t>
            </a:r>
          </a:p>
          <a:p>
            <a:r>
              <a:rPr lang="en-US" sz="2800" b="1" u="sng" dirty="0"/>
              <a:t>STAGE 2 - Paperwork To be Completed by Board of Directors at Organizational Meeting </a:t>
            </a:r>
          </a:p>
          <a:p>
            <a:endParaRPr lang="en-US" sz="2800" b="1" u="sng" dirty="0"/>
          </a:p>
          <a:p>
            <a:r>
              <a:rPr lang="en-US" sz="2800" dirty="0"/>
              <a:t>The NWMN informs the pastor to schedule and conduct an </a:t>
            </a:r>
            <a:r>
              <a:rPr lang="en-US" sz="2800" i="1" u="sng" dirty="0"/>
              <a:t>Organizational Meeting</a:t>
            </a:r>
            <a:r>
              <a:rPr lang="en-US" sz="2800" dirty="0"/>
              <a:t> with the new board of directors. </a:t>
            </a:r>
          </a:p>
          <a:p>
            <a:endParaRPr lang="en-US" sz="2800" dirty="0"/>
          </a:p>
          <a:p>
            <a:r>
              <a:rPr lang="en-US" sz="2800" dirty="0"/>
              <a:t>After the Organizational meeting with the board of directors, the Pastor sends Stage 2 paperwork back to the NWMN for processing. </a:t>
            </a:r>
          </a:p>
          <a:p>
            <a:endParaRPr lang="en-US" sz="2800" dirty="0"/>
          </a:p>
        </p:txBody>
      </p:sp>
    </p:spTree>
    <p:extLst>
      <p:ext uri="{BB962C8B-B14F-4D97-AF65-F5344CB8AC3E}">
        <p14:creationId xmlns:p14="http://schemas.microsoft.com/office/powerpoint/2010/main" val="550848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CC1A1B-B94E-0712-F87A-ABE53CFDE732}"/>
              </a:ext>
            </a:extLst>
          </p:cNvPr>
          <p:cNvSpPr>
            <a:spLocks noGrp="1"/>
          </p:cNvSpPr>
          <p:nvPr>
            <p:ph idx="1"/>
          </p:nvPr>
        </p:nvSpPr>
        <p:spPr>
          <a:xfrm>
            <a:off x="599803" y="888275"/>
            <a:ext cx="10992393" cy="5381897"/>
          </a:xfrm>
        </p:spPr>
        <p:txBody>
          <a:bodyPr anchor="t">
            <a:normAutofit/>
          </a:bodyPr>
          <a:lstStyle/>
          <a:p>
            <a:pPr marL="0" indent="0">
              <a:buNone/>
            </a:pPr>
            <a:r>
              <a:rPr lang="en-US" sz="3200" dirty="0"/>
              <a:t>Stage 3 – Preparing for the Set-in-Order Meeting with the Church Membership</a:t>
            </a:r>
          </a:p>
          <a:p>
            <a:r>
              <a:rPr lang="en-US" sz="2800" dirty="0"/>
              <a:t>NWMN prepares and sends Stage 3 paperwork to the church </a:t>
            </a:r>
          </a:p>
          <a:p>
            <a:endParaRPr lang="en-US" sz="2800" dirty="0"/>
          </a:p>
          <a:p>
            <a:r>
              <a:rPr lang="en-US" sz="2800" dirty="0"/>
              <a:t>The NWMN gives approval to pastor to schedules a </a:t>
            </a:r>
            <a:r>
              <a:rPr lang="en-US" sz="2800" i="1" u="sng" dirty="0"/>
              <a:t>Set-in-Order Meeting</a:t>
            </a:r>
            <a:r>
              <a:rPr lang="en-US" sz="2800" dirty="0"/>
              <a:t> with the church membership</a:t>
            </a:r>
            <a:r>
              <a:rPr lang="en-US" dirty="0"/>
              <a:t>. </a:t>
            </a:r>
          </a:p>
          <a:p>
            <a:endParaRPr lang="en-US" dirty="0"/>
          </a:p>
          <a:p>
            <a:pPr lvl="0"/>
            <a:r>
              <a:rPr lang="en-US" sz="2800" dirty="0"/>
              <a:t>NWMN Officer Conducts a </a:t>
            </a:r>
            <a:r>
              <a:rPr lang="en-US" sz="2800" i="1" u="sng" dirty="0"/>
              <a:t>Set-in-Order Meeting</a:t>
            </a:r>
            <a:r>
              <a:rPr lang="en-US" sz="2800" dirty="0"/>
              <a:t> with the Church Membership. The officiating Network officer will follow the </a:t>
            </a:r>
            <a:r>
              <a:rPr lang="en-US" sz="2800" i="1" dirty="0"/>
              <a:t>Agenda for Conducting a Set-in-Order Meeting</a:t>
            </a:r>
            <a:r>
              <a:rPr lang="en-US" sz="2800" dirty="0"/>
              <a:t> as a guide. </a:t>
            </a:r>
          </a:p>
        </p:txBody>
      </p:sp>
    </p:spTree>
    <p:extLst>
      <p:ext uri="{BB962C8B-B14F-4D97-AF65-F5344CB8AC3E}">
        <p14:creationId xmlns:p14="http://schemas.microsoft.com/office/powerpoint/2010/main" val="2569226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AD0FF0-1E2A-05E1-04CB-E4A5473104E4}"/>
              </a:ext>
            </a:extLst>
          </p:cNvPr>
          <p:cNvSpPr>
            <a:spLocks noGrp="1"/>
          </p:cNvSpPr>
          <p:nvPr>
            <p:ph idx="1"/>
          </p:nvPr>
        </p:nvSpPr>
        <p:spPr>
          <a:xfrm>
            <a:off x="685801" y="836023"/>
            <a:ext cx="10665822" cy="5617028"/>
          </a:xfrm>
        </p:spPr>
        <p:txBody>
          <a:bodyPr anchor="t">
            <a:normAutofit/>
          </a:bodyPr>
          <a:lstStyle/>
          <a:p>
            <a:pPr lvl="0"/>
            <a:r>
              <a:rPr lang="en-US" sz="3200" dirty="0"/>
              <a:t>After the Set-in-Order meeting, the pastor or NWMN officer is to return the following forms to the NWMN:</a:t>
            </a:r>
          </a:p>
          <a:p>
            <a:pPr lvl="0"/>
            <a:r>
              <a:rPr lang="en-US" sz="2800" dirty="0"/>
              <a:t>Signed Waiver of Notice of Set-in-Order Meeting</a:t>
            </a:r>
          </a:p>
          <a:p>
            <a:pPr lvl="0"/>
            <a:r>
              <a:rPr lang="en-US" sz="2800" dirty="0"/>
              <a:t>Printed Membership Roster with Signatures </a:t>
            </a:r>
          </a:p>
          <a:p>
            <a:pPr lvl="0"/>
            <a:endParaRPr lang="en-US" sz="2800" dirty="0"/>
          </a:p>
          <a:p>
            <a:r>
              <a:rPr lang="en-US" sz="3600" dirty="0"/>
              <a:t>Stage 4 - NWMN Files Paperwork with General Council.</a:t>
            </a:r>
          </a:p>
          <a:p>
            <a:pPr marL="0" indent="0" algn="ctr">
              <a:buNone/>
            </a:pPr>
            <a:r>
              <a:rPr lang="en-US" sz="3600" dirty="0"/>
              <a:t>DONE! </a:t>
            </a:r>
          </a:p>
          <a:p>
            <a:pPr marL="0" indent="0" algn="ctr">
              <a:buNone/>
            </a:pPr>
            <a:r>
              <a:rPr lang="en-US" sz="3600" dirty="0"/>
              <a:t>We become a Deaf A/G General Council Church!!! </a:t>
            </a:r>
          </a:p>
          <a:p>
            <a:pPr lvl="0"/>
            <a:endParaRPr lang="en-US" sz="2800" dirty="0"/>
          </a:p>
        </p:txBody>
      </p:sp>
    </p:spTree>
    <p:extLst>
      <p:ext uri="{BB962C8B-B14F-4D97-AF65-F5344CB8AC3E}">
        <p14:creationId xmlns:p14="http://schemas.microsoft.com/office/powerpoint/2010/main" val="3942613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EC1C6-0112-E966-78EA-48F478121CA7}"/>
              </a:ext>
            </a:extLst>
          </p:cNvPr>
          <p:cNvSpPr>
            <a:spLocks noGrp="1"/>
          </p:cNvSpPr>
          <p:nvPr>
            <p:ph type="title"/>
          </p:nvPr>
        </p:nvSpPr>
        <p:spPr>
          <a:xfrm>
            <a:off x="789115" y="187173"/>
            <a:ext cx="3979205" cy="792542"/>
          </a:xfrm>
        </p:spPr>
        <p:txBody>
          <a:bodyPr>
            <a:normAutofit/>
          </a:bodyPr>
          <a:lstStyle/>
          <a:p>
            <a:pPr algn="ctr"/>
            <a:r>
              <a:rPr lang="en-US" dirty="0"/>
              <a:t>English!!!</a:t>
            </a:r>
          </a:p>
        </p:txBody>
      </p:sp>
      <p:sp>
        <p:nvSpPr>
          <p:cNvPr id="8" name="Content Placeholder 7">
            <a:extLst>
              <a:ext uri="{FF2B5EF4-FFF2-40B4-BE49-F238E27FC236}">
                <a16:creationId xmlns:a16="http://schemas.microsoft.com/office/drawing/2014/main" id="{0A604728-6F03-2338-A5EB-A905F7B2BCB7}"/>
              </a:ext>
            </a:extLst>
          </p:cNvPr>
          <p:cNvSpPr>
            <a:spLocks noGrp="1"/>
          </p:cNvSpPr>
          <p:nvPr>
            <p:ph idx="1"/>
          </p:nvPr>
        </p:nvSpPr>
        <p:spPr>
          <a:xfrm>
            <a:off x="365760" y="1110343"/>
            <a:ext cx="5102942" cy="5316583"/>
          </a:xfrm>
        </p:spPr>
        <p:txBody>
          <a:bodyPr anchor="t">
            <a:normAutofit/>
          </a:bodyPr>
          <a:lstStyle/>
          <a:p>
            <a:r>
              <a:rPr lang="en-US" sz="3200" dirty="0"/>
              <a:t>General Council (GC) = A/G members, grassroots people.</a:t>
            </a:r>
          </a:p>
          <a:p>
            <a:r>
              <a:rPr lang="en-US" sz="3200" dirty="0"/>
              <a:t>GC = Business meeting – recently in Orlando – every two years for credential holders and delegates</a:t>
            </a:r>
          </a:p>
          <a:p>
            <a:r>
              <a:rPr lang="en-US" sz="3200" dirty="0"/>
              <a:t>GC Church = level of church, PAC/Strategic Min, District Council, &amp; GC status</a:t>
            </a:r>
          </a:p>
        </p:txBody>
      </p:sp>
      <p:pic>
        <p:nvPicPr>
          <p:cNvPr id="4" name="Content Placeholder 3">
            <a:extLst>
              <a:ext uri="{FF2B5EF4-FFF2-40B4-BE49-F238E27FC236}">
                <a16:creationId xmlns:a16="http://schemas.microsoft.com/office/drawing/2014/main" id="{33847D96-D630-4F78-6BF5-4F957E2A76FE}"/>
              </a:ext>
            </a:extLst>
          </p:cNvPr>
          <p:cNvPicPr>
            <a:picLocks noChangeAspect="1"/>
          </p:cNvPicPr>
          <p:nvPr/>
        </p:nvPicPr>
        <p:blipFill>
          <a:blip r:embed="rId3"/>
          <a:stretch>
            <a:fillRect/>
          </a:stretch>
        </p:blipFill>
        <p:spPr>
          <a:xfrm>
            <a:off x="5786077" y="796413"/>
            <a:ext cx="5102943" cy="5102943"/>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52376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D3FBF-AB77-E862-9077-FDD8717F4C4D}"/>
              </a:ext>
            </a:extLst>
          </p:cNvPr>
          <p:cNvSpPr>
            <a:spLocks noGrp="1"/>
          </p:cNvSpPr>
          <p:nvPr>
            <p:ph type="title"/>
          </p:nvPr>
        </p:nvSpPr>
        <p:spPr/>
        <p:txBody>
          <a:bodyPr anchor="t"/>
          <a:lstStyle/>
          <a:p>
            <a:pPr algn="ctr"/>
            <a:r>
              <a:rPr lang="en-US" dirty="0"/>
              <a:t>Assemblies of God structure</a:t>
            </a:r>
          </a:p>
        </p:txBody>
      </p:sp>
      <p:sp>
        <p:nvSpPr>
          <p:cNvPr id="3" name="Content Placeholder 2">
            <a:extLst>
              <a:ext uri="{FF2B5EF4-FFF2-40B4-BE49-F238E27FC236}">
                <a16:creationId xmlns:a16="http://schemas.microsoft.com/office/drawing/2014/main" id="{FD623B22-E8BA-5660-2C90-FEF5F02EB8FA}"/>
              </a:ext>
            </a:extLst>
          </p:cNvPr>
          <p:cNvSpPr>
            <a:spLocks noGrp="1"/>
          </p:cNvSpPr>
          <p:nvPr>
            <p:ph idx="1"/>
          </p:nvPr>
        </p:nvSpPr>
        <p:spPr>
          <a:xfrm>
            <a:off x="685801" y="2142067"/>
            <a:ext cx="11147611" cy="4389362"/>
          </a:xfrm>
        </p:spPr>
        <p:txBody>
          <a:bodyPr anchor="t">
            <a:normAutofit/>
          </a:bodyPr>
          <a:lstStyle/>
          <a:p>
            <a:r>
              <a:rPr lang="en-US" sz="3200" dirty="0"/>
              <a:t>Network and District mean the same thing… there are 66 Districts/Networks in the A/G in the USA</a:t>
            </a:r>
          </a:p>
          <a:p>
            <a:endParaRPr lang="en-US" sz="3200" dirty="0"/>
          </a:p>
          <a:p>
            <a:r>
              <a:rPr lang="en-US" sz="3200" dirty="0"/>
              <a:t>Some elected to be called “District” and some elected to be called “Network”</a:t>
            </a:r>
          </a:p>
          <a:p>
            <a:pPr marL="0" indent="0">
              <a:buNone/>
            </a:pPr>
            <a:endParaRPr lang="en-US" sz="3200" dirty="0"/>
          </a:p>
          <a:p>
            <a:r>
              <a:rPr lang="en-US" sz="3200" dirty="0"/>
              <a:t>We are a part of the Northwest Ministry Network (NWMN)</a:t>
            </a:r>
          </a:p>
        </p:txBody>
      </p:sp>
    </p:spTree>
    <p:extLst>
      <p:ext uri="{BB962C8B-B14F-4D97-AF65-F5344CB8AC3E}">
        <p14:creationId xmlns:p14="http://schemas.microsoft.com/office/powerpoint/2010/main" val="3492261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5FD656-727C-436D-6FFB-5F0D7121A26A}"/>
              </a:ext>
            </a:extLst>
          </p:cNvPr>
          <p:cNvSpPr>
            <a:spLocks noGrp="1"/>
          </p:cNvSpPr>
          <p:nvPr>
            <p:ph type="title"/>
          </p:nvPr>
        </p:nvSpPr>
        <p:spPr>
          <a:xfrm>
            <a:off x="685802" y="191589"/>
            <a:ext cx="10131425" cy="461665"/>
          </a:xfrm>
        </p:spPr>
        <p:txBody>
          <a:bodyPr>
            <a:normAutofit fontScale="90000"/>
          </a:bodyPr>
          <a:lstStyle/>
          <a:p>
            <a:pPr algn="ctr"/>
            <a:r>
              <a:rPr lang="en-US" b="1" dirty="0"/>
              <a:t>Levels of Church </a:t>
            </a:r>
          </a:p>
        </p:txBody>
      </p:sp>
      <p:sp>
        <p:nvSpPr>
          <p:cNvPr id="5" name="Content Placeholder 4">
            <a:extLst>
              <a:ext uri="{FF2B5EF4-FFF2-40B4-BE49-F238E27FC236}">
                <a16:creationId xmlns:a16="http://schemas.microsoft.com/office/drawing/2014/main" id="{0536627D-87EE-C225-2D89-01D927E0270E}"/>
              </a:ext>
            </a:extLst>
          </p:cNvPr>
          <p:cNvSpPr>
            <a:spLocks noGrp="1"/>
          </p:cNvSpPr>
          <p:nvPr>
            <p:ph sz="half" idx="1"/>
          </p:nvPr>
        </p:nvSpPr>
        <p:spPr>
          <a:xfrm>
            <a:off x="100044" y="653254"/>
            <a:ext cx="3766562" cy="6204746"/>
          </a:xfrm>
        </p:spPr>
        <p:txBody>
          <a:bodyPr anchor="t">
            <a:noAutofit/>
          </a:bodyPr>
          <a:lstStyle/>
          <a:p>
            <a:pPr marL="0" indent="0">
              <a:buNone/>
            </a:pPr>
            <a:r>
              <a:rPr lang="en-US" sz="2400" b="1" dirty="0"/>
              <a:t>PAC = Parent Affiliated Church: </a:t>
            </a:r>
          </a:p>
          <a:p>
            <a:pPr marL="0" indent="0">
              <a:buNone/>
            </a:pPr>
            <a:r>
              <a:rPr lang="en-US" sz="2400" dirty="0"/>
              <a:t>*Under a “mother church” structure.</a:t>
            </a:r>
          </a:p>
          <a:p>
            <a:pPr marL="0" indent="0">
              <a:buNone/>
            </a:pPr>
            <a:r>
              <a:rPr lang="en-US" sz="2400" dirty="0"/>
              <a:t>*No Board/may/not have a Pastor – Mother Church approve/pick leadership</a:t>
            </a:r>
          </a:p>
          <a:p>
            <a:pPr marL="0" indent="0">
              <a:buNone/>
            </a:pPr>
            <a:r>
              <a:rPr lang="en-US" sz="2400" dirty="0"/>
              <a:t>*Finances completely under “mother church”</a:t>
            </a:r>
          </a:p>
          <a:p>
            <a:pPr marL="0" indent="0">
              <a:buNone/>
            </a:pPr>
            <a:r>
              <a:rPr lang="en-US" sz="2400" dirty="0"/>
              <a:t>*Under District/Network supervision</a:t>
            </a:r>
          </a:p>
          <a:p>
            <a:pPr marL="0" indent="0">
              <a:buNone/>
            </a:pPr>
            <a:r>
              <a:rPr lang="en-US" sz="2400" u="sng" dirty="0"/>
              <a:t>BCA Strategic Min</a:t>
            </a:r>
            <a:r>
              <a:rPr lang="en-US" sz="2400" dirty="0"/>
              <a:t> = similar to PAC, but gives more self-governance (we have Leadership Team)</a:t>
            </a:r>
          </a:p>
        </p:txBody>
      </p:sp>
      <p:sp>
        <p:nvSpPr>
          <p:cNvPr id="6" name="Content Placeholder 5">
            <a:extLst>
              <a:ext uri="{FF2B5EF4-FFF2-40B4-BE49-F238E27FC236}">
                <a16:creationId xmlns:a16="http://schemas.microsoft.com/office/drawing/2014/main" id="{B55ED78D-50A4-381F-B7EF-CEB84FF84D47}"/>
              </a:ext>
            </a:extLst>
          </p:cNvPr>
          <p:cNvSpPr>
            <a:spLocks noGrp="1"/>
          </p:cNvSpPr>
          <p:nvPr>
            <p:ph sz="half" idx="2"/>
          </p:nvPr>
        </p:nvSpPr>
        <p:spPr>
          <a:xfrm>
            <a:off x="4040777" y="809898"/>
            <a:ext cx="3579223" cy="6048102"/>
          </a:xfrm>
        </p:spPr>
        <p:txBody>
          <a:bodyPr anchor="t">
            <a:normAutofit fontScale="92500"/>
          </a:bodyPr>
          <a:lstStyle/>
          <a:p>
            <a:pPr marL="0" indent="0">
              <a:buNone/>
            </a:pPr>
            <a:r>
              <a:rPr lang="en-US" sz="2400" b="1" dirty="0"/>
              <a:t>District Council/Network Church:</a:t>
            </a:r>
          </a:p>
          <a:p>
            <a:pPr marL="0" indent="0">
              <a:buNone/>
            </a:pPr>
            <a:r>
              <a:rPr lang="en-US" sz="2400" dirty="0"/>
              <a:t>*Has an elected (by the congregation) Pastor &amp; ratified by District</a:t>
            </a:r>
          </a:p>
          <a:p>
            <a:pPr marL="0" indent="0">
              <a:buNone/>
            </a:pPr>
            <a:r>
              <a:rPr lang="en-US" sz="2400" dirty="0"/>
              <a:t>*Finances – self but supervised by District</a:t>
            </a:r>
          </a:p>
          <a:p>
            <a:pPr marL="0" indent="0">
              <a:buNone/>
            </a:pPr>
            <a:r>
              <a:rPr lang="en-US" sz="2400" dirty="0"/>
              <a:t>*No longer under Mother </a:t>
            </a:r>
          </a:p>
          <a:p>
            <a:pPr marL="0" indent="0">
              <a:buNone/>
            </a:pPr>
            <a:r>
              <a:rPr lang="en-US" sz="2400" dirty="0"/>
              <a:t>Church</a:t>
            </a:r>
          </a:p>
          <a:p>
            <a:pPr marL="0" indent="0">
              <a:buNone/>
            </a:pPr>
            <a:r>
              <a:rPr lang="en-US" sz="2400" dirty="0"/>
              <a:t>*Has a Board /leadership </a:t>
            </a:r>
            <a:br>
              <a:rPr lang="en-US" sz="2400" dirty="0"/>
            </a:br>
            <a:r>
              <a:rPr lang="en-US" sz="2400" dirty="0"/>
              <a:t>Team – elected by congregation </a:t>
            </a:r>
          </a:p>
          <a:p>
            <a:pPr marL="0" indent="0">
              <a:buNone/>
            </a:pPr>
            <a:r>
              <a:rPr lang="en-US" sz="2400" dirty="0"/>
              <a:t>*501-C3 is under the District/Network not self and not under Mother Church</a:t>
            </a:r>
          </a:p>
        </p:txBody>
      </p:sp>
      <p:sp>
        <p:nvSpPr>
          <p:cNvPr id="7" name="TextBox 6">
            <a:extLst>
              <a:ext uri="{FF2B5EF4-FFF2-40B4-BE49-F238E27FC236}">
                <a16:creationId xmlns:a16="http://schemas.microsoft.com/office/drawing/2014/main" id="{58D3EAFE-6D15-3B0A-E1DC-43809530112D}"/>
              </a:ext>
            </a:extLst>
          </p:cNvPr>
          <p:cNvSpPr txBox="1"/>
          <p:nvPr/>
        </p:nvSpPr>
        <p:spPr>
          <a:xfrm>
            <a:off x="8046720" y="809898"/>
            <a:ext cx="3579223" cy="6370975"/>
          </a:xfrm>
          <a:prstGeom prst="rect">
            <a:avLst/>
          </a:prstGeom>
          <a:noFill/>
        </p:spPr>
        <p:txBody>
          <a:bodyPr wrap="square" rtlCol="0">
            <a:spAutoFit/>
          </a:bodyPr>
          <a:lstStyle/>
          <a:p>
            <a:r>
              <a:rPr lang="en-US" sz="2400" b="1" dirty="0"/>
              <a:t>GC Church Status: </a:t>
            </a:r>
          </a:p>
          <a:p>
            <a:endParaRPr lang="en-US" sz="2400" dirty="0"/>
          </a:p>
          <a:p>
            <a:r>
              <a:rPr lang="en-US" sz="2400" dirty="0"/>
              <a:t>*Has an elected Pastor</a:t>
            </a:r>
          </a:p>
          <a:p>
            <a:r>
              <a:rPr lang="en-US" sz="2400" dirty="0"/>
              <a:t>*Has a formal Charter Membership list</a:t>
            </a:r>
          </a:p>
          <a:p>
            <a:r>
              <a:rPr lang="en-US" sz="2400" dirty="0"/>
              <a:t>*Has an elected Board</a:t>
            </a:r>
          </a:p>
          <a:p>
            <a:r>
              <a:rPr lang="en-US" sz="2400" dirty="0"/>
              <a:t>*Functions “autonomously”, self-governed</a:t>
            </a:r>
          </a:p>
          <a:p>
            <a:r>
              <a:rPr lang="en-US" sz="2400" dirty="0"/>
              <a:t>*Has 501-C3 status under the state (WA) and sheltered by the National Headquarters’ Tax recognition</a:t>
            </a:r>
          </a:p>
          <a:p>
            <a:r>
              <a:rPr lang="en-US" sz="2400" dirty="0"/>
              <a:t>*Finances – self governed</a:t>
            </a:r>
          </a:p>
          <a:p>
            <a:r>
              <a:rPr lang="en-US" sz="2400" dirty="0"/>
              <a:t>*Level same as BCA</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1146573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8A736338-53CF-E610-73BE-5CB3397C0923}"/>
              </a:ext>
            </a:extLst>
          </p:cNvPr>
          <p:cNvSpPr>
            <a:spLocks noGrp="1"/>
          </p:cNvSpPr>
          <p:nvPr>
            <p:ph idx="1"/>
          </p:nvPr>
        </p:nvSpPr>
        <p:spPr>
          <a:xfrm>
            <a:off x="697775" y="836024"/>
            <a:ext cx="10796450" cy="5525588"/>
          </a:xfrm>
        </p:spPr>
        <p:txBody>
          <a:bodyPr anchor="t">
            <a:normAutofit/>
          </a:bodyPr>
          <a:lstStyle/>
          <a:p>
            <a:r>
              <a:rPr lang="en-US" sz="2800" dirty="0"/>
              <a:t>BDA was District Council Church, but around 2019, </a:t>
            </a:r>
            <a:r>
              <a:rPr lang="en-US" sz="2800" dirty="0" err="1"/>
              <a:t>NWMNetwork</a:t>
            </a:r>
            <a:r>
              <a:rPr lang="en-US" sz="2800" dirty="0"/>
              <a:t> voted to no longer have </a:t>
            </a:r>
            <a:r>
              <a:rPr lang="en-US" sz="2800" dirty="0" err="1"/>
              <a:t>Dist</a:t>
            </a:r>
            <a:r>
              <a:rPr lang="en-US" sz="2800" dirty="0"/>
              <a:t> Affiliate churches. </a:t>
            </a:r>
          </a:p>
          <a:p>
            <a:r>
              <a:rPr lang="en-US" sz="2800" dirty="0"/>
              <a:t>Why?: If a </a:t>
            </a:r>
            <a:r>
              <a:rPr lang="en-US" sz="2800" dirty="0" err="1"/>
              <a:t>Dist</a:t>
            </a:r>
            <a:r>
              <a:rPr lang="en-US" sz="2800" dirty="0"/>
              <a:t> Council church closed – for whatever reason – all the church’s debt had to be paid by the District Office…hurt the District finances too much so the entire District body voted to remove that category from it’s Constitution and Bylaws</a:t>
            </a:r>
          </a:p>
          <a:p>
            <a:r>
              <a:rPr lang="en-US" sz="2800" dirty="0"/>
              <a:t>To the District: BDA became a PAC church under BCA</a:t>
            </a:r>
          </a:p>
          <a:p>
            <a:r>
              <a:rPr lang="en-US" sz="2800" dirty="0"/>
              <a:t>BCA created the </a:t>
            </a:r>
            <a:r>
              <a:rPr lang="en-US" sz="2800" b="1" dirty="0"/>
              <a:t>Strategic Ministries</a:t>
            </a:r>
            <a:r>
              <a:rPr lang="en-US" sz="2800" dirty="0"/>
              <a:t> category to give the PAC churches more freedom. These are Betania (Spanish Church), Marshallese, and BDA. </a:t>
            </a:r>
          </a:p>
          <a:p>
            <a:r>
              <a:rPr lang="en-US" sz="2800" dirty="0"/>
              <a:t>BDA is in the process of becoming a GC Church…</a:t>
            </a:r>
          </a:p>
        </p:txBody>
      </p:sp>
    </p:spTree>
    <p:extLst>
      <p:ext uri="{BB962C8B-B14F-4D97-AF65-F5344CB8AC3E}">
        <p14:creationId xmlns:p14="http://schemas.microsoft.com/office/powerpoint/2010/main" val="400284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9C9ABE-C542-A249-A60D-6652DE8AA0BA}"/>
              </a:ext>
            </a:extLst>
          </p:cNvPr>
          <p:cNvSpPr>
            <a:spLocks noGrp="1"/>
          </p:cNvSpPr>
          <p:nvPr>
            <p:ph idx="1"/>
          </p:nvPr>
        </p:nvSpPr>
        <p:spPr>
          <a:xfrm>
            <a:off x="685801" y="509451"/>
            <a:ext cx="11044645" cy="5956663"/>
          </a:xfrm>
        </p:spPr>
        <p:txBody>
          <a:bodyPr anchor="t">
            <a:normAutofit/>
          </a:bodyPr>
          <a:lstStyle/>
          <a:p>
            <a:pPr marL="0" indent="0" algn="ctr">
              <a:buNone/>
            </a:pPr>
            <a:r>
              <a:rPr lang="en-US" sz="2800" dirty="0"/>
              <a:t>So… Where are we and what’s next?</a:t>
            </a:r>
          </a:p>
          <a:p>
            <a:pPr marL="0" indent="0">
              <a:buNone/>
            </a:pPr>
            <a:endParaRPr lang="en-US" sz="2800" dirty="0"/>
          </a:p>
          <a:p>
            <a:pPr marL="0" indent="0">
              <a:buNone/>
            </a:pPr>
            <a:endParaRPr lang="en-US" sz="2800" dirty="0"/>
          </a:p>
        </p:txBody>
      </p:sp>
      <p:sp>
        <p:nvSpPr>
          <p:cNvPr id="6" name="Rectangle 2">
            <a:extLst>
              <a:ext uri="{FF2B5EF4-FFF2-40B4-BE49-F238E27FC236}">
                <a16:creationId xmlns:a16="http://schemas.microsoft.com/office/drawing/2014/main" id="{D0161477-C30D-2EBC-7766-6FDCFAB72F6C}"/>
              </a:ext>
            </a:extLst>
          </p:cNvPr>
          <p:cNvSpPr>
            <a:spLocks noChangeArrowheads="1"/>
          </p:cNvSpPr>
          <p:nvPr/>
        </p:nvSpPr>
        <p:spPr bwMode="auto">
          <a:xfrm>
            <a:off x="217714" y="1125446"/>
            <a:ext cx="11756571" cy="5521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marL="342900" indent="-342900" eaLnBrk="0" fontAlgn="base" hangingPunct="0">
              <a:spcBef>
                <a:spcPct val="20000"/>
              </a:spcBef>
              <a:spcAft>
                <a:spcPct val="0"/>
              </a:spcAft>
              <a:buChar char="•"/>
              <a:defRPr sz="3200">
                <a:solidFill>
                  <a:schemeClr val="tx1"/>
                </a:solidFill>
                <a:latin typeface="Arial" panose="020B0604020202020204" pitchFamily="34" charset="0"/>
              </a:defRPr>
            </a:lvl1pPr>
            <a:lvl2pPr marL="742950" indent="-285750" eaLnBrk="0" fontAlgn="base" hangingPunct="0">
              <a:spcBef>
                <a:spcPct val="20000"/>
              </a:spcBef>
              <a:spcAft>
                <a:spcPct val="0"/>
              </a:spcAft>
              <a:buChar char="–"/>
              <a:defRPr sz="2800">
                <a:solidFill>
                  <a:schemeClr val="tx1"/>
                </a:solidFill>
                <a:latin typeface="Arial" panose="020B0604020202020204" pitchFamily="34" charset="0"/>
              </a:defRPr>
            </a:lvl2pPr>
            <a:lvl3pPr marL="1143000" indent="-228600" eaLnBrk="0" fontAlgn="base" hangingPunct="0">
              <a:spcBef>
                <a:spcPct val="20000"/>
              </a:spcBef>
              <a:spcAft>
                <a:spcPct val="0"/>
              </a:spcAft>
              <a:buChar char="•"/>
              <a:defRPr sz="2400">
                <a:solidFill>
                  <a:schemeClr val="tx1"/>
                </a:solidFill>
                <a:latin typeface="Arial" panose="020B0604020202020204" pitchFamily="34" charset="0"/>
              </a:defRPr>
            </a:lvl3pPr>
            <a:lvl4pPr marL="1600200" indent="-228600" eaLnBrk="0" fontAlgn="base" hangingPunct="0">
              <a:spcBef>
                <a:spcPct val="20000"/>
              </a:spcBef>
              <a:spcAft>
                <a:spcPct val="0"/>
              </a:spcAft>
              <a:buChar char="–"/>
              <a:defRPr sz="2000">
                <a:solidFill>
                  <a:schemeClr val="tx1"/>
                </a:solidFill>
                <a:latin typeface="Arial" panose="020B0604020202020204" pitchFamily="34" charset="0"/>
              </a:defRPr>
            </a:lvl4pPr>
            <a:lvl5pPr marL="2057400" indent="-228600" eaLnBrk="0" fontAlgn="base" hangingPunct="0">
              <a:spcBef>
                <a:spcPct val="20000"/>
              </a:spcBef>
              <a:spcAft>
                <a:spcPct val="0"/>
              </a:spcAft>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rPr>
              <a:t>Stage 1 – General Council Application &amp; Drafting of Bylaw</a:t>
            </a:r>
          </a:p>
          <a:p>
            <a:pPr marL="342900" marR="0" lvl="0" indent="-342900" algn="l" defTabSz="914400" rtl="0" eaLnBrk="0" fontAlgn="base" latinLnBrk="0" hangingPunct="0">
              <a:lnSpc>
                <a:spcPct val="100000"/>
              </a:lnSpc>
              <a:spcBef>
                <a:spcPct val="20000"/>
              </a:spcBef>
              <a:spcAft>
                <a:spcPct val="0"/>
              </a:spcAft>
              <a:buClrTx/>
              <a:buSzTx/>
              <a:buFontTx/>
              <a:buChar char="•"/>
              <a:tabLst/>
            </a:pPr>
            <a:endParaRPr kumimoji="0" lang="en-US" altLang="en-US" sz="2800" b="0" i="0" u="none" strike="noStrike" cap="none" normalizeH="0" baseline="0" dirty="0">
              <a:ln>
                <a:noFill/>
              </a:ln>
              <a:solidFill>
                <a:schemeClr val="tx1"/>
              </a:solidFill>
              <a:effectLst/>
            </a:endParaRPr>
          </a:p>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Determine the point of contact at the church: </a:t>
            </a:r>
            <a:r>
              <a:rPr kumimoji="0" lang="en-US" altLang="en-US" sz="2800" b="0" i="0" u="sng"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Pastor JoAnn</a:t>
            </a:r>
          </a:p>
          <a:p>
            <a:pPr marL="342900" marR="0" lvl="0" indent="-342900" algn="l" defTabSz="914400" rtl="0" eaLnBrk="0" fontAlgn="base" latinLnBrk="0" hangingPunct="0">
              <a:lnSpc>
                <a:spcPct val="100000"/>
              </a:lnSpc>
              <a:spcBef>
                <a:spcPct val="20000"/>
              </a:spcBef>
              <a:spcAft>
                <a:spcPct val="0"/>
              </a:spcAft>
              <a:buClrTx/>
              <a:buSzTx/>
              <a:buFontTx/>
              <a:buChar char="•"/>
              <a:tabLst/>
            </a:pPr>
            <a:endParaRPr kumimoji="0" lang="en-US" altLang="en-US" sz="2800" b="0" i="0" u="sng"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PAC Church sends a formal request via email to the NWMN to transition from PAC status to General Council Affiliation (GCA). </a:t>
            </a:r>
            <a:r>
              <a:rPr kumimoji="0" lang="en-US" altLang="en-US" sz="2800" b="0"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DONE</a:t>
            </a:r>
          </a:p>
          <a:p>
            <a:pPr marL="342900" marR="0" lvl="0" indent="-342900" algn="l" defTabSz="914400" rtl="0" eaLnBrk="0" fontAlgn="base" latinLnBrk="0" hangingPunct="0">
              <a:lnSpc>
                <a:spcPct val="100000"/>
              </a:lnSpc>
              <a:spcBef>
                <a:spcPct val="20000"/>
              </a:spcBef>
              <a:spcAft>
                <a:spcPct val="0"/>
              </a:spcAft>
              <a:buClrTx/>
              <a:buSzTx/>
              <a:buFontTx/>
              <a:buChar char="•"/>
              <a:tabLst/>
            </a:pPr>
            <a:endParaRPr kumimoji="0" lang="en-US" altLang="en-US" sz="2800" b="0" i="0" u="none" strike="noStrike" cap="none" normalizeH="0" baseline="0" dirty="0">
              <a:ln>
                <a:noFill/>
              </a:ln>
              <a:solidFill>
                <a:schemeClr val="tx1"/>
              </a:solidFill>
              <a:effectLst/>
            </a:endParaRPr>
          </a:p>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Parent Church sends formal letter via email to the NWMN releasing the PAC to make the transition to GCA. </a:t>
            </a:r>
            <a:r>
              <a:rPr kumimoji="0" lang="en-US" altLang="en-US" sz="2800" b="0"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DONE</a:t>
            </a:r>
          </a:p>
          <a:p>
            <a:pPr marL="342900" marR="0" lvl="0" indent="-342900" algn="l" defTabSz="914400" rtl="0" eaLnBrk="0" fontAlgn="base" latinLnBrk="0" hangingPunct="0">
              <a:lnSpc>
                <a:spcPct val="100000"/>
              </a:lnSpc>
              <a:spcBef>
                <a:spcPct val="20000"/>
              </a:spcBef>
              <a:spcAft>
                <a:spcPct val="0"/>
              </a:spcAft>
              <a:buClrTx/>
              <a:buSzTx/>
              <a:buFontTx/>
              <a:buChar char="•"/>
              <a:tabLst/>
            </a:pPr>
            <a:endParaRPr kumimoji="0" lang="en-US" altLang="en-US" sz="2800" b="0" i="0" u="none" strike="noStrike" cap="none" normalizeH="0" baseline="0" dirty="0">
              <a:ln>
                <a:noFill/>
              </a:ln>
              <a:solidFill>
                <a:schemeClr val="tx1"/>
              </a:solidFill>
              <a:effectLst/>
            </a:endParaRPr>
          </a:p>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2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church receives presbytery approval to transition to GCA. </a:t>
            </a:r>
            <a:r>
              <a:rPr kumimoji="0" lang="en-US" altLang="en-US" sz="2800" b="0" i="0" u="none" strike="noStrike" cap="none" normalizeH="0" baseline="0" dirty="0">
                <a:ln>
                  <a:noFill/>
                </a:ln>
                <a:solidFill>
                  <a:srgbClr val="FFFF00"/>
                </a:solidFill>
                <a:effectLst/>
                <a:latin typeface="Arial" panose="020B0604020202020204" pitchFamily="34" charset="0"/>
                <a:ea typeface="Times New Roman" panose="02020603050405020304" pitchFamily="18" charset="0"/>
                <a:cs typeface="Arial" panose="020B0604020202020204" pitchFamily="34" charset="0"/>
              </a:rPr>
              <a:t>DONE</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048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FC5F5E-57F7-D444-A5AF-1F0D7C8C4BCD}"/>
              </a:ext>
            </a:extLst>
          </p:cNvPr>
          <p:cNvSpPr>
            <a:spLocks noGrp="1"/>
          </p:cNvSpPr>
          <p:nvPr>
            <p:ph idx="1"/>
          </p:nvPr>
        </p:nvSpPr>
        <p:spPr>
          <a:xfrm>
            <a:off x="404949" y="1554479"/>
            <a:ext cx="11691257" cy="4911635"/>
          </a:xfrm>
        </p:spPr>
        <p:txBody>
          <a:bodyPr anchor="t">
            <a:normAutofit/>
          </a:bodyPr>
          <a:lstStyle/>
          <a:p>
            <a:r>
              <a:rPr lang="en-US" sz="2800" b="1" u="sng" dirty="0"/>
              <a:t>STAGE 1 - Paperwork To be Completed by Pastor &amp; Leadership Team:</a:t>
            </a:r>
          </a:p>
          <a:p>
            <a:pPr marL="0" indent="0">
              <a:buNone/>
            </a:pPr>
            <a:r>
              <a:rPr lang="en-US" sz="2800" b="1" u="sng" dirty="0"/>
              <a:t> </a:t>
            </a:r>
            <a:endParaRPr lang="en-US" sz="2800" dirty="0"/>
          </a:p>
          <a:p>
            <a:r>
              <a:rPr lang="en-US" sz="2800" dirty="0"/>
              <a:t>Application for Recognition as General Council Affiliated Church	</a:t>
            </a:r>
            <a:r>
              <a:rPr lang="en-US" sz="2800" dirty="0">
                <a:solidFill>
                  <a:srgbClr val="FFFF00"/>
                </a:solidFill>
              </a:rPr>
              <a:t>NOT YET</a:t>
            </a:r>
            <a:r>
              <a:rPr lang="en-US" sz="2800" dirty="0"/>
              <a:t>	</a:t>
            </a:r>
          </a:p>
          <a:p>
            <a:endParaRPr lang="en-US" sz="2800" dirty="0"/>
          </a:p>
          <a:p>
            <a:r>
              <a:rPr lang="en-US" sz="2800" dirty="0"/>
              <a:t>Recommended Bylaws for Sovereign Church – </a:t>
            </a:r>
            <a:r>
              <a:rPr lang="en-US" sz="2800" i="1" dirty="0">
                <a:solidFill>
                  <a:srgbClr val="FFFF00"/>
                </a:solidFill>
              </a:rPr>
              <a:t>Work in progress</a:t>
            </a:r>
          </a:p>
          <a:p>
            <a:endParaRPr lang="en-US" sz="2800" dirty="0">
              <a:solidFill>
                <a:srgbClr val="FFFF00"/>
              </a:solidFill>
            </a:endParaRPr>
          </a:p>
          <a:p>
            <a:r>
              <a:rPr lang="en-US" sz="2800" dirty="0"/>
              <a:t>Recommended Articles of Incorporation - </a:t>
            </a:r>
            <a:r>
              <a:rPr lang="en-US" sz="2800" dirty="0">
                <a:solidFill>
                  <a:srgbClr val="FFFF00"/>
                </a:solidFill>
              </a:rPr>
              <a:t>COMPLETED</a:t>
            </a:r>
            <a:endParaRPr lang="en-US" sz="2800" dirty="0"/>
          </a:p>
        </p:txBody>
      </p:sp>
    </p:spTree>
    <p:extLst>
      <p:ext uri="{BB962C8B-B14F-4D97-AF65-F5344CB8AC3E}">
        <p14:creationId xmlns:p14="http://schemas.microsoft.com/office/powerpoint/2010/main" val="314717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D9EB7321-6780-111B-2D52-0F9463D669C6}"/>
              </a:ext>
            </a:extLst>
          </p:cNvPr>
          <p:cNvSpPr>
            <a:spLocks noGrp="1"/>
          </p:cNvSpPr>
          <p:nvPr>
            <p:ph idx="1"/>
          </p:nvPr>
        </p:nvSpPr>
        <p:spPr>
          <a:xfrm>
            <a:off x="685801" y="692331"/>
            <a:ext cx="10770325" cy="5734595"/>
          </a:xfrm>
        </p:spPr>
        <p:txBody>
          <a:bodyPr anchor="t">
            <a:normAutofit/>
          </a:bodyPr>
          <a:lstStyle/>
          <a:p>
            <a:r>
              <a:rPr lang="en-US" sz="2800" dirty="0"/>
              <a:t>Church Leadership Team determines the list of who will be on the Charter Membership List. Must be 20 or more listed members.</a:t>
            </a:r>
          </a:p>
          <a:p>
            <a:endParaRPr lang="en-US" sz="2800" dirty="0"/>
          </a:p>
          <a:p>
            <a:pPr marL="0" indent="0">
              <a:buNone/>
            </a:pPr>
            <a:r>
              <a:rPr lang="en-US" sz="2800" dirty="0"/>
              <a:t>Current Proposed Bylaws state:</a:t>
            </a:r>
          </a:p>
          <a:p>
            <a:pPr marL="0" indent="0">
              <a:buNone/>
            </a:pPr>
            <a:r>
              <a:rPr lang="en-US" sz="2800" b="1" dirty="0"/>
              <a:t>ARTICLE VII. MEMBERSHIP</a:t>
            </a:r>
          </a:p>
          <a:p>
            <a:pPr marL="0" indent="0">
              <a:buNone/>
            </a:pPr>
            <a:r>
              <a:rPr lang="en-US" dirty="0"/>
              <a:t> </a:t>
            </a:r>
          </a:p>
          <a:p>
            <a:pPr marL="0" indent="0">
              <a:buNone/>
            </a:pPr>
            <a:r>
              <a:rPr lang="en-US" sz="3200" dirty="0"/>
              <a:t>Membership in this church shall be open to all those who give evidence of their faith in the Lord Jesus Christ, are water baptized, and who voluntarily subscribe to its tenets of faith and agree to be governed by its Bylaws as herein set forth. </a:t>
            </a:r>
          </a:p>
          <a:p>
            <a:endParaRPr lang="en-US" sz="2800" dirty="0"/>
          </a:p>
        </p:txBody>
      </p:sp>
    </p:spTree>
    <p:extLst>
      <p:ext uri="{BB962C8B-B14F-4D97-AF65-F5344CB8AC3E}">
        <p14:creationId xmlns:p14="http://schemas.microsoft.com/office/powerpoint/2010/main" val="794995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434500-A9F8-5EA1-01A2-87EC45960027}"/>
              </a:ext>
            </a:extLst>
          </p:cNvPr>
          <p:cNvSpPr>
            <a:spLocks noGrp="1"/>
          </p:cNvSpPr>
          <p:nvPr>
            <p:ph idx="1"/>
          </p:nvPr>
        </p:nvSpPr>
        <p:spPr>
          <a:xfrm>
            <a:off x="313509" y="522514"/>
            <a:ext cx="11547565" cy="6048103"/>
          </a:xfrm>
        </p:spPr>
        <p:txBody>
          <a:bodyPr anchor="t">
            <a:normAutofit/>
          </a:bodyPr>
          <a:lstStyle/>
          <a:p>
            <a:r>
              <a:rPr lang="en-US" sz="2800" dirty="0"/>
              <a:t>Church starts to fill out District paperwork to become a sovereign church </a:t>
            </a:r>
            <a:r>
              <a:rPr lang="en-US" sz="2800" dirty="0">
                <a:solidFill>
                  <a:srgbClr val="FFFF00"/>
                </a:solidFill>
              </a:rPr>
              <a:t>YES</a:t>
            </a:r>
          </a:p>
          <a:p>
            <a:endParaRPr lang="en-US" sz="2800" dirty="0">
              <a:solidFill>
                <a:srgbClr val="FFFF00"/>
              </a:solidFill>
            </a:endParaRPr>
          </a:p>
          <a:p>
            <a:r>
              <a:rPr lang="en-US" sz="2800" dirty="0"/>
              <a:t>The NWMN review’s the church’s articles of incorporation (AOI) to be sure the articles are congruent with the NWMN recommended bylaws and current with State Non-Profit corporate provisions. </a:t>
            </a:r>
            <a:r>
              <a:rPr lang="en-US" sz="2800" dirty="0">
                <a:solidFill>
                  <a:srgbClr val="FFFF00"/>
                </a:solidFill>
              </a:rPr>
              <a:t>NOT YET</a:t>
            </a:r>
          </a:p>
          <a:p>
            <a:r>
              <a:rPr lang="en-US" sz="2800" dirty="0"/>
              <a:t>Church prepares their Bylaws for NWMN approval. They are to use the NWMN Recommended Bylaws for a Sovereign Church. </a:t>
            </a:r>
            <a:r>
              <a:rPr lang="en-US" sz="2800" dirty="0">
                <a:solidFill>
                  <a:srgbClr val="FFFF00"/>
                </a:solidFill>
              </a:rPr>
              <a:t>	IN PROGRESS</a:t>
            </a:r>
          </a:p>
          <a:p>
            <a:r>
              <a:rPr lang="en-US" sz="2800" dirty="0"/>
              <a:t>Church submits a copy of the proposed Bylaws to NWMN for feedback and approval. </a:t>
            </a:r>
            <a:r>
              <a:rPr lang="en-US" sz="2800" dirty="0">
                <a:solidFill>
                  <a:srgbClr val="FFFF00"/>
                </a:solidFill>
              </a:rPr>
              <a:t>NOT YET</a:t>
            </a:r>
          </a:p>
          <a:p>
            <a:r>
              <a:rPr lang="en-US" sz="2800" dirty="0"/>
              <a:t>NWMN communicates approval of Bylaws to the church, and church provides a hard copy/printed copy of approved Bylaws to be signed by board at organizational meeting. </a:t>
            </a:r>
            <a:r>
              <a:rPr lang="en-US" sz="2800" dirty="0">
                <a:solidFill>
                  <a:srgbClr val="FFFF00"/>
                </a:solidFill>
              </a:rPr>
              <a:t>NOT YET</a:t>
            </a:r>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830777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110</TotalTime>
  <Words>936</Words>
  <Application>Microsoft Macintosh PowerPoint</Application>
  <PresentationFormat>Widescreen</PresentationFormat>
  <Paragraphs>90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Celestial</vt:lpstr>
      <vt:lpstr>General Council status!?!</vt:lpstr>
      <vt:lpstr>English!!!</vt:lpstr>
      <vt:lpstr>Assemblies of God structure</vt:lpstr>
      <vt:lpstr>Levels of Church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3</cp:revision>
  <dcterms:created xsi:type="dcterms:W3CDTF">2025-08-10T02:54:05Z</dcterms:created>
  <dcterms:modified xsi:type="dcterms:W3CDTF">2025-08-10T06:16:34Z</dcterms:modified>
</cp:coreProperties>
</file>