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58" r:id="rId6"/>
    <p:sldId id="259"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6"/>
    <p:restoredTop sz="94628"/>
  </p:normalViewPr>
  <p:slideViewPr>
    <p:cSldViewPr snapToGrid="0">
      <p:cViewPr varScale="1">
        <p:scale>
          <a:sx n="98" d="100"/>
          <a:sy n="98" d="100"/>
        </p:scale>
        <p:origin x="2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8/15/25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8/15/25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8/15/25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8/15/25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8/15/25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09E93-1929-1007-9299-B81414544DCE}"/>
              </a:ext>
            </a:extLst>
          </p:cNvPr>
          <p:cNvSpPr>
            <a:spLocks noGrp="1"/>
          </p:cNvSpPr>
          <p:nvPr>
            <p:ph type="ctrTitle"/>
          </p:nvPr>
        </p:nvSpPr>
        <p:spPr/>
        <p:txBody>
          <a:bodyPr/>
          <a:lstStyle/>
          <a:p>
            <a:pPr algn="ctr"/>
            <a:r>
              <a:rPr lang="en-US" dirty="0">
                <a:solidFill>
                  <a:schemeClr val="bg1"/>
                </a:solidFill>
              </a:rPr>
              <a:t>Choices Made Clear</a:t>
            </a:r>
          </a:p>
        </p:txBody>
      </p:sp>
      <p:sp>
        <p:nvSpPr>
          <p:cNvPr id="3" name="Subtitle 2">
            <a:extLst>
              <a:ext uri="{FF2B5EF4-FFF2-40B4-BE49-F238E27FC236}">
                <a16:creationId xmlns:a16="http://schemas.microsoft.com/office/drawing/2014/main" id="{FD2D3847-56BA-BF8D-3FF7-3389EC226CB2}"/>
              </a:ext>
            </a:extLst>
          </p:cNvPr>
          <p:cNvSpPr>
            <a:spLocks noGrp="1"/>
          </p:cNvSpPr>
          <p:nvPr>
            <p:ph type="subTitle" idx="1"/>
          </p:nvPr>
        </p:nvSpPr>
        <p:spPr>
          <a:xfrm>
            <a:off x="810001" y="5280847"/>
            <a:ext cx="10572000" cy="741130"/>
          </a:xfrm>
        </p:spPr>
        <p:txBody>
          <a:bodyPr>
            <a:noAutofit/>
          </a:bodyPr>
          <a:lstStyle/>
          <a:p>
            <a:pPr algn="ctr"/>
            <a:r>
              <a:rPr lang="en-US" sz="3600" dirty="0"/>
              <a:t>Hebrews 4: 1 - 13</a:t>
            </a:r>
          </a:p>
        </p:txBody>
      </p:sp>
    </p:spTree>
    <p:extLst>
      <p:ext uri="{BB962C8B-B14F-4D97-AF65-F5344CB8AC3E}">
        <p14:creationId xmlns:p14="http://schemas.microsoft.com/office/powerpoint/2010/main" val="3229022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FEA6D7-7A07-82CA-13F0-EAA93DBC11F8}"/>
              </a:ext>
            </a:extLst>
          </p:cNvPr>
          <p:cNvSpPr>
            <a:spLocks noGrp="1"/>
          </p:cNvSpPr>
          <p:nvPr>
            <p:ph type="title"/>
          </p:nvPr>
        </p:nvSpPr>
        <p:spPr>
          <a:xfrm>
            <a:off x="810000" y="447188"/>
            <a:ext cx="10571998" cy="970450"/>
          </a:xfrm>
        </p:spPr>
        <p:txBody>
          <a:bodyPr>
            <a:normAutofit/>
          </a:bodyPr>
          <a:lstStyle/>
          <a:p>
            <a:pPr algn="ctr">
              <a:lnSpc>
                <a:spcPct val="90000"/>
              </a:lnSpc>
            </a:pPr>
            <a:r>
              <a:rPr lang="en-US" sz="3200" b="0" dirty="0">
                <a:solidFill>
                  <a:schemeClr val="bg1"/>
                </a:solidFill>
              </a:rPr>
              <a:t>it judges the thoughts and attitudes of the heart…</a:t>
            </a:r>
          </a:p>
        </p:txBody>
      </p:sp>
      <p:pic>
        <p:nvPicPr>
          <p:cNvPr id="6" name="Content Placeholder 5" descr="A heart made of yarn&#10;&#10;AI-generated content may be incorrect.">
            <a:extLst>
              <a:ext uri="{FF2B5EF4-FFF2-40B4-BE49-F238E27FC236}">
                <a16:creationId xmlns:a16="http://schemas.microsoft.com/office/drawing/2014/main" id="{BA7CF225-D139-0F80-CC10-FDF7139E9796}"/>
              </a:ext>
            </a:extLst>
          </p:cNvPr>
          <p:cNvPicPr>
            <a:picLocks noChangeAspect="1"/>
          </p:cNvPicPr>
          <p:nvPr/>
        </p:nvPicPr>
        <p:blipFill>
          <a:blip r:embed="rId2"/>
          <a:stretch>
            <a:fillRect/>
          </a:stretch>
        </p:blipFill>
        <p:spPr>
          <a:xfrm>
            <a:off x="1841863" y="2834455"/>
            <a:ext cx="8321040" cy="3395942"/>
          </a:xfrm>
          <a:prstGeom prst="roundRect">
            <a:avLst>
              <a:gd name="adj" fmla="val 3876"/>
            </a:avLst>
          </a:prstGeom>
          <a:ln>
            <a:solidFill>
              <a:schemeClr val="accent1"/>
            </a:solidFill>
          </a:ln>
          <a:effectLst/>
        </p:spPr>
      </p:pic>
      <p:sp>
        <p:nvSpPr>
          <p:cNvPr id="7" name="TextBox 6">
            <a:extLst>
              <a:ext uri="{FF2B5EF4-FFF2-40B4-BE49-F238E27FC236}">
                <a16:creationId xmlns:a16="http://schemas.microsoft.com/office/drawing/2014/main" id="{C40BE56F-364B-E67F-DFD3-02557D85C7B3}"/>
              </a:ext>
            </a:extLst>
          </p:cNvPr>
          <p:cNvSpPr txBox="1"/>
          <p:nvPr/>
        </p:nvSpPr>
        <p:spPr>
          <a:xfrm rot="367289">
            <a:off x="5146766" y="3013501"/>
            <a:ext cx="4911634" cy="830997"/>
          </a:xfrm>
          <a:prstGeom prst="rect">
            <a:avLst/>
          </a:prstGeom>
          <a:noFill/>
        </p:spPr>
        <p:txBody>
          <a:bodyPr wrap="square" rtlCol="0">
            <a:spAutoFit/>
          </a:bodyPr>
          <a:lstStyle/>
          <a:p>
            <a:r>
              <a:rPr lang="en-US" sz="2400" dirty="0">
                <a:solidFill>
                  <a:schemeClr val="bg1"/>
                </a:solidFill>
              </a:rPr>
              <a:t>Thoughts lead to values which leads to actions and attitudes</a:t>
            </a:r>
          </a:p>
        </p:txBody>
      </p:sp>
      <p:sp>
        <p:nvSpPr>
          <p:cNvPr id="8" name="TextBox 7">
            <a:extLst>
              <a:ext uri="{FF2B5EF4-FFF2-40B4-BE49-F238E27FC236}">
                <a16:creationId xmlns:a16="http://schemas.microsoft.com/office/drawing/2014/main" id="{085A6970-A3ED-AAEF-FB19-45FF22D3B6D0}"/>
              </a:ext>
            </a:extLst>
          </p:cNvPr>
          <p:cNvSpPr txBox="1"/>
          <p:nvPr/>
        </p:nvSpPr>
        <p:spPr>
          <a:xfrm>
            <a:off x="672237" y="6284151"/>
            <a:ext cx="10660291" cy="461665"/>
          </a:xfrm>
          <a:prstGeom prst="rect">
            <a:avLst/>
          </a:prstGeom>
          <a:noFill/>
        </p:spPr>
        <p:txBody>
          <a:bodyPr wrap="none" rtlCol="0">
            <a:spAutoFit/>
          </a:bodyPr>
          <a:lstStyle/>
          <a:p>
            <a:r>
              <a:rPr lang="en-US" sz="2400" dirty="0"/>
              <a:t>The human heart (soul) has the ability to be self-determined – has a will</a:t>
            </a:r>
          </a:p>
        </p:txBody>
      </p:sp>
    </p:spTree>
    <p:extLst>
      <p:ext uri="{BB962C8B-B14F-4D97-AF65-F5344CB8AC3E}">
        <p14:creationId xmlns:p14="http://schemas.microsoft.com/office/powerpoint/2010/main" val="347920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DB410-9855-A57A-9579-454D8D6785EF}"/>
              </a:ext>
            </a:extLst>
          </p:cNvPr>
          <p:cNvSpPr>
            <a:spLocks noGrp="1"/>
          </p:cNvSpPr>
          <p:nvPr>
            <p:ph type="title"/>
          </p:nvPr>
        </p:nvSpPr>
        <p:spPr>
          <a:xfrm>
            <a:off x="300445" y="222069"/>
            <a:ext cx="11508377" cy="1502228"/>
          </a:xfrm>
        </p:spPr>
        <p:txBody>
          <a:bodyPr anchor="t"/>
          <a:lstStyle/>
          <a:p>
            <a:r>
              <a:rPr lang="en-US" sz="3200" dirty="0"/>
              <a:t>V 13, “Nothing in all creation is hidden  from God’s sight. Everything is uncovered and laid bare before the eyes of Him to whom we must give account.”</a:t>
            </a:r>
            <a:br>
              <a:rPr lang="en-US" sz="3200" dirty="0"/>
            </a:br>
            <a:endParaRPr lang="en-US" sz="3200" b="0" dirty="0"/>
          </a:p>
        </p:txBody>
      </p:sp>
      <p:sp>
        <p:nvSpPr>
          <p:cNvPr id="3" name="Content Placeholder 2">
            <a:extLst>
              <a:ext uri="{FF2B5EF4-FFF2-40B4-BE49-F238E27FC236}">
                <a16:creationId xmlns:a16="http://schemas.microsoft.com/office/drawing/2014/main" id="{6E197169-55E4-A8A6-A4E5-52E96AD3E6BE}"/>
              </a:ext>
            </a:extLst>
          </p:cNvPr>
          <p:cNvSpPr>
            <a:spLocks noGrp="1"/>
          </p:cNvSpPr>
          <p:nvPr>
            <p:ph idx="1"/>
          </p:nvPr>
        </p:nvSpPr>
        <p:spPr>
          <a:xfrm>
            <a:off x="631425" y="2325189"/>
            <a:ext cx="10929149" cy="4164001"/>
          </a:xfrm>
        </p:spPr>
        <p:txBody>
          <a:bodyPr anchor="t">
            <a:normAutofit/>
          </a:bodyPr>
          <a:lstStyle/>
          <a:p>
            <a:pPr marL="0" indent="0">
              <a:buNone/>
            </a:pPr>
            <a:endParaRPr lang="en-US" sz="2800" dirty="0"/>
          </a:p>
          <a:p>
            <a:r>
              <a:rPr lang="en-US" sz="3600" dirty="0"/>
              <a:t>God sees everything, knows our heart, knows our thoughts</a:t>
            </a:r>
          </a:p>
          <a:p>
            <a:r>
              <a:rPr lang="en-US" sz="3600" dirty="0"/>
              <a:t>We must give an account</a:t>
            </a:r>
          </a:p>
          <a:p>
            <a:r>
              <a:rPr lang="en-US" sz="3600" dirty="0"/>
              <a:t>There is a day when we will give account of our thoughts, actions, and attitudes…</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93206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AF68ED-2CF8-0AC8-0855-64D9E2BAC919}"/>
              </a:ext>
            </a:extLst>
          </p:cNvPr>
          <p:cNvSpPr>
            <a:spLocks noGrp="1"/>
          </p:cNvSpPr>
          <p:nvPr>
            <p:ph type="title"/>
          </p:nvPr>
        </p:nvSpPr>
        <p:spPr/>
        <p:txBody>
          <a:bodyPr anchor="t"/>
          <a:lstStyle/>
          <a:p>
            <a:r>
              <a:rPr lang="en-US" sz="3200" b="0" dirty="0">
                <a:solidFill>
                  <a:schemeClr val="bg1"/>
                </a:solidFill>
              </a:rPr>
              <a:t>Consider:</a:t>
            </a:r>
            <a:br>
              <a:rPr lang="en-US" sz="3200" b="0" dirty="0">
                <a:solidFill>
                  <a:schemeClr val="bg1"/>
                </a:solidFill>
              </a:rPr>
            </a:br>
            <a:br>
              <a:rPr lang="en-US" sz="3200" b="0" dirty="0">
                <a:solidFill>
                  <a:schemeClr val="bg1"/>
                </a:solidFill>
              </a:rPr>
            </a:br>
            <a:r>
              <a:rPr lang="en-US" sz="3200" b="0" dirty="0">
                <a:solidFill>
                  <a:schemeClr val="bg1"/>
                </a:solidFill>
              </a:rPr>
              <a:t>*His promises still stand</a:t>
            </a:r>
            <a:br>
              <a:rPr lang="en-US" sz="3200" b="0" dirty="0">
                <a:solidFill>
                  <a:schemeClr val="bg1"/>
                </a:solidFill>
              </a:rPr>
            </a:br>
            <a:r>
              <a:rPr lang="en-US" sz="3200" b="0" dirty="0">
                <a:solidFill>
                  <a:schemeClr val="bg1"/>
                </a:solidFill>
              </a:rPr>
              <a:t>*You choose</a:t>
            </a:r>
            <a:br>
              <a:rPr lang="en-US" sz="3200" b="0" dirty="0">
                <a:solidFill>
                  <a:schemeClr val="bg1"/>
                </a:solidFill>
              </a:rPr>
            </a:br>
            <a:r>
              <a:rPr lang="en-US" sz="3200" b="0" dirty="0">
                <a:solidFill>
                  <a:schemeClr val="bg1"/>
                </a:solidFill>
              </a:rPr>
              <a:t>*Know we will give account</a:t>
            </a:r>
          </a:p>
        </p:txBody>
      </p:sp>
      <p:pic>
        <p:nvPicPr>
          <p:cNvPr id="7" name="Picture 6">
            <a:extLst>
              <a:ext uri="{FF2B5EF4-FFF2-40B4-BE49-F238E27FC236}">
                <a16:creationId xmlns:a16="http://schemas.microsoft.com/office/drawing/2014/main" id="{46532096-7BF1-67AA-21E0-545E614D0A57}"/>
              </a:ext>
            </a:extLst>
          </p:cNvPr>
          <p:cNvPicPr>
            <a:picLocks noChangeAspect="1"/>
          </p:cNvPicPr>
          <p:nvPr/>
        </p:nvPicPr>
        <p:blipFill>
          <a:blip r:embed="rId2"/>
          <a:stretch>
            <a:fillRect/>
          </a:stretch>
        </p:blipFill>
        <p:spPr>
          <a:xfrm rot="504871">
            <a:off x="7822837" y="2322428"/>
            <a:ext cx="3810001" cy="4075464"/>
          </a:xfrm>
          <a:prstGeom prst="rect">
            <a:avLst/>
          </a:prstGeom>
        </p:spPr>
      </p:pic>
    </p:spTree>
    <p:extLst>
      <p:ext uri="{BB962C8B-B14F-4D97-AF65-F5344CB8AC3E}">
        <p14:creationId xmlns:p14="http://schemas.microsoft.com/office/powerpoint/2010/main" val="52359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0605A-1055-73BE-2553-C0996422E3EC}"/>
              </a:ext>
            </a:extLst>
          </p:cNvPr>
          <p:cNvSpPr>
            <a:spLocks noGrp="1"/>
          </p:cNvSpPr>
          <p:nvPr>
            <p:ph type="title"/>
          </p:nvPr>
        </p:nvSpPr>
        <p:spPr/>
        <p:txBody>
          <a:bodyPr anchor="ctr"/>
          <a:lstStyle/>
          <a:p>
            <a:r>
              <a:rPr lang="en-US" dirty="0">
                <a:solidFill>
                  <a:schemeClr val="bg1"/>
                </a:solidFill>
              </a:rPr>
              <a:t>The Promise </a:t>
            </a:r>
            <a:r>
              <a:rPr lang="en-US" sz="3200" dirty="0">
                <a:solidFill>
                  <a:schemeClr val="bg1"/>
                </a:solidFill>
              </a:rPr>
              <a:t>(vv1-11)</a:t>
            </a:r>
            <a:endParaRPr lang="en-US" dirty="0">
              <a:solidFill>
                <a:schemeClr val="bg1"/>
              </a:solidFill>
            </a:endParaRPr>
          </a:p>
        </p:txBody>
      </p:sp>
      <p:sp>
        <p:nvSpPr>
          <p:cNvPr id="3" name="Content Placeholder 2">
            <a:extLst>
              <a:ext uri="{FF2B5EF4-FFF2-40B4-BE49-F238E27FC236}">
                <a16:creationId xmlns:a16="http://schemas.microsoft.com/office/drawing/2014/main" id="{E02DEE8E-C64A-2C14-EB48-261111AAC6C9}"/>
              </a:ext>
            </a:extLst>
          </p:cNvPr>
          <p:cNvSpPr>
            <a:spLocks noGrp="1"/>
          </p:cNvSpPr>
          <p:nvPr>
            <p:ph idx="1"/>
          </p:nvPr>
        </p:nvSpPr>
        <p:spPr>
          <a:xfrm>
            <a:off x="352697" y="2222287"/>
            <a:ext cx="11599817" cy="4296079"/>
          </a:xfrm>
        </p:spPr>
        <p:txBody>
          <a:bodyPr anchor="t">
            <a:normAutofit/>
          </a:bodyPr>
          <a:lstStyle/>
          <a:p>
            <a:pPr marL="0" indent="0">
              <a:buNone/>
            </a:pPr>
            <a:r>
              <a:rPr lang="en-US" sz="2800" b="1" dirty="0"/>
              <a:t>4 </a:t>
            </a:r>
            <a:r>
              <a:rPr lang="en-US" sz="2800" dirty="0"/>
              <a:t>Therefore, since the promise of entering his rest </a:t>
            </a:r>
            <a:r>
              <a:rPr lang="en-US" sz="2800" u="sng" dirty="0"/>
              <a:t>still stands</a:t>
            </a:r>
            <a:r>
              <a:rPr lang="en-US" sz="2800" dirty="0"/>
              <a:t>, let us be careful that none of you be found to have fallen short of it. </a:t>
            </a:r>
            <a:r>
              <a:rPr lang="en-US" sz="2800" b="1" baseline="30000" dirty="0"/>
              <a:t>2 </a:t>
            </a:r>
            <a:r>
              <a:rPr lang="en-US" sz="2800" dirty="0"/>
              <a:t>For we also have had the good news proclaimed to us, just as they did; but the message they heard was of no value to them, because they did not share the faith of those who obeyed. </a:t>
            </a:r>
            <a:r>
              <a:rPr lang="en-US" sz="2800" b="1" baseline="30000" dirty="0"/>
              <a:t>3 </a:t>
            </a:r>
            <a:r>
              <a:rPr lang="en-US" sz="2800" dirty="0"/>
              <a:t>Now we who have believed enter that rest, just as God has said,</a:t>
            </a:r>
          </a:p>
          <a:p>
            <a:pPr marL="0" indent="0">
              <a:buNone/>
            </a:pPr>
            <a:r>
              <a:rPr lang="en-US" sz="2800" dirty="0"/>
              <a:t>		“So I declared on oath in my anger,</a:t>
            </a:r>
            <a:br>
              <a:rPr lang="en-US" sz="2800" dirty="0"/>
            </a:br>
            <a:r>
              <a:rPr lang="en-US" sz="2800" dirty="0"/>
              <a:t>    		‘They shall never enter my rest.’”</a:t>
            </a:r>
          </a:p>
          <a:p>
            <a:pPr marL="0" indent="0">
              <a:buNone/>
            </a:pPr>
            <a:endParaRPr lang="en-US" sz="2800" dirty="0"/>
          </a:p>
        </p:txBody>
      </p:sp>
    </p:spTree>
    <p:extLst>
      <p:ext uri="{BB962C8B-B14F-4D97-AF65-F5344CB8AC3E}">
        <p14:creationId xmlns:p14="http://schemas.microsoft.com/office/powerpoint/2010/main" val="409248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1C2647E2-7D2F-4C4F-872B-ACE1717F5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7D413C2-1363-4D2E-97D4-7F3549760E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7057118" cy="6858000"/>
          </a:xfrm>
          <a:custGeom>
            <a:avLst/>
            <a:gdLst>
              <a:gd name="connsiteX0" fmla="*/ 0 w 7057118"/>
              <a:gd name="connsiteY0" fmla="*/ 0 h 6858000"/>
              <a:gd name="connsiteX1" fmla="*/ 2420113 w 7057118"/>
              <a:gd name="connsiteY1" fmla="*/ 0 h 6858000"/>
              <a:gd name="connsiteX2" fmla="*/ 2496703 w 7057118"/>
              <a:gd name="connsiteY2" fmla="*/ 0 h 6858000"/>
              <a:gd name="connsiteX3" fmla="*/ 7057118 w 7057118"/>
              <a:gd name="connsiteY3" fmla="*/ 0 h 6858000"/>
              <a:gd name="connsiteX4" fmla="*/ 7057118 w 7057118"/>
              <a:gd name="connsiteY4" fmla="*/ 1900238 h 6858000"/>
              <a:gd name="connsiteX5" fmla="*/ 6686702 w 7057118"/>
              <a:gd name="connsiteY5" fmla="*/ 2178050 h 6858000"/>
              <a:gd name="connsiteX6" fmla="*/ 6682468 w 7057118"/>
              <a:gd name="connsiteY6" fmla="*/ 2184400 h 6858000"/>
              <a:gd name="connsiteX7" fmla="*/ 6676118 w 7057118"/>
              <a:gd name="connsiteY7" fmla="*/ 2193925 h 6858000"/>
              <a:gd name="connsiteX8" fmla="*/ 6669768 w 7057118"/>
              <a:gd name="connsiteY8" fmla="*/ 2201863 h 6858000"/>
              <a:gd name="connsiteX9" fmla="*/ 6669768 w 7057118"/>
              <a:gd name="connsiteY9" fmla="*/ 2211388 h 6858000"/>
              <a:gd name="connsiteX10" fmla="*/ 6669768 w 7057118"/>
              <a:gd name="connsiteY10" fmla="*/ 2220913 h 6858000"/>
              <a:gd name="connsiteX11" fmla="*/ 6676118 w 7057118"/>
              <a:gd name="connsiteY11" fmla="*/ 2228850 h 6858000"/>
              <a:gd name="connsiteX12" fmla="*/ 6682468 w 7057118"/>
              <a:gd name="connsiteY12" fmla="*/ 2238375 h 6858000"/>
              <a:gd name="connsiteX13" fmla="*/ 6686702 w 7057118"/>
              <a:gd name="connsiteY13" fmla="*/ 2244725 h 6858000"/>
              <a:gd name="connsiteX14" fmla="*/ 7057118 w 7057118"/>
              <a:gd name="connsiteY14" fmla="*/ 2522538 h 6858000"/>
              <a:gd name="connsiteX15" fmla="*/ 7057118 w 7057118"/>
              <a:gd name="connsiteY15" fmla="*/ 6858000 h 6858000"/>
              <a:gd name="connsiteX16" fmla="*/ 2496703 w 7057118"/>
              <a:gd name="connsiteY16" fmla="*/ 6858000 h 6858000"/>
              <a:gd name="connsiteX17" fmla="*/ 2420113 w 7057118"/>
              <a:gd name="connsiteY17" fmla="*/ 6858000 h 6858000"/>
              <a:gd name="connsiteX18" fmla="*/ 0 w 7057118"/>
              <a:gd name="connsiteY1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57118" h="6858000">
                <a:moveTo>
                  <a:pt x="0" y="0"/>
                </a:moveTo>
                <a:lnTo>
                  <a:pt x="2420113" y="0"/>
                </a:lnTo>
                <a:lnTo>
                  <a:pt x="2496703" y="0"/>
                </a:lnTo>
                <a:lnTo>
                  <a:pt x="7057118" y="0"/>
                </a:lnTo>
                <a:lnTo>
                  <a:pt x="7057118" y="1900238"/>
                </a:lnTo>
                <a:lnTo>
                  <a:pt x="6686702" y="2178050"/>
                </a:lnTo>
                <a:lnTo>
                  <a:pt x="6682468" y="2184400"/>
                </a:lnTo>
                <a:lnTo>
                  <a:pt x="6676118" y="2193925"/>
                </a:lnTo>
                <a:lnTo>
                  <a:pt x="6669768" y="2201863"/>
                </a:lnTo>
                <a:lnTo>
                  <a:pt x="6669768" y="2211388"/>
                </a:lnTo>
                <a:lnTo>
                  <a:pt x="6669768" y="2220913"/>
                </a:lnTo>
                <a:lnTo>
                  <a:pt x="6676118" y="2228850"/>
                </a:lnTo>
                <a:lnTo>
                  <a:pt x="6682468" y="2238375"/>
                </a:lnTo>
                <a:lnTo>
                  <a:pt x="6686702" y="2244725"/>
                </a:lnTo>
                <a:lnTo>
                  <a:pt x="7057118" y="2522538"/>
                </a:lnTo>
                <a:lnTo>
                  <a:pt x="7057118" y="6858000"/>
                </a:lnTo>
                <a:lnTo>
                  <a:pt x="2496703" y="6858000"/>
                </a:lnTo>
                <a:lnTo>
                  <a:pt x="2420113"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solidFill>
              <a:schemeClr val="accent1"/>
            </a:solid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1A3BF784-22A1-D579-49E2-3404EEEAE797}"/>
              </a:ext>
            </a:extLst>
          </p:cNvPr>
          <p:cNvSpPr txBox="1"/>
          <p:nvPr/>
        </p:nvSpPr>
        <p:spPr>
          <a:xfrm>
            <a:off x="248910" y="796836"/>
            <a:ext cx="6250432" cy="566928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2800" b="1" dirty="0">
                <a:latin typeface="+mj-lt"/>
                <a:ea typeface="+mj-ea"/>
                <a:cs typeface="+mj-cs"/>
              </a:rPr>
              <a:t>V1 = His promise of entering into His rest still stands: </a:t>
            </a:r>
          </a:p>
          <a:p>
            <a:pPr>
              <a:lnSpc>
                <a:spcPct val="90000"/>
              </a:lnSpc>
              <a:spcBef>
                <a:spcPct val="0"/>
              </a:spcBef>
              <a:spcAft>
                <a:spcPts val="600"/>
              </a:spcAft>
            </a:pPr>
            <a:r>
              <a:rPr lang="en-US" sz="2800" b="1" dirty="0">
                <a:latin typeface="+mj-lt"/>
                <a:ea typeface="+mj-ea"/>
                <a:cs typeface="+mj-cs"/>
              </a:rPr>
              <a:t>“entering into His rest”= salvation!</a:t>
            </a:r>
          </a:p>
          <a:p>
            <a:pPr>
              <a:lnSpc>
                <a:spcPct val="90000"/>
              </a:lnSpc>
              <a:spcBef>
                <a:spcPct val="0"/>
              </a:spcBef>
              <a:spcAft>
                <a:spcPts val="600"/>
              </a:spcAft>
            </a:pPr>
            <a:endParaRPr lang="en-US" sz="2800" b="1" dirty="0">
              <a:latin typeface="+mj-lt"/>
              <a:ea typeface="+mj-ea"/>
              <a:cs typeface="+mj-cs"/>
            </a:endParaRPr>
          </a:p>
          <a:p>
            <a:pPr marL="457200" indent="-457200">
              <a:lnSpc>
                <a:spcPct val="90000"/>
              </a:lnSpc>
              <a:spcBef>
                <a:spcPct val="0"/>
              </a:spcBef>
              <a:spcAft>
                <a:spcPts val="600"/>
              </a:spcAft>
              <a:buFont typeface="Arial" panose="020B0604020202020204" pitchFamily="34" charset="0"/>
              <a:buChar char="•"/>
            </a:pPr>
            <a:r>
              <a:rPr lang="en-US" sz="2800" b="1" dirty="0">
                <a:latin typeface="+mj-lt"/>
                <a:ea typeface="+mj-ea"/>
                <a:cs typeface="+mj-cs"/>
              </a:rPr>
              <a:t>Letting go of our sins = iniquities, transgressions, and infirmities</a:t>
            </a:r>
          </a:p>
          <a:p>
            <a:pPr marL="457200" indent="-457200">
              <a:lnSpc>
                <a:spcPct val="90000"/>
              </a:lnSpc>
              <a:spcBef>
                <a:spcPct val="0"/>
              </a:spcBef>
              <a:spcAft>
                <a:spcPts val="600"/>
              </a:spcAft>
              <a:buFont typeface="Arial" panose="020B0604020202020204" pitchFamily="34" charset="0"/>
              <a:buChar char="•"/>
            </a:pPr>
            <a:r>
              <a:rPr lang="en-US" sz="2800" b="1" dirty="0">
                <a:latin typeface="+mj-lt"/>
                <a:ea typeface="+mj-ea"/>
                <a:cs typeface="+mj-cs"/>
              </a:rPr>
              <a:t>Freedom from the burden of carrying our weaknesses</a:t>
            </a:r>
          </a:p>
          <a:p>
            <a:pPr marL="457200" indent="-457200">
              <a:lnSpc>
                <a:spcPct val="90000"/>
              </a:lnSpc>
              <a:spcBef>
                <a:spcPct val="0"/>
              </a:spcBef>
              <a:spcAft>
                <a:spcPts val="600"/>
              </a:spcAft>
              <a:buFont typeface="Arial" panose="020B0604020202020204" pitchFamily="34" charset="0"/>
              <a:buChar char="•"/>
            </a:pPr>
            <a:r>
              <a:rPr lang="en-US" sz="2800" b="1" dirty="0">
                <a:latin typeface="+mj-lt"/>
                <a:ea typeface="+mj-ea"/>
                <a:cs typeface="+mj-cs"/>
              </a:rPr>
              <a:t>Freedom from stress and weariness</a:t>
            </a:r>
          </a:p>
          <a:p>
            <a:pPr marL="457200" indent="-457200">
              <a:lnSpc>
                <a:spcPct val="90000"/>
              </a:lnSpc>
              <a:spcBef>
                <a:spcPct val="0"/>
              </a:spcBef>
              <a:spcAft>
                <a:spcPts val="600"/>
              </a:spcAft>
              <a:buFont typeface="Arial" panose="020B0604020202020204" pitchFamily="34" charset="0"/>
              <a:buChar char="•"/>
            </a:pPr>
            <a:r>
              <a:rPr lang="en-US" sz="2800" b="1" dirty="0">
                <a:latin typeface="+mj-lt"/>
                <a:ea typeface="+mj-ea"/>
                <a:cs typeface="+mj-cs"/>
              </a:rPr>
              <a:t>Freedom from the fear of death</a:t>
            </a:r>
          </a:p>
          <a:p>
            <a:pPr marL="457200" indent="-457200">
              <a:lnSpc>
                <a:spcPct val="90000"/>
              </a:lnSpc>
              <a:spcBef>
                <a:spcPct val="0"/>
              </a:spcBef>
              <a:spcAft>
                <a:spcPts val="600"/>
              </a:spcAft>
              <a:buFont typeface="Arial" panose="020B0604020202020204" pitchFamily="34" charset="0"/>
              <a:buChar char="•"/>
            </a:pPr>
            <a:r>
              <a:rPr lang="en-US" sz="2800" b="1" dirty="0">
                <a:latin typeface="+mj-lt"/>
                <a:ea typeface="+mj-ea"/>
                <a:cs typeface="+mj-cs"/>
              </a:rPr>
              <a:t>Complete release and peace</a:t>
            </a:r>
          </a:p>
        </p:txBody>
      </p:sp>
      <p:pic>
        <p:nvPicPr>
          <p:cNvPr id="5" name="Picture Placeholder 4" descr="A person sleeping in a car&#10;&#10;AI-generated content may be incorrect.">
            <a:extLst>
              <a:ext uri="{FF2B5EF4-FFF2-40B4-BE49-F238E27FC236}">
                <a16:creationId xmlns:a16="http://schemas.microsoft.com/office/drawing/2014/main" id="{1A618435-4FF4-6903-CBA8-B79FA337C4CA}"/>
              </a:ext>
            </a:extLst>
          </p:cNvPr>
          <p:cNvPicPr>
            <a:picLocks noChangeAspect="1"/>
          </p:cNvPicPr>
          <p:nvPr/>
        </p:nvPicPr>
        <p:blipFill>
          <a:blip r:embed="rId3"/>
          <a:srcRect t="553" b="553"/>
          <a:stretch>
            <a:fillRect/>
          </a:stretch>
        </p:blipFill>
        <p:spPr>
          <a:xfrm>
            <a:off x="7700583" y="249826"/>
            <a:ext cx="3847950" cy="4898572"/>
          </a:xfrm>
          <a:prstGeom prst="roundRect">
            <a:avLst>
              <a:gd name="adj" fmla="val 3876"/>
            </a:avLst>
          </a:prstGeom>
          <a:ln>
            <a:solidFill>
              <a:schemeClr val="accent1"/>
            </a:solidFill>
          </a:ln>
          <a:effectLst/>
        </p:spPr>
      </p:pic>
      <p:sp>
        <p:nvSpPr>
          <p:cNvPr id="6" name="TextBox 5">
            <a:extLst>
              <a:ext uri="{FF2B5EF4-FFF2-40B4-BE49-F238E27FC236}">
                <a16:creationId xmlns:a16="http://schemas.microsoft.com/office/drawing/2014/main" id="{284C7259-EF89-026A-8ECA-1EF4B727BCA3}"/>
              </a:ext>
            </a:extLst>
          </p:cNvPr>
          <p:cNvSpPr txBox="1"/>
          <p:nvPr/>
        </p:nvSpPr>
        <p:spPr>
          <a:xfrm>
            <a:off x="7306026" y="5200650"/>
            <a:ext cx="4777117" cy="1384995"/>
          </a:xfrm>
          <a:prstGeom prst="rect">
            <a:avLst/>
          </a:prstGeom>
          <a:noFill/>
        </p:spPr>
        <p:txBody>
          <a:bodyPr wrap="square" rtlCol="0">
            <a:spAutoFit/>
          </a:bodyPr>
          <a:lstStyle/>
          <a:p>
            <a:r>
              <a:rPr lang="en-US" sz="2800" dirty="0"/>
              <a:t>Some days – me after work, fall asleep in my car in the driveway at home…</a:t>
            </a:r>
          </a:p>
        </p:txBody>
      </p:sp>
    </p:spTree>
    <p:extLst>
      <p:ext uri="{BB962C8B-B14F-4D97-AF65-F5344CB8AC3E}">
        <p14:creationId xmlns:p14="http://schemas.microsoft.com/office/powerpoint/2010/main" val="415539819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42CCF-FEB1-2235-7720-A4C7FDA1EB80}"/>
              </a:ext>
            </a:extLst>
          </p:cNvPr>
          <p:cNvSpPr>
            <a:spLocks noGrp="1"/>
          </p:cNvSpPr>
          <p:nvPr>
            <p:ph type="title"/>
          </p:nvPr>
        </p:nvSpPr>
        <p:spPr/>
        <p:txBody>
          <a:bodyPr anchor="t"/>
          <a:lstStyle/>
          <a:p>
            <a:r>
              <a:rPr lang="en-US" sz="2800" b="0" dirty="0">
                <a:solidFill>
                  <a:schemeClr val="bg1"/>
                </a:solidFill>
              </a:rPr>
              <a:t>This rest is for those who are obedient to the Lord’s word. That invitation still stands! Today! Still stands!</a:t>
            </a:r>
          </a:p>
        </p:txBody>
      </p:sp>
      <p:sp>
        <p:nvSpPr>
          <p:cNvPr id="3" name="Content Placeholder 2">
            <a:extLst>
              <a:ext uri="{FF2B5EF4-FFF2-40B4-BE49-F238E27FC236}">
                <a16:creationId xmlns:a16="http://schemas.microsoft.com/office/drawing/2014/main" id="{2DC6C040-E620-5937-BFE7-0BB613CA4113}"/>
              </a:ext>
            </a:extLst>
          </p:cNvPr>
          <p:cNvSpPr>
            <a:spLocks noGrp="1"/>
          </p:cNvSpPr>
          <p:nvPr>
            <p:ph idx="1"/>
          </p:nvPr>
        </p:nvSpPr>
        <p:spPr>
          <a:xfrm>
            <a:off x="444137" y="2222287"/>
            <a:ext cx="11403874" cy="4413644"/>
          </a:xfrm>
        </p:spPr>
        <p:txBody>
          <a:bodyPr anchor="t">
            <a:normAutofit lnSpcReduction="10000"/>
          </a:bodyPr>
          <a:lstStyle/>
          <a:p>
            <a:pPr marL="0" indent="0">
              <a:buNone/>
            </a:pPr>
            <a:r>
              <a:rPr lang="en-US" sz="2800" dirty="0"/>
              <a:t>V2 = Be careful that none of you fall short of obedience!</a:t>
            </a:r>
          </a:p>
          <a:p>
            <a:pPr marL="0" indent="0">
              <a:buNone/>
            </a:pPr>
            <a:r>
              <a:rPr lang="en-US" sz="2800" dirty="0"/>
              <a:t>		You have had His word proclaimed to/shared with you</a:t>
            </a:r>
          </a:p>
          <a:p>
            <a:pPr marL="0" indent="0">
              <a:buNone/>
            </a:pPr>
            <a:r>
              <a:rPr lang="en-US" sz="2800" dirty="0"/>
              <a:t>		Yet, some people chose not to believe, His word had/has  		no value to them…</a:t>
            </a:r>
          </a:p>
          <a:p>
            <a:pPr marL="0" indent="0">
              <a:buNone/>
            </a:pPr>
            <a:r>
              <a:rPr lang="en-US" sz="2800" dirty="0"/>
              <a:t>		They did not share (accept/participate) the faith (belief 			that Jesus is indeed God’s Son, Who died for us, rose again 		and reigns with the Father and will return to reign – a new 			heaven and new earth). They made/make a conscience 			decision to NOT accept/value the gospel</a:t>
            </a:r>
          </a:p>
        </p:txBody>
      </p:sp>
    </p:spTree>
    <p:extLst>
      <p:ext uri="{BB962C8B-B14F-4D97-AF65-F5344CB8AC3E}">
        <p14:creationId xmlns:p14="http://schemas.microsoft.com/office/powerpoint/2010/main" val="48733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0" name="Rectangle 9">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D6F8FFB2-BD1E-A2CC-302E-17F37DF11948}"/>
              </a:ext>
            </a:extLst>
          </p:cNvPr>
          <p:cNvSpPr>
            <a:spLocks noGrp="1"/>
          </p:cNvSpPr>
          <p:nvPr>
            <p:ph idx="4294967295"/>
          </p:nvPr>
        </p:nvSpPr>
        <p:spPr>
          <a:xfrm>
            <a:off x="5556551" y="197224"/>
            <a:ext cx="6420295" cy="6364941"/>
          </a:xfrm>
          <a:effectLst/>
        </p:spPr>
        <p:txBody>
          <a:bodyPr vert="horz" lIns="91440" tIns="45720" rIns="91440" bIns="45720" rtlCol="0" anchor="ctr">
            <a:normAutofit lnSpcReduction="10000"/>
          </a:bodyPr>
          <a:lstStyle/>
          <a:p>
            <a:pPr marL="0" indent="0">
              <a:buNone/>
            </a:pPr>
            <a:r>
              <a:rPr lang="en-US" sz="2800" dirty="0"/>
              <a:t>And yet his works have been finished since the creation of the world. </a:t>
            </a:r>
            <a:r>
              <a:rPr lang="en-US" sz="2800" b="1" baseline="30000" dirty="0"/>
              <a:t>4 </a:t>
            </a:r>
            <a:r>
              <a:rPr lang="en-US" sz="2800" dirty="0"/>
              <a:t>For somewhere he has spoken about the seventh day in these words: “On the seventh day God rested from all his works.” </a:t>
            </a:r>
            <a:r>
              <a:rPr lang="en-US" sz="2800" b="1" baseline="30000" dirty="0"/>
              <a:t>5 </a:t>
            </a:r>
            <a:r>
              <a:rPr lang="en-US" sz="2800" dirty="0"/>
              <a:t>And again in the passage above he says, “They shall never enter my rest.”</a:t>
            </a:r>
          </a:p>
          <a:p>
            <a:pPr marL="0" indent="0">
              <a:buNone/>
            </a:pPr>
            <a:r>
              <a:rPr lang="en-US" sz="2800" b="1" baseline="30000" dirty="0"/>
              <a:t>6 </a:t>
            </a:r>
            <a:r>
              <a:rPr lang="en-US" sz="2800" dirty="0"/>
              <a:t>Therefore since it still remains for some to enter that rest, and since those who formerly had the good news proclaimed to them did not go in because of their disobedience, </a:t>
            </a:r>
          </a:p>
          <a:p>
            <a:pPr marL="0" indent="0"/>
            <a:endParaRPr lang="en-US" dirty="0"/>
          </a:p>
        </p:txBody>
      </p:sp>
      <p:sp>
        <p:nvSpPr>
          <p:cNvPr id="4" name="TextBox 3">
            <a:extLst>
              <a:ext uri="{FF2B5EF4-FFF2-40B4-BE49-F238E27FC236}">
                <a16:creationId xmlns:a16="http://schemas.microsoft.com/office/drawing/2014/main" id="{0ED716B0-4FCC-51B7-260D-A7850B094347}"/>
              </a:ext>
            </a:extLst>
          </p:cNvPr>
          <p:cNvSpPr txBox="1"/>
          <p:nvPr/>
        </p:nvSpPr>
        <p:spPr>
          <a:xfrm>
            <a:off x="215154" y="615940"/>
            <a:ext cx="3553097" cy="4401205"/>
          </a:xfrm>
          <a:prstGeom prst="rect">
            <a:avLst/>
          </a:prstGeom>
          <a:noFill/>
        </p:spPr>
        <p:txBody>
          <a:bodyPr wrap="square" rtlCol="0">
            <a:spAutoFit/>
          </a:bodyPr>
          <a:lstStyle/>
          <a:p>
            <a:r>
              <a:rPr lang="en-US" sz="2800" dirty="0">
                <a:solidFill>
                  <a:schemeClr val="bg1"/>
                </a:solidFill>
              </a:rPr>
              <a:t>Gen 3: 15 = the plan of salvation was already in place…God rested from all His works…</a:t>
            </a:r>
          </a:p>
          <a:p>
            <a:endParaRPr lang="en-US" sz="2800" dirty="0">
              <a:solidFill>
                <a:schemeClr val="bg1"/>
              </a:solidFill>
            </a:endParaRPr>
          </a:p>
          <a:p>
            <a:endParaRPr lang="en-US" sz="2800" dirty="0">
              <a:solidFill>
                <a:schemeClr val="bg1"/>
              </a:solidFill>
            </a:endParaRPr>
          </a:p>
          <a:p>
            <a:endParaRPr lang="en-US" sz="2800" dirty="0">
              <a:solidFill>
                <a:schemeClr val="bg1"/>
              </a:solidFill>
            </a:endParaRPr>
          </a:p>
          <a:p>
            <a:r>
              <a:rPr lang="en-US" sz="2800" dirty="0">
                <a:solidFill>
                  <a:schemeClr val="bg1"/>
                </a:solidFill>
              </a:rPr>
              <a:t>This rest (salvation) STILL STANDS!</a:t>
            </a:r>
          </a:p>
        </p:txBody>
      </p:sp>
    </p:spTree>
    <p:extLst>
      <p:ext uri="{BB962C8B-B14F-4D97-AF65-F5344CB8AC3E}">
        <p14:creationId xmlns:p14="http://schemas.microsoft.com/office/powerpoint/2010/main" val="257859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68F2977E-E0AE-4EB4-A059-59E908EB8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66761" y="-666761"/>
            <a:ext cx="6858002" cy="8191524"/>
          </a:xfrm>
          <a:custGeom>
            <a:avLst/>
            <a:gdLst>
              <a:gd name="connsiteX0" fmla="*/ 6858002 w 6858002"/>
              <a:gd name="connsiteY0" fmla="*/ 6080676 h 8191524"/>
              <a:gd name="connsiteX1" fmla="*/ 3829244 w 6858002"/>
              <a:gd name="connsiteY1" fmla="*/ 8068294 h 8191524"/>
              <a:gd name="connsiteX2" fmla="*/ 3827371 w 6858002"/>
              <a:gd name="connsiteY2" fmla="*/ 8069839 h 8191524"/>
              <a:gd name="connsiteX3" fmla="*/ 3824585 w 6858002"/>
              <a:gd name="connsiteY3" fmla="*/ 8071350 h 8191524"/>
              <a:gd name="connsiteX4" fmla="*/ 3798695 w 6858002"/>
              <a:gd name="connsiteY4" fmla="*/ 8088342 h 8191524"/>
              <a:gd name="connsiteX5" fmla="*/ 3785013 w 6858002"/>
              <a:gd name="connsiteY5" fmla="*/ 8092830 h 8191524"/>
              <a:gd name="connsiteX6" fmla="*/ 3706341 w 6858002"/>
              <a:gd name="connsiteY6" fmla="*/ 8135531 h 8191524"/>
              <a:gd name="connsiteX7" fmla="*/ 3429000 w 6858002"/>
              <a:gd name="connsiteY7" fmla="*/ 8191524 h 8191524"/>
              <a:gd name="connsiteX8" fmla="*/ 3151660 w 6858002"/>
              <a:gd name="connsiteY8" fmla="*/ 8135531 h 8191524"/>
              <a:gd name="connsiteX9" fmla="*/ 3072998 w 6858002"/>
              <a:gd name="connsiteY9" fmla="*/ 8092835 h 8191524"/>
              <a:gd name="connsiteX10" fmla="*/ 3059300 w 6858002"/>
              <a:gd name="connsiteY10" fmla="*/ 8088342 h 8191524"/>
              <a:gd name="connsiteX11" fmla="*/ 3033385 w 6858002"/>
              <a:gd name="connsiteY11" fmla="*/ 8071334 h 8191524"/>
              <a:gd name="connsiteX12" fmla="*/ 3030629 w 6858002"/>
              <a:gd name="connsiteY12" fmla="*/ 8069839 h 8191524"/>
              <a:gd name="connsiteX13" fmla="*/ 3028777 w 6858002"/>
              <a:gd name="connsiteY13" fmla="*/ 8068310 h 8191524"/>
              <a:gd name="connsiteX14" fmla="*/ 2 w 6858002"/>
              <a:gd name="connsiteY14" fmla="*/ 6080676 h 8191524"/>
              <a:gd name="connsiteX15" fmla="*/ 6858002 w 6858002"/>
              <a:gd name="connsiteY15" fmla="*/ 0 h 8191524"/>
              <a:gd name="connsiteX16" fmla="*/ 6858002 w 6858002"/>
              <a:gd name="connsiteY16" fmla="*/ 2634972 h 8191524"/>
              <a:gd name="connsiteX17" fmla="*/ 6858002 w 6858002"/>
              <a:gd name="connsiteY17" fmla="*/ 2984308 h 8191524"/>
              <a:gd name="connsiteX18" fmla="*/ 6858002 w 6858002"/>
              <a:gd name="connsiteY18" fmla="*/ 3291840 h 8191524"/>
              <a:gd name="connsiteX19" fmla="*/ 6858002 w 6858002"/>
              <a:gd name="connsiteY19" fmla="*/ 6080675 h 8191524"/>
              <a:gd name="connsiteX20" fmla="*/ 2 w 6858002"/>
              <a:gd name="connsiteY20" fmla="*/ 6080675 h 8191524"/>
              <a:gd name="connsiteX21" fmla="*/ 2 w 6858002"/>
              <a:gd name="connsiteY21" fmla="*/ 3291840 h 8191524"/>
              <a:gd name="connsiteX22" fmla="*/ 0 w 6858002"/>
              <a:gd name="connsiteY22" fmla="*/ 3291840 h 8191524"/>
              <a:gd name="connsiteX23" fmla="*/ 0 w 6858002"/>
              <a:gd name="connsiteY23" fmla="*/ 0 h 819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58002" h="8191524">
                <a:moveTo>
                  <a:pt x="6858002" y="6080676"/>
                </a:moveTo>
                <a:lnTo>
                  <a:pt x="3829244" y="8068294"/>
                </a:lnTo>
                <a:lnTo>
                  <a:pt x="3827371" y="8069839"/>
                </a:lnTo>
                <a:lnTo>
                  <a:pt x="3824585" y="8071350"/>
                </a:lnTo>
                <a:lnTo>
                  <a:pt x="3798695" y="8088342"/>
                </a:lnTo>
                <a:lnTo>
                  <a:pt x="3785013" y="8092830"/>
                </a:lnTo>
                <a:lnTo>
                  <a:pt x="3706341" y="8135531"/>
                </a:lnTo>
                <a:cubicBezTo>
                  <a:pt x="3621098" y="8171586"/>
                  <a:pt x="3527377" y="8191524"/>
                  <a:pt x="3429000" y="8191524"/>
                </a:cubicBezTo>
                <a:cubicBezTo>
                  <a:pt x="3330623" y="8191524"/>
                  <a:pt x="3236903" y="8171586"/>
                  <a:pt x="3151660" y="8135531"/>
                </a:cubicBezTo>
                <a:lnTo>
                  <a:pt x="3072998" y="8092835"/>
                </a:lnTo>
                <a:lnTo>
                  <a:pt x="3059300" y="8088342"/>
                </a:lnTo>
                <a:lnTo>
                  <a:pt x="3033385" y="8071334"/>
                </a:lnTo>
                <a:lnTo>
                  <a:pt x="3030629" y="8069839"/>
                </a:lnTo>
                <a:lnTo>
                  <a:pt x="3028777" y="8068310"/>
                </a:lnTo>
                <a:lnTo>
                  <a:pt x="2" y="6080676"/>
                </a:lnTo>
                <a:close/>
                <a:moveTo>
                  <a:pt x="6858002" y="0"/>
                </a:moveTo>
                <a:lnTo>
                  <a:pt x="6858002" y="2634972"/>
                </a:lnTo>
                <a:lnTo>
                  <a:pt x="6858002" y="2984308"/>
                </a:lnTo>
                <a:lnTo>
                  <a:pt x="6858002" y="3291840"/>
                </a:lnTo>
                <a:lnTo>
                  <a:pt x="6858002" y="6080675"/>
                </a:lnTo>
                <a:lnTo>
                  <a:pt x="2" y="6080675"/>
                </a:lnTo>
                <a:lnTo>
                  <a:pt x="2" y="3291840"/>
                </a:lnTo>
                <a:lnTo>
                  <a:pt x="0" y="3291840"/>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9C8A0389-C5C6-3CD5-A417-8735F237C013}"/>
              </a:ext>
            </a:extLst>
          </p:cNvPr>
          <p:cNvSpPr>
            <a:spLocks noGrp="1"/>
          </p:cNvSpPr>
          <p:nvPr>
            <p:ph idx="4294967295"/>
          </p:nvPr>
        </p:nvSpPr>
        <p:spPr>
          <a:xfrm>
            <a:off x="99380" y="483068"/>
            <a:ext cx="6651812" cy="6490447"/>
          </a:xfrm>
          <a:effectLst/>
        </p:spPr>
        <p:txBody>
          <a:bodyPr vert="horz" lIns="91440" tIns="45720" rIns="91440" bIns="45720" rtlCol="0" anchor="ctr">
            <a:normAutofit fontScale="92500" lnSpcReduction="10000"/>
          </a:bodyPr>
          <a:lstStyle/>
          <a:p>
            <a:pPr marL="0" indent="0">
              <a:buNone/>
            </a:pPr>
            <a:r>
              <a:rPr lang="en-US" dirty="0"/>
              <a:t> </a:t>
            </a:r>
            <a:r>
              <a:rPr lang="en-US" sz="2800" b="1" baseline="30000" dirty="0"/>
              <a:t>7 </a:t>
            </a:r>
            <a:r>
              <a:rPr lang="en-US" sz="2800" dirty="0"/>
              <a:t>God again set a certain day, calling it “Today.” This he did when a long time later he spoke through David, as in the passage already quoted:</a:t>
            </a:r>
          </a:p>
          <a:p>
            <a:pPr marL="0" indent="0">
              <a:buNone/>
            </a:pPr>
            <a:r>
              <a:rPr lang="en-US" sz="2800" dirty="0"/>
              <a:t>			“Today, if you hear his voice,</a:t>
            </a:r>
            <a:br>
              <a:rPr lang="en-US" sz="2800" dirty="0"/>
            </a:br>
            <a:r>
              <a:rPr lang="en-US" sz="2800" dirty="0"/>
              <a:t>    			do not harden your hearts.”</a:t>
            </a:r>
          </a:p>
          <a:p>
            <a:pPr marL="0" indent="0">
              <a:buNone/>
            </a:pPr>
            <a:r>
              <a:rPr lang="en-US" sz="2800" b="1" baseline="30000" dirty="0"/>
              <a:t>8 </a:t>
            </a:r>
            <a:r>
              <a:rPr lang="en-US" sz="2800" dirty="0"/>
              <a:t>For if Joshua had given them rest, God would not have spoken later about another day. </a:t>
            </a:r>
            <a:r>
              <a:rPr lang="en-US" sz="2800" b="1" baseline="30000" dirty="0"/>
              <a:t>9 </a:t>
            </a:r>
            <a:r>
              <a:rPr lang="en-US" sz="2800" dirty="0"/>
              <a:t>There remains, then, a Sabbath-rest for the people of God; </a:t>
            </a:r>
            <a:r>
              <a:rPr lang="en-US" sz="2800" b="1" baseline="30000" dirty="0"/>
              <a:t>10 </a:t>
            </a:r>
            <a:r>
              <a:rPr lang="en-US" sz="2800" dirty="0"/>
              <a:t>for anyone who enters God’s rest also rests from their works, just as God did from his. </a:t>
            </a:r>
            <a:r>
              <a:rPr lang="en-US" sz="2800" b="1" baseline="30000" dirty="0"/>
              <a:t>11 </a:t>
            </a:r>
            <a:r>
              <a:rPr lang="en-US" sz="2800" u="sng" dirty="0"/>
              <a:t>Let us</a:t>
            </a:r>
            <a:r>
              <a:rPr lang="en-US" sz="2800" dirty="0"/>
              <a:t>, therefore, </a:t>
            </a:r>
            <a:r>
              <a:rPr lang="en-US" sz="2800" u="sng" dirty="0"/>
              <a:t>make every effort to enter that rest</a:t>
            </a:r>
            <a:r>
              <a:rPr lang="en-US" sz="2800" dirty="0"/>
              <a:t>, so that no one will perish by following their example of disobedience.</a:t>
            </a:r>
          </a:p>
          <a:p>
            <a:pPr marL="0" indent="0"/>
            <a:endParaRPr lang="en-US" dirty="0"/>
          </a:p>
        </p:txBody>
      </p:sp>
      <p:sp>
        <p:nvSpPr>
          <p:cNvPr id="4" name="TextBox 3">
            <a:extLst>
              <a:ext uri="{FF2B5EF4-FFF2-40B4-BE49-F238E27FC236}">
                <a16:creationId xmlns:a16="http://schemas.microsoft.com/office/drawing/2014/main" id="{7EBA62F1-FDE8-104C-A340-69FCDF7CDF6C}"/>
              </a:ext>
            </a:extLst>
          </p:cNvPr>
          <p:cNvSpPr txBox="1"/>
          <p:nvPr/>
        </p:nvSpPr>
        <p:spPr>
          <a:xfrm>
            <a:off x="8386354" y="2952206"/>
            <a:ext cx="3474720" cy="923330"/>
          </a:xfrm>
          <a:prstGeom prst="rect">
            <a:avLst/>
          </a:prstGeom>
          <a:noFill/>
        </p:spPr>
        <p:txBody>
          <a:bodyPr wrap="square" rtlCol="0">
            <a:spAutoFit/>
          </a:bodyPr>
          <a:lstStyle/>
          <a:p>
            <a:pPr algn="ctr"/>
            <a:r>
              <a:rPr lang="en-US" sz="5400" dirty="0">
                <a:solidFill>
                  <a:schemeClr val="bg1"/>
                </a:solidFill>
              </a:rPr>
              <a:t>Today!</a:t>
            </a:r>
          </a:p>
        </p:txBody>
      </p:sp>
      <p:sp>
        <p:nvSpPr>
          <p:cNvPr id="5" name="TextBox 4">
            <a:extLst>
              <a:ext uri="{FF2B5EF4-FFF2-40B4-BE49-F238E27FC236}">
                <a16:creationId xmlns:a16="http://schemas.microsoft.com/office/drawing/2014/main" id="{2202C3C8-A46E-0EE9-668C-322B06A1E2D9}"/>
              </a:ext>
            </a:extLst>
          </p:cNvPr>
          <p:cNvSpPr txBox="1"/>
          <p:nvPr/>
        </p:nvSpPr>
        <p:spPr>
          <a:xfrm>
            <a:off x="7589520" y="5212080"/>
            <a:ext cx="4271554" cy="1384995"/>
          </a:xfrm>
          <a:prstGeom prst="rect">
            <a:avLst/>
          </a:prstGeom>
          <a:noFill/>
        </p:spPr>
        <p:txBody>
          <a:bodyPr wrap="square" rtlCol="0">
            <a:spAutoFit/>
          </a:bodyPr>
          <a:lstStyle/>
          <a:p>
            <a:pPr algn="ctr"/>
            <a:r>
              <a:rPr lang="en-US" sz="2800" dirty="0">
                <a:solidFill>
                  <a:schemeClr val="bg1"/>
                </a:solidFill>
              </a:rPr>
              <a:t>Make every effort to enter that rest – Choose Obedience!</a:t>
            </a:r>
          </a:p>
        </p:txBody>
      </p:sp>
    </p:spTree>
    <p:extLst>
      <p:ext uri="{BB962C8B-B14F-4D97-AF65-F5344CB8AC3E}">
        <p14:creationId xmlns:p14="http://schemas.microsoft.com/office/powerpoint/2010/main" val="132103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16E3E5-5186-46A4-AFBD-337387D31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7B8FAACC-353E-4F84-BA62-A5514185D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7554995"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2FB3A2C-1C17-9310-4028-4A8458CFE0D7}"/>
              </a:ext>
            </a:extLst>
          </p:cNvPr>
          <p:cNvSpPr>
            <a:spLocks noGrp="1"/>
          </p:cNvSpPr>
          <p:nvPr>
            <p:ph type="title"/>
          </p:nvPr>
        </p:nvSpPr>
        <p:spPr>
          <a:xfrm>
            <a:off x="7799294" y="457201"/>
            <a:ext cx="4141693" cy="750904"/>
          </a:xfrm>
        </p:spPr>
        <p:txBody>
          <a:bodyPr anchor="b">
            <a:normAutofit/>
          </a:bodyPr>
          <a:lstStyle/>
          <a:p>
            <a:pPr algn="ctr"/>
            <a:r>
              <a:rPr lang="en-US" sz="3200" dirty="0">
                <a:solidFill>
                  <a:srgbClr val="FFFFFF"/>
                </a:solidFill>
              </a:rPr>
              <a:t>Consider… </a:t>
            </a:r>
            <a:r>
              <a:rPr lang="en-US" sz="3200" b="0" dirty="0">
                <a:solidFill>
                  <a:srgbClr val="FFFFFF"/>
                </a:solidFill>
              </a:rPr>
              <a:t>(v12)</a:t>
            </a:r>
            <a:endParaRPr lang="en-US" sz="3200" dirty="0">
              <a:solidFill>
                <a:srgbClr val="FFFFFF"/>
              </a:solidFill>
            </a:endParaRPr>
          </a:p>
        </p:txBody>
      </p:sp>
      <p:pic>
        <p:nvPicPr>
          <p:cNvPr id="4" name="Picture 3">
            <a:extLst>
              <a:ext uri="{FF2B5EF4-FFF2-40B4-BE49-F238E27FC236}">
                <a16:creationId xmlns:a16="http://schemas.microsoft.com/office/drawing/2014/main" id="{4E984171-97F3-12EB-6558-A6ECEF70EEDE}"/>
              </a:ext>
            </a:extLst>
          </p:cNvPr>
          <p:cNvPicPr>
            <a:picLocks noChangeAspect="1"/>
          </p:cNvPicPr>
          <p:nvPr/>
        </p:nvPicPr>
        <p:blipFill>
          <a:blip r:embed="rId2"/>
          <a:stretch>
            <a:fillRect/>
          </a:stretch>
        </p:blipFill>
        <p:spPr>
          <a:xfrm>
            <a:off x="704319" y="457201"/>
            <a:ext cx="6132139" cy="5584161"/>
          </a:xfrm>
          <a:prstGeom prst="roundRect">
            <a:avLst>
              <a:gd name="adj" fmla="val 3876"/>
            </a:avLst>
          </a:prstGeom>
          <a:ln>
            <a:solidFill>
              <a:schemeClr val="accent1"/>
            </a:solidFill>
          </a:ln>
          <a:effectLst/>
        </p:spPr>
      </p:pic>
      <p:sp>
        <p:nvSpPr>
          <p:cNvPr id="3" name="Content Placeholder 2">
            <a:extLst>
              <a:ext uri="{FF2B5EF4-FFF2-40B4-BE49-F238E27FC236}">
                <a16:creationId xmlns:a16="http://schemas.microsoft.com/office/drawing/2014/main" id="{F6736BF4-C8C1-3AFF-91DB-217DC6558794}"/>
              </a:ext>
            </a:extLst>
          </p:cNvPr>
          <p:cNvSpPr>
            <a:spLocks noGrp="1"/>
          </p:cNvSpPr>
          <p:nvPr>
            <p:ph idx="1"/>
          </p:nvPr>
        </p:nvSpPr>
        <p:spPr>
          <a:xfrm>
            <a:off x="7942729" y="1208105"/>
            <a:ext cx="3998258" cy="5192694"/>
          </a:xfrm>
        </p:spPr>
        <p:txBody>
          <a:bodyPr>
            <a:noAutofit/>
          </a:bodyPr>
          <a:lstStyle/>
          <a:p>
            <a:pPr marL="0" indent="0">
              <a:buNone/>
            </a:pPr>
            <a:r>
              <a:rPr lang="en-US" sz="2800" dirty="0">
                <a:solidFill>
                  <a:srgbClr val="FFFFFF"/>
                </a:solidFill>
              </a:rPr>
              <a:t>For the word of God is alive and active.  </a:t>
            </a:r>
          </a:p>
          <a:p>
            <a:pPr marL="0" indent="0">
              <a:buNone/>
            </a:pPr>
            <a:r>
              <a:rPr lang="en-US" sz="2800" dirty="0">
                <a:solidFill>
                  <a:srgbClr val="FFFFFF"/>
                </a:solidFill>
              </a:rPr>
              <a:t>Sharper than any double-edged sword, it penetrates even to dividing soul and spirit, joints and marrow; it judges the thoughts and attitudes of the heart.</a:t>
            </a:r>
          </a:p>
        </p:txBody>
      </p:sp>
    </p:spTree>
    <p:extLst>
      <p:ext uri="{BB962C8B-B14F-4D97-AF65-F5344CB8AC3E}">
        <p14:creationId xmlns:p14="http://schemas.microsoft.com/office/powerpoint/2010/main" val="39551016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CCEC46-B608-3548-7BA2-AFB4FE580A7D}"/>
              </a:ext>
            </a:extLst>
          </p:cNvPr>
          <p:cNvSpPr>
            <a:spLocks noGrp="1"/>
          </p:cNvSpPr>
          <p:nvPr>
            <p:ph type="title"/>
          </p:nvPr>
        </p:nvSpPr>
        <p:spPr/>
        <p:txBody>
          <a:bodyPr anchor="t"/>
          <a:lstStyle/>
          <a:p>
            <a:r>
              <a:rPr lang="en-US" sz="2800" b="0" dirty="0">
                <a:solidFill>
                  <a:schemeClr val="bg1"/>
                </a:solidFill>
              </a:rPr>
              <a:t>Spirit = breathe of God, life</a:t>
            </a:r>
            <a:br>
              <a:rPr lang="en-US" sz="2800" b="0" dirty="0">
                <a:solidFill>
                  <a:schemeClr val="bg1"/>
                </a:solidFill>
              </a:rPr>
            </a:br>
            <a:br>
              <a:rPr lang="en-US" sz="2800" b="0" dirty="0">
                <a:solidFill>
                  <a:schemeClr val="bg1"/>
                </a:solidFill>
              </a:rPr>
            </a:br>
            <a:r>
              <a:rPr lang="en-US" sz="2800" b="0" dirty="0">
                <a:solidFill>
                  <a:schemeClr val="bg1"/>
                </a:solidFill>
              </a:rPr>
              <a:t>Soul = who you are</a:t>
            </a:r>
          </a:p>
        </p:txBody>
      </p:sp>
      <p:sp>
        <p:nvSpPr>
          <p:cNvPr id="7" name="Text Placeholder 6">
            <a:extLst>
              <a:ext uri="{FF2B5EF4-FFF2-40B4-BE49-F238E27FC236}">
                <a16:creationId xmlns:a16="http://schemas.microsoft.com/office/drawing/2014/main" id="{DE363170-1030-D9BB-F584-528DBC237D9E}"/>
              </a:ext>
            </a:extLst>
          </p:cNvPr>
          <p:cNvSpPr>
            <a:spLocks noGrp="1"/>
          </p:cNvSpPr>
          <p:nvPr>
            <p:ph type="body" sz="quarter" idx="16"/>
          </p:nvPr>
        </p:nvSpPr>
        <p:spPr/>
        <p:txBody>
          <a:bodyPr/>
          <a:lstStyle/>
          <a:p>
            <a:endParaRPr lang="en-US"/>
          </a:p>
        </p:txBody>
      </p:sp>
      <p:pic>
        <p:nvPicPr>
          <p:cNvPr id="6" name="Picture 5">
            <a:extLst>
              <a:ext uri="{FF2B5EF4-FFF2-40B4-BE49-F238E27FC236}">
                <a16:creationId xmlns:a16="http://schemas.microsoft.com/office/drawing/2014/main" id="{FE8BD652-FB95-E094-DA93-66E1B8A10D37}"/>
              </a:ext>
            </a:extLst>
          </p:cNvPr>
          <p:cNvPicPr>
            <a:picLocks noChangeAspect="1"/>
          </p:cNvPicPr>
          <p:nvPr/>
        </p:nvPicPr>
        <p:blipFill>
          <a:blip r:embed="rId2"/>
          <a:stretch>
            <a:fillRect/>
          </a:stretch>
        </p:blipFill>
        <p:spPr>
          <a:xfrm>
            <a:off x="6155999" y="2286000"/>
            <a:ext cx="4880299" cy="2295525"/>
          </a:xfrm>
          <a:prstGeom prst="rect">
            <a:avLst/>
          </a:prstGeom>
        </p:spPr>
      </p:pic>
    </p:spTree>
    <p:extLst>
      <p:ext uri="{BB962C8B-B14F-4D97-AF65-F5344CB8AC3E}">
        <p14:creationId xmlns:p14="http://schemas.microsoft.com/office/powerpoint/2010/main" val="2707196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53576798-7F98-4C7F-B6C7-6D41B5A7E9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AC2290F0-E45D-41DB-B296-10FEC3519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23">
            <a:extLst>
              <a:ext uri="{FF2B5EF4-FFF2-40B4-BE49-F238E27FC236}">
                <a16:creationId xmlns:a16="http://schemas.microsoft.com/office/drawing/2014/main" id="{42F5B9E6-0E39-45C4-A238-A7F0FA66F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944" cy="6858000"/>
          </a:xfrm>
          <a:custGeom>
            <a:avLst/>
            <a:gdLst>
              <a:gd name="connsiteX0" fmla="*/ 0 w 7552944"/>
              <a:gd name="connsiteY0" fmla="*/ 0 h 6858000"/>
              <a:gd name="connsiteX1" fmla="*/ 1067477 w 7552944"/>
              <a:gd name="connsiteY1" fmla="*/ 0 h 6858000"/>
              <a:gd name="connsiteX2" fmla="*/ 2201779 w 7552944"/>
              <a:gd name="connsiteY2" fmla="*/ 0 h 6858000"/>
              <a:gd name="connsiteX3" fmla="*/ 7552944 w 7552944"/>
              <a:gd name="connsiteY3" fmla="*/ 0 h 6858000"/>
              <a:gd name="connsiteX4" fmla="*/ 7552944 w 7552944"/>
              <a:gd name="connsiteY4" fmla="*/ 1900238 h 6858000"/>
              <a:gd name="connsiteX5" fmla="*/ 7182528 w 7552944"/>
              <a:gd name="connsiteY5" fmla="*/ 2178050 h 6858000"/>
              <a:gd name="connsiteX6" fmla="*/ 7178294 w 7552944"/>
              <a:gd name="connsiteY6" fmla="*/ 2184400 h 6858000"/>
              <a:gd name="connsiteX7" fmla="*/ 7171944 w 7552944"/>
              <a:gd name="connsiteY7" fmla="*/ 2193925 h 6858000"/>
              <a:gd name="connsiteX8" fmla="*/ 7165594 w 7552944"/>
              <a:gd name="connsiteY8" fmla="*/ 2201863 h 6858000"/>
              <a:gd name="connsiteX9" fmla="*/ 7165594 w 7552944"/>
              <a:gd name="connsiteY9" fmla="*/ 2211388 h 6858000"/>
              <a:gd name="connsiteX10" fmla="*/ 7165594 w 7552944"/>
              <a:gd name="connsiteY10" fmla="*/ 2220913 h 6858000"/>
              <a:gd name="connsiteX11" fmla="*/ 7171944 w 7552944"/>
              <a:gd name="connsiteY11" fmla="*/ 2228850 h 6858000"/>
              <a:gd name="connsiteX12" fmla="*/ 7178294 w 7552944"/>
              <a:gd name="connsiteY12" fmla="*/ 2238375 h 6858000"/>
              <a:gd name="connsiteX13" fmla="*/ 7182528 w 7552944"/>
              <a:gd name="connsiteY13" fmla="*/ 2244725 h 6858000"/>
              <a:gd name="connsiteX14" fmla="*/ 7552944 w 7552944"/>
              <a:gd name="connsiteY14" fmla="*/ 2522538 h 6858000"/>
              <a:gd name="connsiteX15" fmla="*/ 7552944 w 7552944"/>
              <a:gd name="connsiteY15" fmla="*/ 6858000 h 6858000"/>
              <a:gd name="connsiteX16" fmla="*/ 2201779 w 7552944"/>
              <a:gd name="connsiteY16" fmla="*/ 6858000 h 6858000"/>
              <a:gd name="connsiteX17" fmla="*/ 1067477 w 7552944"/>
              <a:gd name="connsiteY17" fmla="*/ 6858000 h 6858000"/>
              <a:gd name="connsiteX18" fmla="*/ 0 w 7552944"/>
              <a:gd name="connsiteY1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2944" h="6858000">
                <a:moveTo>
                  <a:pt x="0" y="0"/>
                </a:moveTo>
                <a:lnTo>
                  <a:pt x="1067477" y="0"/>
                </a:lnTo>
                <a:lnTo>
                  <a:pt x="2201779" y="0"/>
                </a:lnTo>
                <a:lnTo>
                  <a:pt x="7552944" y="0"/>
                </a:lnTo>
                <a:lnTo>
                  <a:pt x="7552944" y="1900238"/>
                </a:lnTo>
                <a:lnTo>
                  <a:pt x="7182528" y="2178050"/>
                </a:lnTo>
                <a:lnTo>
                  <a:pt x="7178294" y="2184400"/>
                </a:lnTo>
                <a:lnTo>
                  <a:pt x="7171944" y="2193925"/>
                </a:lnTo>
                <a:lnTo>
                  <a:pt x="7165594" y="2201863"/>
                </a:lnTo>
                <a:lnTo>
                  <a:pt x="7165594" y="2211388"/>
                </a:lnTo>
                <a:lnTo>
                  <a:pt x="7165594" y="2220913"/>
                </a:lnTo>
                <a:lnTo>
                  <a:pt x="7171944" y="2228850"/>
                </a:lnTo>
                <a:lnTo>
                  <a:pt x="7178294" y="2238375"/>
                </a:lnTo>
                <a:lnTo>
                  <a:pt x="7182528" y="2244725"/>
                </a:lnTo>
                <a:lnTo>
                  <a:pt x="7552944" y="2522538"/>
                </a:lnTo>
                <a:lnTo>
                  <a:pt x="7552944" y="6858000"/>
                </a:lnTo>
                <a:lnTo>
                  <a:pt x="2201779" y="6858000"/>
                </a:lnTo>
                <a:lnTo>
                  <a:pt x="1067477" y="6858000"/>
                </a:lnTo>
                <a:lnTo>
                  <a:pt x="0" y="6858000"/>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73F15425-A662-5144-B019-2B6DBE051B97}"/>
              </a:ext>
            </a:extLst>
          </p:cNvPr>
          <p:cNvSpPr>
            <a:spLocks noGrp="1"/>
          </p:cNvSpPr>
          <p:nvPr>
            <p:ph type="body" sz="quarter" idx="16"/>
          </p:nvPr>
        </p:nvSpPr>
        <p:spPr>
          <a:xfrm>
            <a:off x="169817" y="2360748"/>
            <a:ext cx="7040879" cy="1571172"/>
          </a:xfrm>
        </p:spPr>
        <p:txBody>
          <a:bodyPr vert="horz" lIns="91440" tIns="45720" rIns="91440" bIns="45720" rtlCol="0" anchor="t">
            <a:normAutofit/>
          </a:bodyPr>
          <a:lstStyle/>
          <a:p>
            <a:pPr algn="ctr"/>
            <a:r>
              <a:rPr lang="en-US" sz="3600" dirty="0">
                <a:solidFill>
                  <a:srgbClr val="FFFFFF"/>
                </a:solidFill>
              </a:rPr>
              <a:t>Divides joints (bones) from marrow…</a:t>
            </a:r>
          </a:p>
        </p:txBody>
      </p:sp>
      <p:sp>
        <p:nvSpPr>
          <p:cNvPr id="15" name="Rounded Rectangle 17">
            <a:extLst>
              <a:ext uri="{FF2B5EF4-FFF2-40B4-BE49-F238E27FC236}">
                <a16:creationId xmlns:a16="http://schemas.microsoft.com/office/drawing/2014/main" id="{B97A76A2-B7F2-4D75-AB9E-71FB74882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3746" y="958640"/>
            <a:ext cx="3354790"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diagram of a bone&#10;&#10;AI-generated content may be incorrect.">
            <a:extLst>
              <a:ext uri="{FF2B5EF4-FFF2-40B4-BE49-F238E27FC236}">
                <a16:creationId xmlns:a16="http://schemas.microsoft.com/office/drawing/2014/main" id="{02722713-6C0C-30B9-E3BA-7FCE09808664}"/>
              </a:ext>
            </a:extLst>
          </p:cNvPr>
          <p:cNvPicPr>
            <a:picLocks noChangeAspect="1"/>
          </p:cNvPicPr>
          <p:nvPr/>
        </p:nvPicPr>
        <p:blipFill>
          <a:blip r:embed="rId2"/>
          <a:stretch>
            <a:fillRect/>
          </a:stretch>
        </p:blipFill>
        <p:spPr>
          <a:xfrm>
            <a:off x="8190698" y="954116"/>
            <a:ext cx="3354790" cy="4945243"/>
          </a:xfrm>
          <a:prstGeom prst="rect">
            <a:avLst/>
          </a:prstGeom>
        </p:spPr>
      </p:pic>
      <p:pic>
        <p:nvPicPr>
          <p:cNvPr id="5" name="Picture 4">
            <a:extLst>
              <a:ext uri="{FF2B5EF4-FFF2-40B4-BE49-F238E27FC236}">
                <a16:creationId xmlns:a16="http://schemas.microsoft.com/office/drawing/2014/main" id="{3362FE68-7778-F01D-928F-BA35BFF8CBFE}"/>
              </a:ext>
            </a:extLst>
          </p:cNvPr>
          <p:cNvPicPr>
            <a:picLocks noChangeAspect="1"/>
          </p:cNvPicPr>
          <p:nvPr/>
        </p:nvPicPr>
        <p:blipFill>
          <a:blip r:embed="rId3"/>
          <a:stretch>
            <a:fillRect/>
          </a:stretch>
        </p:blipFill>
        <p:spPr>
          <a:xfrm rot="729444">
            <a:off x="3860661" y="3959645"/>
            <a:ext cx="3441340" cy="2527674"/>
          </a:xfrm>
          <a:prstGeom prst="rect">
            <a:avLst/>
          </a:prstGeom>
        </p:spPr>
      </p:pic>
    </p:spTree>
    <p:extLst>
      <p:ext uri="{BB962C8B-B14F-4D97-AF65-F5344CB8AC3E}">
        <p14:creationId xmlns:p14="http://schemas.microsoft.com/office/powerpoint/2010/main" val="367228764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97</TotalTime>
  <Words>803</Words>
  <Application>Microsoft Macintosh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2</vt:lpstr>
      <vt:lpstr>Quotable</vt:lpstr>
      <vt:lpstr>Choices Made Clear</vt:lpstr>
      <vt:lpstr>The Promise (vv1-11)</vt:lpstr>
      <vt:lpstr>PowerPoint Presentation</vt:lpstr>
      <vt:lpstr>This rest is for those who are obedient to the Lord’s word. That invitation still stands! Today! Still stands!</vt:lpstr>
      <vt:lpstr>PowerPoint Presentation</vt:lpstr>
      <vt:lpstr>PowerPoint Presentation</vt:lpstr>
      <vt:lpstr>Consider… (v12)</vt:lpstr>
      <vt:lpstr>Spirit = breathe of God, life  Soul = who you are</vt:lpstr>
      <vt:lpstr>PowerPoint Presentation</vt:lpstr>
      <vt:lpstr>it judges the thoughts and attitudes of the heart…</vt:lpstr>
      <vt:lpstr>V 13, “Nothing in all creation is hidden  from God’s sight. Everything is uncovered and laid bare before the eyes of Him to whom we must give account.” </vt:lpstr>
      <vt:lpstr>Consider:  *His promises still stand *You choose *Know we will give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2025-08-15T19:55:33Z</dcterms:created>
  <dcterms:modified xsi:type="dcterms:W3CDTF">2025-08-15T21:32:57Z</dcterms:modified>
</cp:coreProperties>
</file>