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9/13/25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9/13/25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9/13/25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9/13/25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9/13/25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9/13/25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9/13/25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9/13/25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9/13/25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6813C-F2A2-66E8-E844-6387C22C4BB8}"/>
              </a:ext>
            </a:extLst>
          </p:cNvPr>
          <p:cNvSpPr>
            <a:spLocks noGrp="1"/>
          </p:cNvSpPr>
          <p:nvPr>
            <p:ph type="ctrTitle"/>
          </p:nvPr>
        </p:nvSpPr>
        <p:spPr/>
        <p:txBody>
          <a:bodyPr/>
          <a:lstStyle/>
          <a:p>
            <a:pPr algn="ctr"/>
            <a:r>
              <a:rPr lang="en-US" dirty="0"/>
              <a:t>Hope</a:t>
            </a:r>
          </a:p>
        </p:txBody>
      </p:sp>
      <p:sp>
        <p:nvSpPr>
          <p:cNvPr id="3" name="Subtitle 2">
            <a:extLst>
              <a:ext uri="{FF2B5EF4-FFF2-40B4-BE49-F238E27FC236}">
                <a16:creationId xmlns:a16="http://schemas.microsoft.com/office/drawing/2014/main" id="{C4A1B163-3E66-A6E2-E16E-302F173F4003}"/>
              </a:ext>
            </a:extLst>
          </p:cNvPr>
          <p:cNvSpPr>
            <a:spLocks noGrp="1"/>
          </p:cNvSpPr>
          <p:nvPr>
            <p:ph type="subTitle" idx="1"/>
          </p:nvPr>
        </p:nvSpPr>
        <p:spPr>
          <a:xfrm>
            <a:off x="810001" y="5280846"/>
            <a:ext cx="10572000" cy="937073"/>
          </a:xfrm>
        </p:spPr>
        <p:txBody>
          <a:bodyPr>
            <a:noAutofit/>
          </a:bodyPr>
          <a:lstStyle/>
          <a:p>
            <a:pPr algn="ctr"/>
            <a:r>
              <a:rPr lang="en-US" sz="3200" dirty="0"/>
              <a:t>Hebrews 6: 13 - 20</a:t>
            </a:r>
          </a:p>
        </p:txBody>
      </p:sp>
    </p:spTree>
    <p:extLst>
      <p:ext uri="{BB962C8B-B14F-4D97-AF65-F5344CB8AC3E}">
        <p14:creationId xmlns:p14="http://schemas.microsoft.com/office/powerpoint/2010/main" val="690632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53576798-7F98-4C7F-B6C7-6D41B5A7E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A416E3E5-5186-46A4-AFBD-337387D31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 y="0"/>
            <a:ext cx="1218742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23">
            <a:extLst>
              <a:ext uri="{FF2B5EF4-FFF2-40B4-BE49-F238E27FC236}">
                <a16:creationId xmlns:a16="http://schemas.microsoft.com/office/drawing/2014/main" id="{7B8FAACC-353E-4F84-BA62-A5514185D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7554995" y="0"/>
            <a:ext cx="4637005"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rgbClr val="212121"/>
          </a:solidFill>
          <a:ln>
            <a:noFill/>
            <a:headEnd/>
            <a:tailEnd/>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15B2D79B-74A9-67F9-C302-01D2370DABFA}"/>
              </a:ext>
            </a:extLst>
          </p:cNvPr>
          <p:cNvPicPr>
            <a:picLocks noChangeAspect="1"/>
          </p:cNvPicPr>
          <p:nvPr/>
        </p:nvPicPr>
        <p:blipFill>
          <a:blip r:embed="rId2"/>
          <a:stretch>
            <a:fillRect/>
          </a:stretch>
        </p:blipFill>
        <p:spPr>
          <a:xfrm>
            <a:off x="965844" y="457201"/>
            <a:ext cx="5609090" cy="5094513"/>
          </a:xfrm>
          <a:prstGeom prst="roundRect">
            <a:avLst>
              <a:gd name="adj" fmla="val 3876"/>
            </a:avLst>
          </a:prstGeom>
          <a:ln>
            <a:solidFill>
              <a:schemeClr val="accent1"/>
            </a:solidFill>
          </a:ln>
          <a:effectLst/>
        </p:spPr>
      </p:pic>
      <p:sp>
        <p:nvSpPr>
          <p:cNvPr id="4" name="TextBox 3">
            <a:extLst>
              <a:ext uri="{FF2B5EF4-FFF2-40B4-BE49-F238E27FC236}">
                <a16:creationId xmlns:a16="http://schemas.microsoft.com/office/drawing/2014/main" id="{557F3D7B-88DA-BA86-8421-E0F2E6EC01F9}"/>
              </a:ext>
            </a:extLst>
          </p:cNvPr>
          <p:cNvSpPr txBox="1"/>
          <p:nvPr/>
        </p:nvSpPr>
        <p:spPr>
          <a:xfrm>
            <a:off x="7929155" y="304800"/>
            <a:ext cx="3811332" cy="6275293"/>
          </a:xfrm>
          <a:prstGeom prst="rect">
            <a:avLst/>
          </a:prstGeom>
        </p:spPr>
        <p:txBody>
          <a:bodyPr vert="horz" lIns="91440" tIns="45720" rIns="91440" bIns="45720" rtlCol="0" anchor="t">
            <a:normAutofit/>
          </a:bodyPr>
          <a:lstStyle/>
          <a:p>
            <a:pPr>
              <a:spcBef>
                <a:spcPct val="20000"/>
              </a:spcBef>
              <a:spcAft>
                <a:spcPts val="600"/>
              </a:spcAft>
              <a:buClr>
                <a:schemeClr val="accent1"/>
              </a:buClr>
            </a:pPr>
            <a:endParaRPr lang="en-US" sz="1600" dirty="0">
              <a:solidFill>
                <a:srgbClr val="FFFFFF"/>
              </a:solidFill>
            </a:endParaRPr>
          </a:p>
          <a:p>
            <a:pPr>
              <a:spcBef>
                <a:spcPct val="20000"/>
              </a:spcBef>
              <a:spcAft>
                <a:spcPts val="600"/>
              </a:spcAft>
              <a:buClr>
                <a:schemeClr val="accent1"/>
              </a:buClr>
              <a:buFont typeface="Wingdings 2" charset="2"/>
              <a:buChar char=""/>
            </a:pPr>
            <a:r>
              <a:rPr lang="en-US" sz="2800" dirty="0">
                <a:solidFill>
                  <a:srgbClr val="FFFFFF"/>
                </a:solidFill>
              </a:rPr>
              <a:t>What is our hope – the oath given by God?</a:t>
            </a:r>
          </a:p>
          <a:p>
            <a:pPr>
              <a:spcBef>
                <a:spcPct val="20000"/>
              </a:spcBef>
              <a:spcAft>
                <a:spcPts val="600"/>
              </a:spcAft>
              <a:buClr>
                <a:schemeClr val="accent1"/>
              </a:buClr>
              <a:buFont typeface="Wingdings 2" charset="2"/>
              <a:buChar char=""/>
            </a:pPr>
            <a:endParaRPr lang="en-US" sz="2800" dirty="0">
              <a:solidFill>
                <a:srgbClr val="FFFFFF"/>
              </a:solidFill>
            </a:endParaRPr>
          </a:p>
          <a:p>
            <a:pPr>
              <a:spcBef>
                <a:spcPct val="20000"/>
              </a:spcBef>
              <a:spcAft>
                <a:spcPts val="600"/>
              </a:spcAft>
              <a:buClr>
                <a:schemeClr val="accent1"/>
              </a:buClr>
              <a:buFont typeface="Wingdings 2" charset="2"/>
              <a:buChar char=""/>
            </a:pPr>
            <a:r>
              <a:rPr lang="en-US" sz="2800" dirty="0">
                <a:solidFill>
                  <a:srgbClr val="FFFFFF"/>
                </a:solidFill>
              </a:rPr>
              <a:t>V20, “… Jesus, has entered the holiest of holies on our behalf. He has become a high priest forever, in the order of Melchizedek.”</a:t>
            </a:r>
          </a:p>
          <a:p>
            <a:pPr>
              <a:spcBef>
                <a:spcPct val="20000"/>
              </a:spcBef>
              <a:spcAft>
                <a:spcPts val="600"/>
              </a:spcAft>
              <a:buClr>
                <a:schemeClr val="accent1"/>
              </a:buClr>
              <a:buFont typeface="Wingdings 2" charset="2"/>
              <a:buChar char=""/>
            </a:pPr>
            <a:endParaRPr lang="en-US" sz="1600" dirty="0">
              <a:solidFill>
                <a:srgbClr val="FFFFFF"/>
              </a:solidFill>
            </a:endParaRPr>
          </a:p>
          <a:p>
            <a:pPr>
              <a:spcBef>
                <a:spcPct val="20000"/>
              </a:spcBef>
              <a:spcAft>
                <a:spcPts val="600"/>
              </a:spcAft>
              <a:buClr>
                <a:schemeClr val="accent1"/>
              </a:buClr>
              <a:buFont typeface="Wingdings 2" charset="2"/>
              <a:buChar char=""/>
            </a:pPr>
            <a:endParaRPr lang="en-US" sz="1600" dirty="0">
              <a:solidFill>
                <a:srgbClr val="FFFFFF"/>
              </a:solidFill>
            </a:endParaRPr>
          </a:p>
          <a:p>
            <a:pPr>
              <a:spcBef>
                <a:spcPct val="20000"/>
              </a:spcBef>
              <a:spcAft>
                <a:spcPts val="600"/>
              </a:spcAft>
              <a:buClr>
                <a:schemeClr val="accent1"/>
              </a:buClr>
              <a:buFont typeface="Wingdings 2" charset="2"/>
              <a:buChar char=""/>
            </a:pPr>
            <a:endParaRPr lang="en-US" sz="1600" dirty="0">
              <a:solidFill>
                <a:srgbClr val="FFFFFF"/>
              </a:solidFill>
            </a:endParaRPr>
          </a:p>
        </p:txBody>
      </p:sp>
      <p:sp>
        <p:nvSpPr>
          <p:cNvPr id="7" name="TextBox 6">
            <a:extLst>
              <a:ext uri="{FF2B5EF4-FFF2-40B4-BE49-F238E27FC236}">
                <a16:creationId xmlns:a16="http://schemas.microsoft.com/office/drawing/2014/main" id="{90782BDF-C2C1-DA0E-E82F-30E02A162A54}"/>
              </a:ext>
            </a:extLst>
          </p:cNvPr>
          <p:cNvSpPr txBox="1"/>
          <p:nvPr/>
        </p:nvSpPr>
        <p:spPr>
          <a:xfrm>
            <a:off x="207093" y="5625986"/>
            <a:ext cx="7145382" cy="954107"/>
          </a:xfrm>
          <a:prstGeom prst="rect">
            <a:avLst/>
          </a:prstGeom>
          <a:noFill/>
        </p:spPr>
        <p:txBody>
          <a:bodyPr wrap="square" rtlCol="0">
            <a:spAutoFit/>
          </a:bodyPr>
          <a:lstStyle/>
          <a:p>
            <a:pPr algn="ctr"/>
            <a:r>
              <a:rPr lang="en-US" sz="2800" dirty="0"/>
              <a:t>Jesus – an anchor to my soul, firm and secure!</a:t>
            </a:r>
          </a:p>
        </p:txBody>
      </p:sp>
    </p:spTree>
    <p:extLst>
      <p:ext uri="{BB962C8B-B14F-4D97-AF65-F5344CB8AC3E}">
        <p14:creationId xmlns:p14="http://schemas.microsoft.com/office/powerpoint/2010/main" val="196326307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3249A-171B-533F-999E-9F8C986DDEDD}"/>
              </a:ext>
            </a:extLst>
          </p:cNvPr>
          <p:cNvSpPr>
            <a:spLocks noGrp="1"/>
          </p:cNvSpPr>
          <p:nvPr>
            <p:ph type="title"/>
          </p:nvPr>
        </p:nvSpPr>
        <p:spPr/>
        <p:txBody>
          <a:bodyPr/>
          <a:lstStyle/>
          <a:p>
            <a:r>
              <a:rPr lang="en-US" dirty="0"/>
              <a:t>Hebrews 6: 13 - 20</a:t>
            </a:r>
          </a:p>
        </p:txBody>
      </p:sp>
      <p:sp>
        <p:nvSpPr>
          <p:cNvPr id="3" name="Content Placeholder 2">
            <a:extLst>
              <a:ext uri="{FF2B5EF4-FFF2-40B4-BE49-F238E27FC236}">
                <a16:creationId xmlns:a16="http://schemas.microsoft.com/office/drawing/2014/main" id="{D3E114D0-F90B-4EDF-28CB-07B46674CC90}"/>
              </a:ext>
            </a:extLst>
          </p:cNvPr>
          <p:cNvSpPr>
            <a:spLocks noGrp="1"/>
          </p:cNvSpPr>
          <p:nvPr>
            <p:ph idx="1"/>
          </p:nvPr>
        </p:nvSpPr>
        <p:spPr>
          <a:xfrm>
            <a:off x="178525" y="2744801"/>
            <a:ext cx="11834949" cy="3172673"/>
          </a:xfrm>
        </p:spPr>
        <p:txBody>
          <a:bodyPr anchor="t">
            <a:normAutofit/>
          </a:bodyPr>
          <a:lstStyle/>
          <a:p>
            <a:pPr marL="0" indent="0">
              <a:buNone/>
            </a:pPr>
            <a:r>
              <a:rPr lang="en-US" sz="2800" b="1" baseline="30000" dirty="0"/>
              <a:t>13 </a:t>
            </a:r>
            <a:r>
              <a:rPr lang="en-US" sz="2800" dirty="0"/>
              <a:t>When God made his promise to Abraham, since there was no one greater for him to swear by, he swore by himself,</a:t>
            </a:r>
            <a:r>
              <a:rPr lang="en-US" sz="2800" b="1" baseline="30000" dirty="0"/>
              <a:t>14 </a:t>
            </a:r>
            <a:r>
              <a:rPr lang="en-US" sz="2800" dirty="0"/>
              <a:t>saying, “I will surely bless you and give you many descendants.” </a:t>
            </a:r>
            <a:r>
              <a:rPr lang="en-US" sz="2800" b="1" baseline="30000" dirty="0"/>
              <a:t>15 </a:t>
            </a:r>
            <a:r>
              <a:rPr lang="en-US" sz="2800" dirty="0"/>
              <a:t>And so after waiting patiently, Abraham received what was promised.</a:t>
            </a:r>
          </a:p>
          <a:p>
            <a:pPr marL="0" indent="0">
              <a:buNone/>
            </a:pPr>
            <a:r>
              <a:rPr lang="en-US" sz="2800" b="1" baseline="30000" dirty="0"/>
              <a:t>16 </a:t>
            </a:r>
            <a:r>
              <a:rPr lang="en-US" sz="2800" dirty="0"/>
              <a:t>People swear by someone greater than themselves, and the oath confirms what is said and puts an end to all argument.</a:t>
            </a:r>
          </a:p>
          <a:p>
            <a:pPr marL="0" indent="0">
              <a:buNone/>
            </a:pPr>
            <a:endParaRPr lang="en-US" sz="2800" dirty="0"/>
          </a:p>
        </p:txBody>
      </p:sp>
    </p:spTree>
    <p:extLst>
      <p:ext uri="{BB962C8B-B14F-4D97-AF65-F5344CB8AC3E}">
        <p14:creationId xmlns:p14="http://schemas.microsoft.com/office/powerpoint/2010/main" val="2703797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A721953-321D-D5D8-8FE9-D5089FF39EDB}"/>
              </a:ext>
            </a:extLst>
          </p:cNvPr>
          <p:cNvSpPr txBox="1"/>
          <p:nvPr/>
        </p:nvSpPr>
        <p:spPr>
          <a:xfrm>
            <a:off x="374469" y="653881"/>
            <a:ext cx="11443062" cy="5550237"/>
          </a:xfrm>
          <a:prstGeom prst="rect">
            <a:avLst/>
          </a:prstGeom>
          <a:noFill/>
        </p:spPr>
        <p:txBody>
          <a:bodyPr wrap="square" rtlCol="0">
            <a:spAutoFit/>
          </a:bodyPr>
          <a:lstStyle/>
          <a:p>
            <a:r>
              <a:rPr lang="en-US" sz="2800" b="1" baseline="30000" dirty="0"/>
              <a:t>17 </a:t>
            </a:r>
            <a:r>
              <a:rPr lang="en-US" sz="2800" dirty="0"/>
              <a:t>Because God wanted to make the unchanging nature of his purpose very clear to the heirs of what was promised, he confirmed it with an oath. </a:t>
            </a:r>
          </a:p>
          <a:p>
            <a:endParaRPr lang="en-US" sz="2800" dirty="0"/>
          </a:p>
          <a:p>
            <a:r>
              <a:rPr lang="en-US" sz="2800" b="1" baseline="30000" dirty="0"/>
              <a:t>18 </a:t>
            </a:r>
            <a:r>
              <a:rPr lang="en-US" sz="2800" dirty="0"/>
              <a:t>God did this so that, by two unchangeable things in which it is impossible for God to lie, we who have fled to take hold of the hope set before us may be greatly encouraged. </a:t>
            </a:r>
          </a:p>
          <a:p>
            <a:endParaRPr lang="en-US" sz="2800" dirty="0"/>
          </a:p>
          <a:p>
            <a:r>
              <a:rPr lang="en-US" sz="2800" b="1" baseline="30000" dirty="0"/>
              <a:t>19 </a:t>
            </a:r>
            <a:r>
              <a:rPr lang="en-US" sz="2800" dirty="0"/>
              <a:t>We have this hope as an anchor for the soul, firm and secure. It enters the inner sanctuary behind the curtain, </a:t>
            </a:r>
          </a:p>
          <a:p>
            <a:endParaRPr lang="en-US" sz="2800" b="1" baseline="30000" dirty="0"/>
          </a:p>
          <a:p>
            <a:r>
              <a:rPr lang="en-US" sz="2800" b="1" baseline="30000" dirty="0"/>
              <a:t>20 </a:t>
            </a:r>
            <a:r>
              <a:rPr lang="en-US" sz="2800" dirty="0"/>
              <a:t>where our forerunner, Jesus, has entered on our behalf. He has become a high priest forever, in the order of Melchizedek.</a:t>
            </a:r>
          </a:p>
        </p:txBody>
      </p:sp>
    </p:spTree>
    <p:extLst>
      <p:ext uri="{BB962C8B-B14F-4D97-AF65-F5344CB8AC3E}">
        <p14:creationId xmlns:p14="http://schemas.microsoft.com/office/powerpoint/2010/main" val="1362763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732F0-7AC0-8382-5119-04B23910A814}"/>
              </a:ext>
            </a:extLst>
          </p:cNvPr>
          <p:cNvSpPr>
            <a:spLocks noGrp="1"/>
          </p:cNvSpPr>
          <p:nvPr>
            <p:ph type="title"/>
          </p:nvPr>
        </p:nvSpPr>
        <p:spPr/>
        <p:txBody>
          <a:bodyPr anchor="t"/>
          <a:lstStyle/>
          <a:p>
            <a:r>
              <a:rPr lang="en-US" sz="2800" b="0" dirty="0">
                <a:solidFill>
                  <a:schemeClr val="bg1"/>
                </a:solidFill>
              </a:rPr>
              <a:t>V13 &amp; 14 = God promised and sealed it with His own name – was/is there a greater name and power to seal His promise?</a:t>
            </a:r>
          </a:p>
        </p:txBody>
      </p:sp>
      <p:sp>
        <p:nvSpPr>
          <p:cNvPr id="3" name="Content Placeholder 2">
            <a:extLst>
              <a:ext uri="{FF2B5EF4-FFF2-40B4-BE49-F238E27FC236}">
                <a16:creationId xmlns:a16="http://schemas.microsoft.com/office/drawing/2014/main" id="{27754614-85B4-A6AD-5301-687031B6C5F1}"/>
              </a:ext>
            </a:extLst>
          </p:cNvPr>
          <p:cNvSpPr>
            <a:spLocks noGrp="1"/>
          </p:cNvSpPr>
          <p:nvPr>
            <p:ph idx="1"/>
          </p:nvPr>
        </p:nvSpPr>
        <p:spPr>
          <a:xfrm>
            <a:off x="431073" y="2024743"/>
            <a:ext cx="11586755" cy="4833257"/>
          </a:xfrm>
        </p:spPr>
        <p:txBody>
          <a:bodyPr anchor="t">
            <a:normAutofit lnSpcReduction="10000"/>
          </a:bodyPr>
          <a:lstStyle/>
          <a:p>
            <a:pPr marL="0" indent="0">
              <a:buNone/>
            </a:pPr>
            <a:r>
              <a:rPr lang="en-US" sz="2800" dirty="0"/>
              <a:t>V14 &amp; 15 = “I will bless you and give you (Abraham) many descendants”</a:t>
            </a:r>
          </a:p>
          <a:p>
            <a:pPr marL="0" indent="0">
              <a:buNone/>
            </a:pPr>
            <a:r>
              <a:rPr lang="en-US" sz="2800" dirty="0"/>
              <a:t>… “waiting patiently” – over 25 years … felt FOREVER!</a:t>
            </a:r>
          </a:p>
          <a:p>
            <a:pPr marL="0" indent="0">
              <a:buNone/>
            </a:pPr>
            <a:r>
              <a:rPr lang="en-US" sz="2800" dirty="0"/>
              <a:t>… “Abraham received what was promised” – Isaac, one child!</a:t>
            </a:r>
          </a:p>
          <a:p>
            <a:pPr marL="0" indent="0">
              <a:buNone/>
            </a:pPr>
            <a:endParaRPr lang="en-US" sz="2800" dirty="0"/>
          </a:p>
          <a:p>
            <a:pPr marL="0" indent="0">
              <a:buNone/>
            </a:pPr>
            <a:r>
              <a:rPr lang="en-US" sz="2800" dirty="0"/>
              <a:t>	Looking in forward, when the Israelites returned to Jerusalem to build the 2</a:t>
            </a:r>
            <a:r>
              <a:rPr lang="en-US" sz="2800" baseline="30000" dirty="0"/>
              <a:t>nd</a:t>
            </a:r>
            <a:r>
              <a:rPr lang="en-US" sz="2800" dirty="0"/>
              <a:t> Temple…some wept because it was not as ‘grand and beautiful’ as the 1</a:t>
            </a:r>
            <a:r>
              <a:rPr lang="en-US" sz="2800" baseline="30000" dirty="0"/>
              <a:t>st</a:t>
            </a:r>
            <a:r>
              <a:rPr lang="en-US" sz="2800" dirty="0"/>
              <a:t> Temple built by Solomon over 70 years before Zechariah’s time. Zech 4: 10, “Who dares to despise the day of small things…?”</a:t>
            </a:r>
          </a:p>
        </p:txBody>
      </p:sp>
    </p:spTree>
    <p:extLst>
      <p:ext uri="{BB962C8B-B14F-4D97-AF65-F5344CB8AC3E}">
        <p14:creationId xmlns:p14="http://schemas.microsoft.com/office/powerpoint/2010/main" val="189967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9DE33A-D9F1-C8A6-CA62-00284C8AE3F6}"/>
              </a:ext>
            </a:extLst>
          </p:cNvPr>
          <p:cNvSpPr txBox="1"/>
          <p:nvPr/>
        </p:nvSpPr>
        <p:spPr>
          <a:xfrm>
            <a:off x="339634" y="679269"/>
            <a:ext cx="11573692" cy="5693866"/>
          </a:xfrm>
          <a:prstGeom prst="rect">
            <a:avLst/>
          </a:prstGeom>
          <a:noFill/>
        </p:spPr>
        <p:txBody>
          <a:bodyPr wrap="square" rtlCol="0">
            <a:spAutoFit/>
          </a:bodyPr>
          <a:lstStyle/>
          <a:p>
            <a:r>
              <a:rPr lang="en-US" sz="2800" dirty="0"/>
              <a:t>V16 &amp; 17, God confirms His promise with an oath - there was no one greater to swear an oath to so God used Himself to legally bind His promise to Abraham – ‘legally bind’ = oath</a:t>
            </a:r>
          </a:p>
          <a:p>
            <a:endParaRPr lang="en-US" sz="2800" dirty="0"/>
          </a:p>
          <a:p>
            <a:r>
              <a:rPr lang="en-US" sz="2800" dirty="0"/>
              <a:t>	Because God declared His promise an “oath” , it put an end to any arguments – true or not true??? It IS TRUE because God made His promise an OATH…was it Ishmael or was the promise Isaac? It is Isaac!</a:t>
            </a:r>
          </a:p>
          <a:p>
            <a:endParaRPr lang="en-US" sz="2800" dirty="0"/>
          </a:p>
          <a:p>
            <a:r>
              <a:rPr lang="en-US" sz="2800" dirty="0"/>
              <a:t>The OATH made the promise ‘unchangeable’ – God cannot lie! It is impossible for God to lie (v18)</a:t>
            </a:r>
          </a:p>
          <a:p>
            <a:endParaRPr lang="en-US" sz="2800" dirty="0"/>
          </a:p>
          <a:p>
            <a:r>
              <a:rPr lang="en-US" sz="2800" dirty="0"/>
              <a:t>And because God cannot lie… we have HOPE!</a:t>
            </a:r>
          </a:p>
        </p:txBody>
      </p:sp>
    </p:spTree>
    <p:extLst>
      <p:ext uri="{BB962C8B-B14F-4D97-AF65-F5344CB8AC3E}">
        <p14:creationId xmlns:p14="http://schemas.microsoft.com/office/powerpoint/2010/main" val="27598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1063D-003A-DED9-6101-918C2F433E4A}"/>
              </a:ext>
            </a:extLst>
          </p:cNvPr>
          <p:cNvSpPr>
            <a:spLocks noGrp="1"/>
          </p:cNvSpPr>
          <p:nvPr>
            <p:ph type="title"/>
          </p:nvPr>
        </p:nvSpPr>
        <p:spPr/>
        <p:txBody>
          <a:bodyPr anchor="t"/>
          <a:lstStyle/>
          <a:p>
            <a:pPr algn="ctr"/>
            <a:r>
              <a:rPr lang="en-US" sz="2800" b="0" dirty="0">
                <a:solidFill>
                  <a:schemeClr val="bg1"/>
                </a:solidFill>
              </a:rPr>
              <a:t>V19, This hope is an anchor to our soul, it is firm and secure!</a:t>
            </a:r>
            <a:br>
              <a:rPr lang="en-US" sz="2800" b="0" dirty="0">
                <a:solidFill>
                  <a:schemeClr val="bg1"/>
                </a:solidFill>
              </a:rPr>
            </a:br>
            <a:r>
              <a:rPr lang="en-US" sz="2800" b="0" dirty="0">
                <a:solidFill>
                  <a:schemeClr val="bg1"/>
                </a:solidFill>
              </a:rPr>
              <a:t>What is ‘hope’?</a:t>
            </a:r>
          </a:p>
        </p:txBody>
      </p:sp>
      <p:sp>
        <p:nvSpPr>
          <p:cNvPr id="3" name="Content Placeholder 2">
            <a:extLst>
              <a:ext uri="{FF2B5EF4-FFF2-40B4-BE49-F238E27FC236}">
                <a16:creationId xmlns:a16="http://schemas.microsoft.com/office/drawing/2014/main" id="{D1CB6459-645E-3555-3E75-3599C170434F}"/>
              </a:ext>
            </a:extLst>
          </p:cNvPr>
          <p:cNvSpPr>
            <a:spLocks noGrp="1"/>
          </p:cNvSpPr>
          <p:nvPr>
            <p:ph idx="1"/>
          </p:nvPr>
        </p:nvSpPr>
        <p:spPr>
          <a:xfrm>
            <a:off x="300446" y="2222287"/>
            <a:ext cx="11612880" cy="4361393"/>
          </a:xfrm>
        </p:spPr>
        <p:txBody>
          <a:bodyPr anchor="t">
            <a:normAutofit/>
          </a:bodyPr>
          <a:lstStyle/>
          <a:p>
            <a:pPr marL="0" indent="0">
              <a:buNone/>
            </a:pPr>
            <a:r>
              <a:rPr lang="en-US" sz="2800" dirty="0"/>
              <a:t>Dictionary: </a:t>
            </a:r>
          </a:p>
          <a:p>
            <a:pPr marL="0" indent="0">
              <a:buNone/>
            </a:pPr>
            <a:r>
              <a:rPr lang="en-US" sz="2800" dirty="0"/>
              <a:t>‘secular hope is a state of mind that wishes for good with no assurance that it will actually happen. Biblical hope is filled with assurance, certainty, and trust. It is a hope you can believe because a trustworthy and faithful God has already promised you it will be so.’</a:t>
            </a:r>
          </a:p>
          <a:p>
            <a:pPr marL="0" indent="0">
              <a:buNone/>
            </a:pPr>
            <a:endParaRPr lang="en-US" sz="2800" dirty="0"/>
          </a:p>
          <a:p>
            <a:pPr marL="0" indent="0">
              <a:buNone/>
            </a:pPr>
            <a:r>
              <a:rPr lang="en-US" sz="2800" dirty="0"/>
              <a:t>‘A cherished desire with active anticipation’</a:t>
            </a:r>
          </a:p>
          <a:p>
            <a:pPr marL="0" indent="0">
              <a:buNone/>
            </a:pPr>
            <a:endParaRPr lang="en-US" sz="2800" dirty="0"/>
          </a:p>
        </p:txBody>
      </p:sp>
    </p:spTree>
    <p:extLst>
      <p:ext uri="{BB962C8B-B14F-4D97-AF65-F5344CB8AC3E}">
        <p14:creationId xmlns:p14="http://schemas.microsoft.com/office/powerpoint/2010/main" val="20098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C82EFC-E0B6-BE50-BB27-9929FDD2AEF2}"/>
              </a:ext>
            </a:extLst>
          </p:cNvPr>
          <p:cNvSpPr>
            <a:spLocks noGrp="1"/>
          </p:cNvSpPr>
          <p:nvPr>
            <p:ph type="title"/>
          </p:nvPr>
        </p:nvSpPr>
        <p:spPr>
          <a:xfrm>
            <a:off x="302647" y="415652"/>
            <a:ext cx="11403875" cy="1162594"/>
          </a:xfrm>
        </p:spPr>
        <p:txBody>
          <a:bodyPr anchor="t"/>
          <a:lstStyle/>
          <a:p>
            <a:r>
              <a:rPr lang="en-US" sz="2800" b="0" u="sng" dirty="0">
                <a:solidFill>
                  <a:schemeClr val="bg1"/>
                </a:solidFill>
              </a:rPr>
              <a:t>4 Elements of hope</a:t>
            </a:r>
            <a:r>
              <a:rPr lang="en-US" sz="2800" b="0" dirty="0">
                <a:solidFill>
                  <a:schemeClr val="bg1"/>
                </a:solidFill>
              </a:rPr>
              <a:t>: positivity; responsibility; agility (flexible and  ‘bounces’); and reality</a:t>
            </a:r>
          </a:p>
        </p:txBody>
      </p:sp>
      <p:sp>
        <p:nvSpPr>
          <p:cNvPr id="5" name="Content Placeholder 4">
            <a:extLst>
              <a:ext uri="{FF2B5EF4-FFF2-40B4-BE49-F238E27FC236}">
                <a16:creationId xmlns:a16="http://schemas.microsoft.com/office/drawing/2014/main" id="{2FA74B26-01C7-DB94-024D-B5D7A921BDC2}"/>
              </a:ext>
            </a:extLst>
          </p:cNvPr>
          <p:cNvSpPr>
            <a:spLocks noGrp="1"/>
          </p:cNvSpPr>
          <p:nvPr>
            <p:ph sz="half" idx="1"/>
          </p:nvPr>
        </p:nvSpPr>
        <p:spPr>
          <a:xfrm>
            <a:off x="228860" y="2289205"/>
            <a:ext cx="5185873" cy="4270342"/>
          </a:xfrm>
        </p:spPr>
        <p:txBody>
          <a:bodyPr anchor="t">
            <a:normAutofit lnSpcReduction="10000"/>
          </a:bodyPr>
          <a:lstStyle/>
          <a:p>
            <a:pPr marL="0" indent="0">
              <a:buNone/>
            </a:pPr>
            <a:r>
              <a:rPr lang="en-US" sz="2800" u="sng" dirty="0"/>
              <a:t>Quality of hope</a:t>
            </a:r>
            <a:r>
              <a:rPr lang="en-US" sz="2800" dirty="0"/>
              <a:t>:</a:t>
            </a:r>
          </a:p>
          <a:p>
            <a:pPr marL="0" indent="0">
              <a:buNone/>
            </a:pPr>
            <a:r>
              <a:rPr lang="en-US" sz="2800" dirty="0"/>
              <a:t>Not a ‘feel good’ emotion, it is an action-oriented strength involving the motivation and confidence that goals can be reached</a:t>
            </a:r>
          </a:p>
          <a:p>
            <a:pPr marL="0" indent="0">
              <a:buNone/>
            </a:pPr>
            <a:endParaRPr lang="en-US" sz="2800" dirty="0"/>
          </a:p>
          <a:p>
            <a:pPr marL="0" indent="0">
              <a:buNone/>
            </a:pPr>
            <a:r>
              <a:rPr lang="en-US" sz="2800" u="sng" dirty="0"/>
              <a:t>Purpose</a:t>
            </a:r>
            <a:r>
              <a:rPr lang="en-US" sz="2800" dirty="0"/>
              <a:t>: encourages a resilience in face of difficulty</a:t>
            </a:r>
          </a:p>
          <a:p>
            <a:pPr marL="0" indent="0">
              <a:buNone/>
            </a:pPr>
            <a:endParaRPr lang="en-US" sz="2800" dirty="0"/>
          </a:p>
        </p:txBody>
      </p:sp>
      <p:sp>
        <p:nvSpPr>
          <p:cNvPr id="6" name="Content Placeholder 5">
            <a:extLst>
              <a:ext uri="{FF2B5EF4-FFF2-40B4-BE49-F238E27FC236}">
                <a16:creationId xmlns:a16="http://schemas.microsoft.com/office/drawing/2014/main" id="{5BB29863-8CAC-FC04-D930-A25EFB427025}"/>
              </a:ext>
            </a:extLst>
          </p:cNvPr>
          <p:cNvSpPr>
            <a:spLocks noGrp="1"/>
          </p:cNvSpPr>
          <p:nvPr>
            <p:ph sz="half" idx="2"/>
          </p:nvPr>
        </p:nvSpPr>
        <p:spPr>
          <a:xfrm>
            <a:off x="5756341" y="2222288"/>
            <a:ext cx="5194583" cy="4491446"/>
          </a:xfrm>
        </p:spPr>
        <p:txBody>
          <a:bodyPr anchor="t">
            <a:normAutofit lnSpcReduction="10000"/>
          </a:bodyPr>
          <a:lstStyle/>
          <a:p>
            <a:pPr marL="0" indent="0">
              <a:buNone/>
            </a:pPr>
            <a:r>
              <a:rPr lang="en-US" sz="2800" u="sng" dirty="0"/>
              <a:t>Flower</a:t>
            </a:r>
            <a:r>
              <a:rPr lang="en-US" sz="2800" dirty="0"/>
              <a:t>: the iris – bridge between heaven and earth</a:t>
            </a:r>
          </a:p>
          <a:p>
            <a:pPr marL="0" indent="0">
              <a:buNone/>
            </a:pPr>
            <a:endParaRPr lang="en-US" sz="2800" dirty="0"/>
          </a:p>
          <a:p>
            <a:pPr marL="0" indent="0">
              <a:buNone/>
            </a:pPr>
            <a:endParaRPr lang="en-US" sz="2800" u="sng" dirty="0"/>
          </a:p>
          <a:p>
            <a:pPr marL="0" indent="0">
              <a:buNone/>
            </a:pPr>
            <a:endParaRPr lang="en-US" sz="2800" u="sng" dirty="0"/>
          </a:p>
          <a:p>
            <a:pPr marL="0" indent="0">
              <a:buNone/>
            </a:pPr>
            <a:r>
              <a:rPr lang="en-US" sz="2800" u="sng" dirty="0"/>
              <a:t>Color</a:t>
            </a:r>
            <a:r>
              <a:rPr lang="en-US" sz="2800" dirty="0"/>
              <a:t>: blue and green</a:t>
            </a:r>
          </a:p>
        </p:txBody>
      </p:sp>
      <p:pic>
        <p:nvPicPr>
          <p:cNvPr id="7" name="Picture 6">
            <a:extLst>
              <a:ext uri="{FF2B5EF4-FFF2-40B4-BE49-F238E27FC236}">
                <a16:creationId xmlns:a16="http://schemas.microsoft.com/office/drawing/2014/main" id="{217A582C-09DA-CCEA-6B3A-E21990D9B69F}"/>
              </a:ext>
            </a:extLst>
          </p:cNvPr>
          <p:cNvPicPr>
            <a:picLocks noChangeAspect="1"/>
          </p:cNvPicPr>
          <p:nvPr/>
        </p:nvPicPr>
        <p:blipFill>
          <a:blip r:embed="rId2"/>
          <a:stretch>
            <a:fillRect/>
          </a:stretch>
        </p:blipFill>
        <p:spPr>
          <a:xfrm rot="21123423">
            <a:off x="6672476" y="3198488"/>
            <a:ext cx="2412249" cy="1334074"/>
          </a:xfrm>
          <a:prstGeom prst="rect">
            <a:avLst/>
          </a:prstGeom>
        </p:spPr>
      </p:pic>
      <p:pic>
        <p:nvPicPr>
          <p:cNvPr id="8" name="Picture 7">
            <a:extLst>
              <a:ext uri="{FF2B5EF4-FFF2-40B4-BE49-F238E27FC236}">
                <a16:creationId xmlns:a16="http://schemas.microsoft.com/office/drawing/2014/main" id="{20E9E6EC-B711-69FF-4236-2DF74D16E7B3}"/>
              </a:ext>
            </a:extLst>
          </p:cNvPr>
          <p:cNvPicPr>
            <a:picLocks noChangeAspect="1"/>
          </p:cNvPicPr>
          <p:nvPr/>
        </p:nvPicPr>
        <p:blipFill>
          <a:blip r:embed="rId3"/>
          <a:stretch>
            <a:fillRect/>
          </a:stretch>
        </p:blipFill>
        <p:spPr>
          <a:xfrm rot="12187143" flipV="1">
            <a:off x="9566968" y="5049608"/>
            <a:ext cx="2427628" cy="1308954"/>
          </a:xfrm>
          <a:prstGeom prst="rect">
            <a:avLst/>
          </a:prstGeom>
        </p:spPr>
      </p:pic>
    </p:spTree>
    <p:extLst>
      <p:ext uri="{BB962C8B-B14F-4D97-AF65-F5344CB8AC3E}">
        <p14:creationId xmlns:p14="http://schemas.microsoft.com/office/powerpoint/2010/main" val="1518330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391A16-7261-487B-03C0-07D663B5C603}"/>
              </a:ext>
            </a:extLst>
          </p:cNvPr>
          <p:cNvSpPr>
            <a:spLocks noGrp="1"/>
          </p:cNvSpPr>
          <p:nvPr>
            <p:ph type="title"/>
          </p:nvPr>
        </p:nvSpPr>
        <p:spPr/>
        <p:txBody>
          <a:bodyPr/>
          <a:lstStyle/>
          <a:p>
            <a:r>
              <a:rPr lang="en-US" b="0" dirty="0">
                <a:solidFill>
                  <a:schemeClr val="bg1"/>
                </a:solidFill>
              </a:rPr>
              <a:t>Bible verses about HOPE:</a:t>
            </a:r>
          </a:p>
        </p:txBody>
      </p:sp>
      <p:sp>
        <p:nvSpPr>
          <p:cNvPr id="6" name="Content Placeholder 5">
            <a:extLst>
              <a:ext uri="{FF2B5EF4-FFF2-40B4-BE49-F238E27FC236}">
                <a16:creationId xmlns:a16="http://schemas.microsoft.com/office/drawing/2014/main" id="{A5ADD4E8-077C-E3A9-AF74-E8D706F97A35}"/>
              </a:ext>
            </a:extLst>
          </p:cNvPr>
          <p:cNvSpPr>
            <a:spLocks noGrp="1"/>
          </p:cNvSpPr>
          <p:nvPr>
            <p:ph idx="1"/>
          </p:nvPr>
        </p:nvSpPr>
        <p:spPr>
          <a:xfrm>
            <a:off x="870908" y="2744802"/>
            <a:ext cx="10450183" cy="3525370"/>
          </a:xfrm>
        </p:spPr>
        <p:txBody>
          <a:bodyPr anchor="t">
            <a:normAutofit/>
          </a:bodyPr>
          <a:lstStyle/>
          <a:p>
            <a:pPr marL="0" indent="0">
              <a:buNone/>
            </a:pPr>
            <a:r>
              <a:rPr lang="en-US" sz="2800" u="sng" dirty="0"/>
              <a:t>Psalm 62: 5 – 6</a:t>
            </a:r>
            <a:r>
              <a:rPr lang="en-US" sz="2800" dirty="0"/>
              <a:t>, “For God alone, o my soul, wait in silence, for my hope is from Him. He only is my rock and my salvation, my fortress; I shall not be shaken.”</a:t>
            </a:r>
          </a:p>
          <a:p>
            <a:pPr marL="0" indent="0">
              <a:buNone/>
            </a:pPr>
            <a:endParaRPr lang="en-US" sz="2800" dirty="0"/>
          </a:p>
          <a:p>
            <a:pPr marL="0" indent="0">
              <a:buNone/>
            </a:pPr>
            <a:r>
              <a:rPr lang="en-US" sz="2800" u="sng" dirty="0"/>
              <a:t>Proverbs 13: 12</a:t>
            </a:r>
            <a:r>
              <a:rPr lang="en-US" sz="2800" dirty="0"/>
              <a:t>, “Hope deferred (put off) makes the heart sick but a longing fulfilled is a tree of life.”</a:t>
            </a:r>
          </a:p>
        </p:txBody>
      </p:sp>
    </p:spTree>
    <p:extLst>
      <p:ext uri="{BB962C8B-B14F-4D97-AF65-F5344CB8AC3E}">
        <p14:creationId xmlns:p14="http://schemas.microsoft.com/office/powerpoint/2010/main" val="2349365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FC48A-5584-B4B8-F9D7-441DBF08F375}"/>
              </a:ext>
            </a:extLst>
          </p:cNvPr>
          <p:cNvSpPr>
            <a:spLocks noGrp="1"/>
          </p:cNvSpPr>
          <p:nvPr>
            <p:ph type="title"/>
          </p:nvPr>
        </p:nvSpPr>
        <p:spPr>
          <a:xfrm>
            <a:off x="810000" y="274319"/>
            <a:ext cx="10571998" cy="1423851"/>
          </a:xfrm>
        </p:spPr>
        <p:txBody>
          <a:bodyPr anchor="t"/>
          <a:lstStyle/>
          <a:p>
            <a:r>
              <a:rPr lang="en-US" sz="2800" b="0" u="sng" dirty="0">
                <a:solidFill>
                  <a:schemeClr val="bg1"/>
                </a:solidFill>
              </a:rPr>
              <a:t>Romans 15: 13</a:t>
            </a:r>
            <a:r>
              <a:rPr lang="en-US" sz="2800" b="0" dirty="0">
                <a:solidFill>
                  <a:schemeClr val="bg1"/>
                </a:solidFill>
              </a:rPr>
              <a:t>, “May the God of hope fill you with all joy and peace as you trust in Him, so that you may overflow with hope by the power of the Holy Spirit.”</a:t>
            </a:r>
          </a:p>
        </p:txBody>
      </p:sp>
      <p:sp>
        <p:nvSpPr>
          <p:cNvPr id="3" name="Content Placeholder 2">
            <a:extLst>
              <a:ext uri="{FF2B5EF4-FFF2-40B4-BE49-F238E27FC236}">
                <a16:creationId xmlns:a16="http://schemas.microsoft.com/office/drawing/2014/main" id="{24C34089-988A-28EB-81F5-01A1A7B44C35}"/>
              </a:ext>
            </a:extLst>
          </p:cNvPr>
          <p:cNvSpPr>
            <a:spLocks noGrp="1"/>
          </p:cNvSpPr>
          <p:nvPr>
            <p:ph idx="1"/>
          </p:nvPr>
        </p:nvSpPr>
        <p:spPr>
          <a:xfrm>
            <a:off x="313509" y="2222287"/>
            <a:ext cx="11678194" cy="4361394"/>
          </a:xfrm>
        </p:spPr>
        <p:txBody>
          <a:bodyPr anchor="t">
            <a:normAutofit/>
          </a:bodyPr>
          <a:lstStyle/>
          <a:p>
            <a:pPr marL="0" indent="0">
              <a:buNone/>
            </a:pPr>
            <a:r>
              <a:rPr lang="en-US" sz="2800" u="sng" dirty="0"/>
              <a:t>Romans 4: 18 – 21</a:t>
            </a:r>
            <a:r>
              <a:rPr lang="en-US" sz="2800" dirty="0"/>
              <a:t>, “Hope against hope – against all hope, Abraham believed” – fact ‘his body was a good as dead’ yet he did not waver; being fully persuaded that God had the power to do what He promised.”</a:t>
            </a:r>
          </a:p>
          <a:p>
            <a:pPr marL="0" indent="0">
              <a:buNone/>
            </a:pPr>
            <a:endParaRPr lang="en-US" sz="2800" dirty="0"/>
          </a:p>
          <a:p>
            <a:pPr marL="0" indent="0">
              <a:buNone/>
            </a:pPr>
            <a:r>
              <a:rPr lang="en-US" sz="2800" u="sng" dirty="0"/>
              <a:t>Job 17: 9 – 15</a:t>
            </a:r>
            <a:r>
              <a:rPr lang="en-US" sz="2800" dirty="0"/>
              <a:t>, “Where is my (Job’s) hope?...Nevertheless, the righteous hold on…and will grow stronger…If I yield to corruption – where is my hope? The desires on my heart (hope in God) turn night into day…in face of darkness – light is near!”</a:t>
            </a:r>
          </a:p>
        </p:txBody>
      </p:sp>
    </p:spTree>
    <p:extLst>
      <p:ext uri="{BB962C8B-B14F-4D97-AF65-F5344CB8AC3E}">
        <p14:creationId xmlns:p14="http://schemas.microsoft.com/office/powerpoint/2010/main" val="1251130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138</TotalTime>
  <Words>901</Words>
  <Application>Microsoft Macintosh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Century Gothic</vt:lpstr>
      <vt:lpstr>Wingdings 2</vt:lpstr>
      <vt:lpstr>Quotable</vt:lpstr>
      <vt:lpstr>Hope</vt:lpstr>
      <vt:lpstr>Hebrews 6: 13 - 20</vt:lpstr>
      <vt:lpstr>PowerPoint Presentation</vt:lpstr>
      <vt:lpstr>V13 &amp; 14 = God promised and sealed it with His own name – was/is there a greater name and power to seal His promise?</vt:lpstr>
      <vt:lpstr>PowerPoint Presentation</vt:lpstr>
      <vt:lpstr>V19, This hope is an anchor to our soul, it is firm and secure! What is ‘hope’?</vt:lpstr>
      <vt:lpstr>4 Elements of hope: positivity; responsibility; agility (flexible and  ‘bounces’); and reality</vt:lpstr>
      <vt:lpstr>Bible verses about HOPE:</vt:lpstr>
      <vt:lpstr>Romans 15: 13, “May the God of hope fill you with all joy and peace as you trust in Him, so that you may overflow with hope by the power of the Holy Spirit.”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3</cp:revision>
  <dcterms:created xsi:type="dcterms:W3CDTF">2025-09-12T21:18:49Z</dcterms:created>
  <dcterms:modified xsi:type="dcterms:W3CDTF">2025-09-13T22:36:11Z</dcterms:modified>
</cp:coreProperties>
</file>