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9/20/25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9/20/25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9/20/25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9/20/25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9/20/25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69ED6-AC37-3A80-E418-3E2B8A872CCB}"/>
              </a:ext>
            </a:extLst>
          </p:cNvPr>
          <p:cNvSpPr>
            <a:spLocks noGrp="1"/>
          </p:cNvSpPr>
          <p:nvPr>
            <p:ph type="ctrTitle"/>
          </p:nvPr>
        </p:nvSpPr>
        <p:spPr/>
        <p:txBody>
          <a:bodyPr>
            <a:normAutofit/>
          </a:bodyPr>
          <a:lstStyle/>
          <a:p>
            <a:pPr algn="ctr"/>
            <a:r>
              <a:rPr lang="en-US" sz="4800" dirty="0"/>
              <a:t>The Great shift: </a:t>
            </a:r>
            <a:br>
              <a:rPr lang="en-US" sz="4800" dirty="0"/>
            </a:br>
            <a:r>
              <a:rPr lang="en-US" sz="4800" dirty="0"/>
              <a:t>From Law to oath</a:t>
            </a:r>
          </a:p>
        </p:txBody>
      </p:sp>
      <p:sp>
        <p:nvSpPr>
          <p:cNvPr id="3" name="Subtitle 2">
            <a:extLst>
              <a:ext uri="{FF2B5EF4-FFF2-40B4-BE49-F238E27FC236}">
                <a16:creationId xmlns:a16="http://schemas.microsoft.com/office/drawing/2014/main" id="{35450431-3D7D-9ECF-F5A7-368A2EE0872F}"/>
              </a:ext>
            </a:extLst>
          </p:cNvPr>
          <p:cNvSpPr>
            <a:spLocks noGrp="1"/>
          </p:cNvSpPr>
          <p:nvPr>
            <p:ph type="subTitle" idx="1"/>
          </p:nvPr>
        </p:nvSpPr>
        <p:spPr/>
        <p:txBody>
          <a:bodyPr>
            <a:normAutofit/>
          </a:bodyPr>
          <a:lstStyle/>
          <a:p>
            <a:pPr algn="ctr"/>
            <a:r>
              <a:rPr lang="en-US" sz="3600" dirty="0"/>
              <a:t>Hebrews 7: 1 - 28</a:t>
            </a:r>
          </a:p>
        </p:txBody>
      </p:sp>
    </p:spTree>
    <p:extLst>
      <p:ext uri="{BB962C8B-B14F-4D97-AF65-F5344CB8AC3E}">
        <p14:creationId xmlns:p14="http://schemas.microsoft.com/office/powerpoint/2010/main" val="1923654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267B0-62B0-E98E-8E1F-8EEADCC1FCD7}"/>
              </a:ext>
            </a:extLst>
          </p:cNvPr>
          <p:cNvSpPr>
            <a:spLocks noGrp="1"/>
          </p:cNvSpPr>
          <p:nvPr>
            <p:ph type="title"/>
          </p:nvPr>
        </p:nvSpPr>
        <p:spPr>
          <a:xfrm>
            <a:off x="685800" y="762000"/>
            <a:ext cx="10820400" cy="823912"/>
          </a:xfrm>
        </p:spPr>
        <p:txBody>
          <a:bodyPr/>
          <a:lstStyle/>
          <a:p>
            <a:pPr algn="ctr"/>
            <a:r>
              <a:rPr lang="en-US" dirty="0"/>
              <a:t>Reviewing Hebrews 6</a:t>
            </a:r>
          </a:p>
        </p:txBody>
      </p:sp>
      <p:sp>
        <p:nvSpPr>
          <p:cNvPr id="6" name="Text Placeholder 5">
            <a:extLst>
              <a:ext uri="{FF2B5EF4-FFF2-40B4-BE49-F238E27FC236}">
                <a16:creationId xmlns:a16="http://schemas.microsoft.com/office/drawing/2014/main" id="{BBAECD59-B348-E144-2730-2CC337D181AE}"/>
              </a:ext>
            </a:extLst>
          </p:cNvPr>
          <p:cNvSpPr>
            <a:spLocks noGrp="1"/>
          </p:cNvSpPr>
          <p:nvPr>
            <p:ph type="body" idx="1"/>
          </p:nvPr>
        </p:nvSpPr>
        <p:spPr>
          <a:xfrm>
            <a:off x="917584" y="1834312"/>
            <a:ext cx="5079991" cy="507147"/>
          </a:xfrm>
        </p:spPr>
        <p:txBody>
          <a:bodyPr/>
          <a:lstStyle/>
          <a:p>
            <a:r>
              <a:rPr lang="en-US" dirty="0"/>
              <a:t>The Promise (Gen 12: 1-3)</a:t>
            </a:r>
          </a:p>
        </p:txBody>
      </p:sp>
      <p:sp>
        <p:nvSpPr>
          <p:cNvPr id="7" name="Content Placeholder 6">
            <a:extLst>
              <a:ext uri="{FF2B5EF4-FFF2-40B4-BE49-F238E27FC236}">
                <a16:creationId xmlns:a16="http://schemas.microsoft.com/office/drawing/2014/main" id="{24F1B01D-FD22-08A6-CBE2-1C2A03B7806B}"/>
              </a:ext>
            </a:extLst>
          </p:cNvPr>
          <p:cNvSpPr>
            <a:spLocks noGrp="1"/>
          </p:cNvSpPr>
          <p:nvPr>
            <p:ph sz="half" idx="2"/>
          </p:nvPr>
        </p:nvSpPr>
        <p:spPr>
          <a:xfrm>
            <a:off x="685800" y="2442754"/>
            <a:ext cx="5311775" cy="3775931"/>
          </a:xfrm>
        </p:spPr>
        <p:txBody>
          <a:bodyPr>
            <a:normAutofit lnSpcReduction="10000"/>
          </a:bodyPr>
          <a:lstStyle/>
          <a:p>
            <a:pPr marL="514350" indent="-514350">
              <a:buAutoNum type="arabicPeriod"/>
            </a:pPr>
            <a:r>
              <a:rPr lang="en-US" sz="2800" dirty="0"/>
              <a:t>I will make you a great nation and bless you and make your name great</a:t>
            </a:r>
          </a:p>
          <a:p>
            <a:pPr marL="514350" indent="-514350">
              <a:buAutoNum type="arabicPeriod"/>
            </a:pPr>
            <a:r>
              <a:rPr lang="en-US" sz="2800" dirty="0"/>
              <a:t>I will bless those who bless you and curse those who curse you</a:t>
            </a:r>
          </a:p>
          <a:p>
            <a:pPr marL="514350" indent="-514350">
              <a:buAutoNum type="arabicPeriod"/>
            </a:pPr>
            <a:r>
              <a:rPr lang="en-US" sz="2800" dirty="0"/>
              <a:t>All peoples of the earth will be blessed thru you (Galatians 3: 8)</a:t>
            </a:r>
          </a:p>
        </p:txBody>
      </p:sp>
      <p:sp>
        <p:nvSpPr>
          <p:cNvPr id="8" name="Text Placeholder 7">
            <a:extLst>
              <a:ext uri="{FF2B5EF4-FFF2-40B4-BE49-F238E27FC236}">
                <a16:creationId xmlns:a16="http://schemas.microsoft.com/office/drawing/2014/main" id="{3860B548-DC72-204E-77BF-FEC93CD838C6}"/>
              </a:ext>
            </a:extLst>
          </p:cNvPr>
          <p:cNvSpPr>
            <a:spLocks noGrp="1"/>
          </p:cNvSpPr>
          <p:nvPr>
            <p:ph type="body" sz="quarter" idx="3"/>
          </p:nvPr>
        </p:nvSpPr>
        <p:spPr>
          <a:xfrm>
            <a:off x="6286500" y="1751592"/>
            <a:ext cx="5105400" cy="608442"/>
          </a:xfrm>
        </p:spPr>
        <p:txBody>
          <a:bodyPr/>
          <a:lstStyle/>
          <a:p>
            <a:r>
              <a:rPr lang="en-US" dirty="0"/>
              <a:t>The Oath (6: 13, 16, &amp; 17)</a:t>
            </a:r>
          </a:p>
        </p:txBody>
      </p:sp>
      <p:sp>
        <p:nvSpPr>
          <p:cNvPr id="9" name="Content Placeholder 8">
            <a:extLst>
              <a:ext uri="{FF2B5EF4-FFF2-40B4-BE49-F238E27FC236}">
                <a16:creationId xmlns:a16="http://schemas.microsoft.com/office/drawing/2014/main" id="{7C167451-4005-B368-CC5B-E4189EF21AB4}"/>
              </a:ext>
            </a:extLst>
          </p:cNvPr>
          <p:cNvSpPr>
            <a:spLocks noGrp="1"/>
          </p:cNvSpPr>
          <p:nvPr>
            <p:ph sz="quarter" idx="4"/>
          </p:nvPr>
        </p:nvSpPr>
        <p:spPr>
          <a:xfrm>
            <a:off x="6172199" y="2442754"/>
            <a:ext cx="5610497" cy="4114800"/>
          </a:xfrm>
        </p:spPr>
        <p:txBody>
          <a:bodyPr>
            <a:normAutofit lnSpcReduction="10000"/>
          </a:bodyPr>
          <a:lstStyle/>
          <a:p>
            <a:pPr marL="514350" indent="-514350">
              <a:buFont typeface="+mj-lt"/>
              <a:buAutoNum type="arabicPeriod"/>
            </a:pPr>
            <a:r>
              <a:rPr lang="en-US" sz="2800" dirty="0"/>
              <a:t>God swore by His own name because there is no one greater</a:t>
            </a:r>
          </a:p>
          <a:p>
            <a:pPr marL="514350" indent="-514350">
              <a:buFont typeface="+mj-lt"/>
              <a:buAutoNum type="arabicPeriod"/>
            </a:pPr>
            <a:r>
              <a:rPr lang="en-US" sz="2800" dirty="0"/>
              <a:t>God sealed His promise by His own name – discussion closed</a:t>
            </a:r>
          </a:p>
          <a:p>
            <a:pPr marL="514350" indent="-514350">
              <a:buFont typeface="+mj-lt"/>
              <a:buAutoNum type="arabicPeriod"/>
            </a:pPr>
            <a:r>
              <a:rPr lang="en-US" sz="2800" dirty="0"/>
              <a:t>An oath confirms the promise</a:t>
            </a:r>
          </a:p>
          <a:p>
            <a:pPr marL="514350" indent="-514350">
              <a:buFont typeface="+mj-lt"/>
              <a:buAutoNum type="arabicPeriod"/>
            </a:pPr>
            <a:r>
              <a:rPr lang="en-US" sz="2800" dirty="0"/>
              <a:t>God confirmed His covenant with Abraham</a:t>
            </a:r>
          </a:p>
          <a:p>
            <a:endParaRPr lang="en-US" sz="2800" dirty="0"/>
          </a:p>
        </p:txBody>
      </p:sp>
    </p:spTree>
    <p:extLst>
      <p:ext uri="{BB962C8B-B14F-4D97-AF65-F5344CB8AC3E}">
        <p14:creationId xmlns:p14="http://schemas.microsoft.com/office/powerpoint/2010/main" val="2833869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070D6A30-75FA-B913-B21B-CE9D6CA72283}"/>
              </a:ext>
            </a:extLst>
          </p:cNvPr>
          <p:cNvSpPr>
            <a:spLocks noGrp="1"/>
          </p:cNvSpPr>
          <p:nvPr>
            <p:ph idx="1"/>
          </p:nvPr>
        </p:nvSpPr>
        <p:spPr>
          <a:xfrm>
            <a:off x="685800" y="1763488"/>
            <a:ext cx="10820400" cy="4976948"/>
          </a:xfrm>
        </p:spPr>
        <p:txBody>
          <a:bodyPr>
            <a:normAutofit/>
          </a:bodyPr>
          <a:lstStyle/>
          <a:p>
            <a:r>
              <a:rPr lang="en-US" sz="2800" dirty="0"/>
              <a:t>His name = King of Righteousness</a:t>
            </a:r>
          </a:p>
          <a:p>
            <a:r>
              <a:rPr lang="en-US" sz="2800" dirty="0"/>
              <a:t>He was the King of Salem (“Jerusalem” later) = King of Peace</a:t>
            </a:r>
          </a:p>
          <a:p>
            <a:r>
              <a:rPr lang="en-US" sz="2800" dirty="0"/>
              <a:t>No mother/father known – no genealogy</a:t>
            </a:r>
          </a:p>
          <a:p>
            <a:r>
              <a:rPr lang="en-US" sz="2800" dirty="0"/>
              <a:t>Resembling the Son of God – a priest forever (Psalms 110:4)</a:t>
            </a:r>
          </a:p>
          <a:p>
            <a:r>
              <a:rPr lang="en-US" sz="2800" dirty="0"/>
              <a:t>So great Abraham tithed to him</a:t>
            </a:r>
          </a:p>
          <a:p>
            <a:r>
              <a:rPr lang="en-US" sz="2800" dirty="0"/>
              <a:t>He did not trace his heritage through Levi – the Law required all priests to be from the line of Levi</a:t>
            </a:r>
          </a:p>
          <a:p>
            <a:r>
              <a:rPr lang="en-US" sz="2800" dirty="0"/>
              <a:t>In a strange way: Levi tithed to Melchizedek through his grandfather, Abraham!</a:t>
            </a:r>
          </a:p>
        </p:txBody>
      </p:sp>
      <p:sp>
        <p:nvSpPr>
          <p:cNvPr id="9" name="TextBox 8">
            <a:extLst>
              <a:ext uri="{FF2B5EF4-FFF2-40B4-BE49-F238E27FC236}">
                <a16:creationId xmlns:a16="http://schemas.microsoft.com/office/drawing/2014/main" id="{6B5B202B-6D4B-D857-FC62-A07970270C26}"/>
              </a:ext>
            </a:extLst>
          </p:cNvPr>
          <p:cNvSpPr txBox="1"/>
          <p:nvPr/>
        </p:nvSpPr>
        <p:spPr>
          <a:xfrm>
            <a:off x="195943" y="744583"/>
            <a:ext cx="11390811" cy="923330"/>
          </a:xfrm>
          <a:prstGeom prst="rect">
            <a:avLst/>
          </a:prstGeom>
          <a:noFill/>
        </p:spPr>
        <p:txBody>
          <a:bodyPr wrap="square" rtlCol="0">
            <a:spAutoFit/>
          </a:bodyPr>
          <a:lstStyle/>
          <a:p>
            <a:pPr algn="ctr"/>
            <a:r>
              <a:rPr lang="en-US" sz="3600" dirty="0"/>
              <a:t>Melchizedek brought up again… (7: 1 – 10)</a:t>
            </a:r>
          </a:p>
          <a:p>
            <a:pPr algn="ctr"/>
            <a:endParaRPr lang="en-US" dirty="0"/>
          </a:p>
        </p:txBody>
      </p:sp>
    </p:spTree>
    <p:extLst>
      <p:ext uri="{BB962C8B-B14F-4D97-AF65-F5344CB8AC3E}">
        <p14:creationId xmlns:p14="http://schemas.microsoft.com/office/powerpoint/2010/main" val="3426840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additive="base">
                                        <p:cTn id="31"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 calcmode="lin" valueType="num">
                                      <p:cBhvr additive="base">
                                        <p:cTn id="3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 calcmode="lin" valueType="num">
                                      <p:cBhvr additive="base">
                                        <p:cTn id="43"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FB7E0-D557-C983-EFDE-4CA6122F517B}"/>
              </a:ext>
            </a:extLst>
          </p:cNvPr>
          <p:cNvSpPr>
            <a:spLocks noGrp="1"/>
          </p:cNvSpPr>
          <p:nvPr>
            <p:ph type="title"/>
          </p:nvPr>
        </p:nvSpPr>
        <p:spPr>
          <a:xfrm>
            <a:off x="2895600" y="764373"/>
            <a:ext cx="8610600" cy="620290"/>
          </a:xfrm>
        </p:spPr>
        <p:txBody>
          <a:bodyPr>
            <a:normAutofit fontScale="90000"/>
          </a:bodyPr>
          <a:lstStyle/>
          <a:p>
            <a:r>
              <a:rPr lang="en-US" dirty="0"/>
              <a:t>???</a:t>
            </a:r>
            <a:r>
              <a:rPr lang="en-US" dirty="0" err="1"/>
              <a:t>Hmmmmmmmmm</a:t>
            </a:r>
            <a:r>
              <a:rPr lang="en-US" dirty="0"/>
              <a:t>?…</a:t>
            </a:r>
          </a:p>
        </p:txBody>
      </p:sp>
      <p:sp>
        <p:nvSpPr>
          <p:cNvPr id="3" name="Content Placeholder 2">
            <a:extLst>
              <a:ext uri="{FF2B5EF4-FFF2-40B4-BE49-F238E27FC236}">
                <a16:creationId xmlns:a16="http://schemas.microsoft.com/office/drawing/2014/main" id="{F68598AC-645C-440F-8D6F-D55F38268B8B}"/>
              </a:ext>
            </a:extLst>
          </p:cNvPr>
          <p:cNvSpPr>
            <a:spLocks noGrp="1"/>
          </p:cNvSpPr>
          <p:nvPr>
            <p:ph idx="1"/>
          </p:nvPr>
        </p:nvSpPr>
        <p:spPr>
          <a:xfrm>
            <a:off x="685800" y="1606731"/>
            <a:ext cx="10820400" cy="4898571"/>
          </a:xfrm>
        </p:spPr>
        <p:txBody>
          <a:bodyPr>
            <a:normAutofit/>
          </a:bodyPr>
          <a:lstStyle/>
          <a:p>
            <a:r>
              <a:rPr lang="en-US" sz="2800" dirty="0"/>
              <a:t>If the Law’s Levitical Priesthood was “perfect”, why was there a need for another Priesthood (Melchizedek)? … </a:t>
            </a:r>
            <a:r>
              <a:rPr lang="en-US" sz="2800" b="1" dirty="0"/>
              <a:t>not</a:t>
            </a:r>
            <a:r>
              <a:rPr lang="en-US" sz="2800" dirty="0"/>
              <a:t> from Aaron’s family line…</a:t>
            </a:r>
          </a:p>
          <a:p>
            <a:r>
              <a:rPr lang="en-US" sz="2800" dirty="0"/>
              <a:t>V12, “For when the priesthood is changed, the law must be changed also.”</a:t>
            </a:r>
          </a:p>
          <a:p>
            <a:endParaRPr lang="en-US" sz="2800" dirty="0"/>
          </a:p>
          <a:p>
            <a:pPr marL="0" indent="0">
              <a:buNone/>
            </a:pPr>
            <a:r>
              <a:rPr lang="en-US" sz="3600" dirty="0"/>
              <a:t>A Switch!</a:t>
            </a:r>
            <a:endParaRPr lang="en-US" sz="2800" dirty="0"/>
          </a:p>
          <a:p>
            <a:r>
              <a:rPr lang="en-US" sz="2800" dirty="0"/>
              <a:t>V14: It is clear that Jesus is from the line (tribe) of Judah – not Levi</a:t>
            </a:r>
          </a:p>
          <a:p>
            <a:r>
              <a:rPr lang="en-US" sz="2800" dirty="0"/>
              <a:t>Melchizedek – a priest forever</a:t>
            </a:r>
          </a:p>
          <a:p>
            <a:endParaRPr lang="en-US" sz="3600" dirty="0"/>
          </a:p>
        </p:txBody>
      </p:sp>
    </p:spTree>
    <p:extLst>
      <p:ext uri="{BB962C8B-B14F-4D97-AF65-F5344CB8AC3E}">
        <p14:creationId xmlns:p14="http://schemas.microsoft.com/office/powerpoint/2010/main" val="330512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284EF7-97FF-2671-0D0B-E20D9619782C}"/>
              </a:ext>
            </a:extLst>
          </p:cNvPr>
          <p:cNvSpPr>
            <a:spLocks noGrp="1"/>
          </p:cNvSpPr>
          <p:nvPr>
            <p:ph idx="1"/>
          </p:nvPr>
        </p:nvSpPr>
        <p:spPr>
          <a:xfrm>
            <a:off x="685800" y="1175657"/>
            <a:ext cx="10820400" cy="5682343"/>
          </a:xfrm>
        </p:spPr>
        <p:txBody>
          <a:bodyPr>
            <a:normAutofit lnSpcReduction="10000"/>
          </a:bodyPr>
          <a:lstStyle/>
          <a:p>
            <a:r>
              <a:rPr lang="en-US" sz="2800" dirty="0"/>
              <a:t>Levi’s line was not perfect and would be switched to Judah’s line – Jesus (v14)</a:t>
            </a:r>
          </a:p>
          <a:p>
            <a:endParaRPr lang="en-US" sz="2800" dirty="0"/>
          </a:p>
          <a:p>
            <a:r>
              <a:rPr lang="en-US" sz="2800" dirty="0"/>
              <a:t>Levi’s priesthood was based on the Law – legality and duty – regulations that were weak and useless – because the Law did not make anything perfect… </a:t>
            </a:r>
          </a:p>
          <a:p>
            <a:endParaRPr lang="en-US" sz="2800" dirty="0"/>
          </a:p>
          <a:p>
            <a:r>
              <a:rPr lang="en-US" sz="2800" dirty="0"/>
              <a:t>Melchizedek’s priesthood was based on the power of the indestructible – eternal life (v15-21) “You are a priest forever, in the order (line) of Melchizedek.” Psalms 110: 4</a:t>
            </a:r>
          </a:p>
          <a:p>
            <a:endParaRPr lang="en-US" sz="2800" dirty="0"/>
          </a:p>
          <a:p>
            <a:r>
              <a:rPr lang="en-US" sz="2800" dirty="0"/>
              <a:t>V18 &amp; 19 “The former regulations were put aside and a better hope is introduced…”</a:t>
            </a:r>
          </a:p>
          <a:p>
            <a:endParaRPr lang="en-US" sz="2800" dirty="0"/>
          </a:p>
        </p:txBody>
      </p:sp>
    </p:spTree>
    <p:extLst>
      <p:ext uri="{BB962C8B-B14F-4D97-AF65-F5344CB8AC3E}">
        <p14:creationId xmlns:p14="http://schemas.microsoft.com/office/powerpoint/2010/main" val="4028073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43B0E-6971-ABFE-B5EA-17F90585984E}"/>
              </a:ext>
            </a:extLst>
          </p:cNvPr>
          <p:cNvSpPr>
            <a:spLocks noGrp="1"/>
          </p:cNvSpPr>
          <p:nvPr>
            <p:ph type="title"/>
          </p:nvPr>
        </p:nvSpPr>
        <p:spPr>
          <a:xfrm>
            <a:off x="2895600" y="764373"/>
            <a:ext cx="8610600" cy="620290"/>
          </a:xfrm>
        </p:spPr>
        <p:txBody>
          <a:bodyPr>
            <a:normAutofit fontScale="90000"/>
          </a:bodyPr>
          <a:lstStyle/>
          <a:p>
            <a:r>
              <a:rPr lang="en-US" dirty="0"/>
              <a:t>God’s oath:</a:t>
            </a:r>
          </a:p>
        </p:txBody>
      </p:sp>
      <p:sp>
        <p:nvSpPr>
          <p:cNvPr id="3" name="Content Placeholder 2">
            <a:extLst>
              <a:ext uri="{FF2B5EF4-FFF2-40B4-BE49-F238E27FC236}">
                <a16:creationId xmlns:a16="http://schemas.microsoft.com/office/drawing/2014/main" id="{374ED39D-28B2-A8BC-C023-9C6B02767BD7}"/>
              </a:ext>
            </a:extLst>
          </p:cNvPr>
          <p:cNvSpPr>
            <a:spLocks noGrp="1"/>
          </p:cNvSpPr>
          <p:nvPr>
            <p:ph idx="1"/>
          </p:nvPr>
        </p:nvSpPr>
        <p:spPr>
          <a:xfrm>
            <a:off x="235131" y="1580606"/>
            <a:ext cx="11717383" cy="5094514"/>
          </a:xfrm>
        </p:spPr>
        <p:txBody>
          <a:bodyPr>
            <a:normAutofit/>
          </a:bodyPr>
          <a:lstStyle/>
          <a:p>
            <a:r>
              <a:rPr lang="en-US" sz="2800" dirty="0"/>
              <a:t>V20 “Others (Levites) became priests without an oath …”</a:t>
            </a:r>
          </a:p>
          <a:p>
            <a:endParaRPr lang="en-US" sz="2800" dirty="0"/>
          </a:p>
          <a:p>
            <a:r>
              <a:rPr lang="en-US" sz="2800" dirty="0"/>
              <a:t>V21 “But He (Jesus) became a priest with an oath when God said to Him: ‘The Lord has sworn and will not change His mind: You are a priest forever.’” (Psalms 110:4)</a:t>
            </a:r>
          </a:p>
          <a:p>
            <a:endParaRPr lang="en-US" sz="2800" dirty="0"/>
          </a:p>
          <a:p>
            <a:r>
              <a:rPr lang="en-US" sz="2800" dirty="0"/>
              <a:t>V22 “Because of this oath – Jesus is the </a:t>
            </a:r>
          </a:p>
          <a:p>
            <a:pPr marL="0" indent="0">
              <a:buNone/>
            </a:pPr>
            <a:r>
              <a:rPr lang="en-US" sz="2800" dirty="0"/>
              <a:t>           Guarantor of a better covenant.”</a:t>
            </a:r>
          </a:p>
          <a:p>
            <a:endParaRPr lang="en-US" sz="2800" dirty="0"/>
          </a:p>
          <a:p>
            <a:endParaRPr lang="en-US" sz="2800" dirty="0"/>
          </a:p>
        </p:txBody>
      </p:sp>
      <p:pic>
        <p:nvPicPr>
          <p:cNvPr id="4" name="Picture 3">
            <a:extLst>
              <a:ext uri="{FF2B5EF4-FFF2-40B4-BE49-F238E27FC236}">
                <a16:creationId xmlns:a16="http://schemas.microsoft.com/office/drawing/2014/main" id="{AEA892A6-CEBA-B581-7A74-26BBB36EDA1E}"/>
              </a:ext>
            </a:extLst>
          </p:cNvPr>
          <p:cNvPicPr>
            <a:picLocks noChangeAspect="1"/>
          </p:cNvPicPr>
          <p:nvPr/>
        </p:nvPicPr>
        <p:blipFill>
          <a:blip r:embed="rId2"/>
          <a:stretch>
            <a:fillRect/>
          </a:stretch>
        </p:blipFill>
        <p:spPr>
          <a:xfrm rot="1047034">
            <a:off x="8012382" y="4076224"/>
            <a:ext cx="3207417" cy="2402339"/>
          </a:xfrm>
          <a:prstGeom prst="rect">
            <a:avLst/>
          </a:prstGeom>
        </p:spPr>
      </p:pic>
    </p:spTree>
    <p:extLst>
      <p:ext uri="{BB962C8B-B14F-4D97-AF65-F5344CB8AC3E}">
        <p14:creationId xmlns:p14="http://schemas.microsoft.com/office/powerpoint/2010/main" val="2851507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C63B6-B24B-6159-3469-5D543DF7620D}"/>
              </a:ext>
            </a:extLst>
          </p:cNvPr>
          <p:cNvSpPr>
            <a:spLocks noGrp="1"/>
          </p:cNvSpPr>
          <p:nvPr>
            <p:ph type="title"/>
          </p:nvPr>
        </p:nvSpPr>
        <p:spPr>
          <a:xfrm>
            <a:off x="3581400" y="958613"/>
            <a:ext cx="8610600" cy="940526"/>
          </a:xfrm>
        </p:spPr>
        <p:txBody>
          <a:bodyPr>
            <a:normAutofit fontScale="90000"/>
          </a:bodyPr>
          <a:lstStyle/>
          <a:p>
            <a:pPr algn="ctr"/>
            <a:r>
              <a:rPr lang="en-US" dirty="0"/>
              <a:t>Jesus – the guarantor of a new covenant</a:t>
            </a:r>
          </a:p>
        </p:txBody>
      </p:sp>
      <p:sp>
        <p:nvSpPr>
          <p:cNvPr id="3" name="Content Placeholder 2">
            <a:extLst>
              <a:ext uri="{FF2B5EF4-FFF2-40B4-BE49-F238E27FC236}">
                <a16:creationId xmlns:a16="http://schemas.microsoft.com/office/drawing/2014/main" id="{3EE42916-DC3B-C68F-76E7-E7120BB661D0}"/>
              </a:ext>
            </a:extLst>
          </p:cNvPr>
          <p:cNvSpPr>
            <a:spLocks noGrp="1"/>
          </p:cNvSpPr>
          <p:nvPr>
            <p:ph idx="1"/>
          </p:nvPr>
        </p:nvSpPr>
        <p:spPr>
          <a:xfrm>
            <a:off x="335280" y="3175782"/>
            <a:ext cx="11521440" cy="3566159"/>
          </a:xfrm>
        </p:spPr>
        <p:txBody>
          <a:bodyPr>
            <a:normAutofit/>
          </a:bodyPr>
          <a:lstStyle/>
          <a:p>
            <a:r>
              <a:rPr lang="en-US" sz="2800" dirty="0"/>
              <a:t>V24 “Because Jesus lives forever, He has a permanent priesthood.”</a:t>
            </a:r>
          </a:p>
          <a:p>
            <a:r>
              <a:rPr lang="en-US" sz="2800" dirty="0"/>
              <a:t>V25 “…He is able to save completely…because He always lives to intercede for them (who believe in Him).”</a:t>
            </a:r>
          </a:p>
          <a:p>
            <a:r>
              <a:rPr lang="en-US" sz="2800" dirty="0"/>
              <a:t>V26 “He is holy, blameless, pure, set apart from sinners, and exalted above the heavens…”</a:t>
            </a:r>
          </a:p>
          <a:p>
            <a:r>
              <a:rPr lang="en-US" sz="2800" dirty="0"/>
              <a:t>V27 “…</a:t>
            </a:r>
            <a:r>
              <a:rPr lang="en-US" sz="2800" b="1" dirty="0"/>
              <a:t>He sacrificed </a:t>
            </a:r>
            <a:r>
              <a:rPr lang="en-US" sz="2800" b="1" i="1" dirty="0"/>
              <a:t>Himself</a:t>
            </a:r>
            <a:r>
              <a:rPr lang="en-US" sz="2800" b="1" dirty="0"/>
              <a:t> for our sins once and for all</a:t>
            </a:r>
            <a:r>
              <a:rPr lang="en-US" sz="2800" dirty="0"/>
              <a:t>!”</a:t>
            </a:r>
            <a:endParaRPr lang="en-US" sz="2800" i="1" dirty="0"/>
          </a:p>
        </p:txBody>
      </p:sp>
      <p:pic>
        <p:nvPicPr>
          <p:cNvPr id="4" name="Picture 3">
            <a:extLst>
              <a:ext uri="{FF2B5EF4-FFF2-40B4-BE49-F238E27FC236}">
                <a16:creationId xmlns:a16="http://schemas.microsoft.com/office/drawing/2014/main" id="{D9A8D72D-5CE7-3D2F-E5A6-12232C24E24F}"/>
              </a:ext>
            </a:extLst>
          </p:cNvPr>
          <p:cNvPicPr>
            <a:picLocks noChangeAspect="1"/>
          </p:cNvPicPr>
          <p:nvPr/>
        </p:nvPicPr>
        <p:blipFill>
          <a:blip r:embed="rId2"/>
          <a:stretch>
            <a:fillRect/>
          </a:stretch>
        </p:blipFill>
        <p:spPr>
          <a:xfrm rot="20861466">
            <a:off x="309811" y="313331"/>
            <a:ext cx="3182104" cy="2231091"/>
          </a:xfrm>
          <a:prstGeom prst="rect">
            <a:avLst/>
          </a:prstGeom>
        </p:spPr>
      </p:pic>
    </p:spTree>
    <p:extLst>
      <p:ext uri="{BB962C8B-B14F-4D97-AF65-F5344CB8AC3E}">
        <p14:creationId xmlns:p14="http://schemas.microsoft.com/office/powerpoint/2010/main" val="572430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C6625-61B9-976D-2EA9-76D3838D4520}"/>
              </a:ext>
            </a:extLst>
          </p:cNvPr>
          <p:cNvSpPr>
            <a:spLocks noGrp="1"/>
          </p:cNvSpPr>
          <p:nvPr>
            <p:ph type="title"/>
          </p:nvPr>
        </p:nvSpPr>
        <p:spPr>
          <a:xfrm>
            <a:off x="2895600" y="764373"/>
            <a:ext cx="8610600" cy="907673"/>
          </a:xfrm>
        </p:spPr>
        <p:txBody>
          <a:bodyPr/>
          <a:lstStyle/>
          <a:p>
            <a:r>
              <a:rPr lang="en-US" dirty="0"/>
              <a:t>The new Covenant</a:t>
            </a:r>
          </a:p>
        </p:txBody>
      </p:sp>
      <p:sp>
        <p:nvSpPr>
          <p:cNvPr id="3" name="Content Placeholder 2">
            <a:extLst>
              <a:ext uri="{FF2B5EF4-FFF2-40B4-BE49-F238E27FC236}">
                <a16:creationId xmlns:a16="http://schemas.microsoft.com/office/drawing/2014/main" id="{D863251F-5797-5136-3E24-605D0A465937}"/>
              </a:ext>
            </a:extLst>
          </p:cNvPr>
          <p:cNvSpPr>
            <a:spLocks noGrp="1"/>
          </p:cNvSpPr>
          <p:nvPr>
            <p:ph idx="1"/>
          </p:nvPr>
        </p:nvSpPr>
        <p:spPr>
          <a:xfrm>
            <a:off x="685800" y="1789612"/>
            <a:ext cx="10820400" cy="4872446"/>
          </a:xfrm>
        </p:spPr>
        <p:txBody>
          <a:bodyPr>
            <a:normAutofit lnSpcReduction="10000"/>
          </a:bodyPr>
          <a:lstStyle/>
          <a:p>
            <a:r>
              <a:rPr lang="en-US" sz="2800" dirty="0"/>
              <a:t>V28 “…the Oath …appointed the Son (Jesus), Who has been made perfect forever.”</a:t>
            </a:r>
          </a:p>
          <a:p>
            <a:endParaRPr lang="en-US" sz="2800" dirty="0"/>
          </a:p>
          <a:p>
            <a:r>
              <a:rPr lang="en-US" sz="2800" dirty="0"/>
              <a:t>Jesus’ shed blood (sacrifice) fulfilled the old covenant</a:t>
            </a:r>
          </a:p>
          <a:p>
            <a:pPr marL="0" indent="0">
              <a:buNone/>
            </a:pPr>
            <a:r>
              <a:rPr lang="en-US" sz="2800" dirty="0"/>
              <a:t> </a:t>
            </a:r>
          </a:p>
          <a:p>
            <a:r>
              <a:rPr lang="en-US" sz="2800" dirty="0"/>
              <a:t>God’s oath appointed Jesus’ sacrifice to be the new covenant…. “For God so loved the world the He gave His one and only Son, that whoever believes in Him shall not perish but have eternal life. For God did not send His Son into the world to condemn the world, but to save the world through Him. But whoever believes in Him is not condemned…” (John 3: 16 – 18)</a:t>
            </a:r>
          </a:p>
        </p:txBody>
      </p:sp>
    </p:spTree>
    <p:extLst>
      <p:ext uri="{BB962C8B-B14F-4D97-AF65-F5344CB8AC3E}">
        <p14:creationId xmlns:p14="http://schemas.microsoft.com/office/powerpoint/2010/main" val="1529471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D11DE8-D540-D91C-114E-BFA002161CC2}"/>
              </a:ext>
            </a:extLst>
          </p:cNvPr>
          <p:cNvSpPr>
            <a:spLocks noGrp="1"/>
          </p:cNvSpPr>
          <p:nvPr>
            <p:ph idx="1"/>
          </p:nvPr>
        </p:nvSpPr>
        <p:spPr>
          <a:xfrm>
            <a:off x="685800" y="1449978"/>
            <a:ext cx="10820400" cy="4768708"/>
          </a:xfrm>
        </p:spPr>
        <p:txBody>
          <a:bodyPr>
            <a:normAutofit/>
          </a:bodyPr>
          <a:lstStyle/>
          <a:p>
            <a:r>
              <a:rPr lang="en-US" sz="3600" dirty="0"/>
              <a:t>Jesus is the Guarantor of our salvation</a:t>
            </a:r>
          </a:p>
          <a:p>
            <a:endParaRPr lang="en-US" sz="3600" dirty="0"/>
          </a:p>
          <a:p>
            <a:r>
              <a:rPr lang="en-US" sz="3600" dirty="0"/>
              <a:t>Our salvation through Jesus is the Oath of the New Covenant…</a:t>
            </a:r>
          </a:p>
          <a:p>
            <a:endParaRPr lang="en-US" sz="3600" dirty="0"/>
          </a:p>
          <a:p>
            <a:r>
              <a:rPr lang="en-US" sz="3600" dirty="0"/>
              <a:t>Saved by grace through faith in Christ Jesus (Eph 2: 8)</a:t>
            </a:r>
          </a:p>
        </p:txBody>
      </p:sp>
    </p:spTree>
    <p:extLst>
      <p:ext uri="{BB962C8B-B14F-4D97-AF65-F5344CB8AC3E}">
        <p14:creationId xmlns:p14="http://schemas.microsoft.com/office/powerpoint/2010/main" val="2254343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112</TotalTime>
  <Words>682</Words>
  <Application>Microsoft Macintosh PowerPoint</Application>
  <PresentationFormat>Widescreen</PresentationFormat>
  <Paragraphs>57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Century Gothic</vt:lpstr>
      <vt:lpstr>Vapor Trail</vt:lpstr>
      <vt:lpstr>The Great shift:  From Law to oath</vt:lpstr>
      <vt:lpstr>Reviewing Hebrews 6</vt:lpstr>
      <vt:lpstr>PowerPoint Presentation</vt:lpstr>
      <vt:lpstr>???Hmmmmmmmmm?…</vt:lpstr>
      <vt:lpstr>PowerPoint Presentation</vt:lpstr>
      <vt:lpstr>God’s oath:</vt:lpstr>
      <vt:lpstr>Jesus – the guarantor of a new covenant</vt:lpstr>
      <vt:lpstr>The new Covenant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1</cp:revision>
  <dcterms:created xsi:type="dcterms:W3CDTF">2025-09-20T17:40:30Z</dcterms:created>
  <dcterms:modified xsi:type="dcterms:W3CDTF">2025-09-20T19:33:20Z</dcterms:modified>
</cp:coreProperties>
</file>