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4451"/>
    <p:restoredTop sz="94628"/>
  </p:normalViewPr>
  <p:slideViewPr>
    <p:cSldViewPr snapToGrid="0">
      <p:cViewPr varScale="1">
        <p:scale>
          <a:sx n="96" d="100"/>
          <a:sy n="96" d="100"/>
        </p:scale>
        <p:origin x="168" y="2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-3175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5760" y="0"/>
                </a:moveTo>
                <a:lnTo>
                  <a:pt x="0" y="0"/>
                </a:lnTo>
                <a:lnTo>
                  <a:pt x="0" y="3090"/>
                </a:lnTo>
                <a:lnTo>
                  <a:pt x="943" y="3090"/>
                </a:lnTo>
                <a:lnTo>
                  <a:pt x="1123" y="3270"/>
                </a:lnTo>
                <a:lnTo>
                  <a:pt x="1123" y="3270"/>
                </a:lnTo>
                <a:lnTo>
                  <a:pt x="1127" y="3272"/>
                </a:lnTo>
                <a:lnTo>
                  <a:pt x="1133" y="3275"/>
                </a:lnTo>
                <a:lnTo>
                  <a:pt x="1139" y="3278"/>
                </a:lnTo>
                <a:lnTo>
                  <a:pt x="1144" y="3278"/>
                </a:lnTo>
                <a:lnTo>
                  <a:pt x="1150" y="3278"/>
                </a:lnTo>
                <a:lnTo>
                  <a:pt x="1155" y="3275"/>
                </a:lnTo>
                <a:lnTo>
                  <a:pt x="1161" y="3272"/>
                </a:lnTo>
                <a:lnTo>
                  <a:pt x="1165" y="3270"/>
                </a:lnTo>
                <a:lnTo>
                  <a:pt x="1345" y="3090"/>
                </a:lnTo>
                <a:lnTo>
                  <a:pt x="5760" y="3090"/>
                </a:lnTo>
                <a:lnTo>
                  <a:pt x="5760" y="0"/>
                </a:lnTo>
                <a:close/>
              </a:path>
            </a:pathLst>
          </a:custGeom>
          <a:ln/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0001" y="1449147"/>
            <a:ext cx="10572000" cy="2971051"/>
          </a:xfrm>
        </p:spPr>
        <p:txBody>
          <a:bodyPr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10001" y="5280847"/>
            <a:ext cx="10572000" cy="434974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B9EBBA-996F-894A-B54A-D6246ED52CEA}" type="datetimeFigureOut">
              <a:rPr lang="en-US" dirty="0"/>
              <a:pPr/>
              <a:t>9/27/25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800600"/>
            <a:ext cx="10561418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5" name="Picture Placeholder 14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0" y="0"/>
            <a:ext cx="12192000" cy="4800600"/>
          </a:xfrm>
          <a:custGeom>
            <a:avLst/>
            <a:gdLst/>
            <a:ahLst/>
            <a:cxnLst/>
            <a:rect l="0" t="0" r="r" b="b"/>
            <a:pathLst>
              <a:path w="5760" h="3289">
                <a:moveTo>
                  <a:pt x="5760" y="0"/>
                </a:moveTo>
                <a:lnTo>
                  <a:pt x="0" y="0"/>
                </a:lnTo>
                <a:lnTo>
                  <a:pt x="0" y="3100"/>
                </a:lnTo>
                <a:lnTo>
                  <a:pt x="943" y="3100"/>
                </a:lnTo>
                <a:lnTo>
                  <a:pt x="1123" y="3281"/>
                </a:lnTo>
                <a:lnTo>
                  <a:pt x="1123" y="3281"/>
                </a:lnTo>
                <a:lnTo>
                  <a:pt x="1127" y="3283"/>
                </a:lnTo>
                <a:lnTo>
                  <a:pt x="1133" y="3286"/>
                </a:lnTo>
                <a:lnTo>
                  <a:pt x="1139" y="3289"/>
                </a:lnTo>
                <a:lnTo>
                  <a:pt x="1144" y="3289"/>
                </a:lnTo>
                <a:lnTo>
                  <a:pt x="1150" y="3289"/>
                </a:lnTo>
                <a:lnTo>
                  <a:pt x="1155" y="3286"/>
                </a:lnTo>
                <a:lnTo>
                  <a:pt x="1161" y="3283"/>
                </a:lnTo>
                <a:lnTo>
                  <a:pt x="1165" y="3281"/>
                </a:lnTo>
                <a:lnTo>
                  <a:pt x="1345" y="3100"/>
                </a:lnTo>
                <a:lnTo>
                  <a:pt x="5760" y="3100"/>
                </a:lnTo>
                <a:lnTo>
                  <a:pt x="5760" y="0"/>
                </a:lnTo>
                <a:close/>
              </a:path>
            </a:pathLst>
          </a:custGeom>
          <a:noFill/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marL="0" indent="0" algn="ctr">
              <a:buFontTx/>
              <a:buNone/>
              <a:defRPr sz="16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0000" y="5367338"/>
            <a:ext cx="10561418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C79C5D-2A6F-F04D-97DA-BEF2467B64E4}" type="datetimeFigureOut">
              <a:rPr lang="en-US" dirty="0"/>
              <a:pPr/>
              <a:t>9/27/25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>
            <a:spLocks noChangeAspect="1"/>
          </p:cNvSpPr>
          <p:nvPr/>
        </p:nvSpPr>
        <p:spPr bwMode="auto">
          <a:xfrm>
            <a:off x="631697" y="1081456"/>
            <a:ext cx="6332416" cy="3239188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0985" y="1238502"/>
            <a:ext cx="5893840" cy="2645912"/>
          </a:xfrm>
        </p:spPr>
        <p:txBody>
          <a:bodyPr anchor="b"/>
          <a:lstStyle>
            <a:lvl1pPr algn="l">
              <a:defRPr sz="4200" b="1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3190" y="4443680"/>
            <a:ext cx="5891636" cy="713241"/>
          </a:xfrm>
        </p:spPr>
        <p:txBody>
          <a:bodyPr anchor="t">
            <a:no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7574642" y="1081456"/>
            <a:ext cx="3810001" cy="407546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A1846-DA80-1C48-A609-854EA85C59AD}" type="datetimeFigureOut">
              <a:rPr lang="en-US" dirty="0"/>
              <a:pPr/>
              <a:t>9/27/25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6"/>
          <p:cNvSpPr>
            <a:spLocks noChangeAspect="1"/>
          </p:cNvSpPr>
          <p:nvPr/>
        </p:nvSpPr>
        <p:spPr bwMode="auto">
          <a:xfrm>
            <a:off x="1140884" y="2286585"/>
            <a:ext cx="4895115" cy="2503972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8" name="Title 1"/>
          <p:cNvSpPr>
            <a:spLocks noGrp="1"/>
          </p:cNvSpPr>
          <p:nvPr>
            <p:ph type="title"/>
          </p:nvPr>
        </p:nvSpPr>
        <p:spPr>
          <a:xfrm>
            <a:off x="1357089" y="2435957"/>
            <a:ext cx="4382521" cy="2007789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6156000" y="2286000"/>
            <a:ext cx="4880300" cy="229552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54567-0DE4-3F47-BF90-CB84690072F9}" type="datetimeFigureOut">
              <a:rPr lang="en-US" dirty="0"/>
              <a:pPr/>
              <a:t>9/27/25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52C72-DE31-F449-A4ED-4C594FD91407}" type="datetimeFigureOut">
              <a:rPr lang="en-US" dirty="0"/>
              <a:pPr/>
              <a:t>9/27/25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7669651" y="446089"/>
            <a:ext cx="4522349" cy="5414962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183540" y="586171"/>
            <a:ext cx="2494791" cy="513479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0001" y="446089"/>
            <a:ext cx="6611540" cy="5414962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2726E-379B-B349-9EED-81ED093FA806}" type="datetimeFigureOut">
              <a:rPr lang="en-US" dirty="0"/>
              <a:pPr/>
              <a:t>9/27/25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8712" y="2222287"/>
            <a:ext cx="10554574" cy="363651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A1323-8D79-1946-B0D7-40001CF92E9D}" type="datetimeFigureOut">
              <a:rPr lang="en-US" dirty="0"/>
              <a:pPr/>
              <a:t>9/27/25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7"/>
          <p:cNvSpPr/>
          <p:nvPr/>
        </p:nvSpPr>
        <p:spPr bwMode="auto">
          <a:xfrm>
            <a:off x="0" y="1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0" y="0"/>
                </a:moveTo>
                <a:lnTo>
                  <a:pt x="5760" y="0"/>
                </a:lnTo>
                <a:lnTo>
                  <a:pt x="5760" y="3090"/>
                </a:lnTo>
                <a:lnTo>
                  <a:pt x="4817" y="3090"/>
                </a:lnTo>
                <a:lnTo>
                  <a:pt x="4637" y="3270"/>
                </a:lnTo>
                <a:lnTo>
                  <a:pt x="4637" y="3270"/>
                </a:lnTo>
                <a:lnTo>
                  <a:pt x="4633" y="3272"/>
                </a:lnTo>
                <a:lnTo>
                  <a:pt x="4627" y="3275"/>
                </a:lnTo>
                <a:lnTo>
                  <a:pt x="4621" y="3278"/>
                </a:lnTo>
                <a:lnTo>
                  <a:pt x="4616" y="3278"/>
                </a:lnTo>
                <a:lnTo>
                  <a:pt x="4610" y="3278"/>
                </a:lnTo>
                <a:lnTo>
                  <a:pt x="4605" y="3275"/>
                </a:lnTo>
                <a:lnTo>
                  <a:pt x="4599" y="3272"/>
                </a:lnTo>
                <a:lnTo>
                  <a:pt x="4595" y="3270"/>
                </a:lnTo>
                <a:lnTo>
                  <a:pt x="4415" y="3090"/>
                </a:lnTo>
                <a:lnTo>
                  <a:pt x="0" y="309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ln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2951396"/>
            <a:ext cx="10561418" cy="1468800"/>
          </a:xfrm>
        </p:spPr>
        <p:txBody>
          <a:bodyPr anchor="b"/>
          <a:lstStyle>
            <a:lvl1pPr algn="r">
              <a:defRPr sz="4800" b="1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5281201"/>
            <a:ext cx="10561418" cy="433955"/>
          </a:xfrm>
        </p:spPr>
        <p:txBody>
          <a:bodyPr anchor="t">
            <a:no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A1846-DA80-1C48-A609-854EA85C59AD}" type="datetimeFigureOut">
              <a:rPr lang="en-US" dirty="0"/>
              <a:pPr/>
              <a:t>9/27/25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8712" y="2222287"/>
            <a:ext cx="5185873" cy="3638763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7415" y="2222287"/>
            <a:ext cx="5194583" cy="3638764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02355-E14B-8545-A8F8-0FE83CC9D524}" type="datetimeFigureOut">
              <a:rPr lang="en-US" dirty="0"/>
              <a:pPr/>
              <a:t>9/27/25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4728" y="2174875"/>
            <a:ext cx="5189857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4729" y="2751138"/>
            <a:ext cx="5189856" cy="3109913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87415" y="2174875"/>
            <a:ext cx="5194583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87415" y="2751138"/>
            <a:ext cx="5194583" cy="3109913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640F58-564D-2B4F-AE67-E407BA4FCF45}" type="datetimeFigureOut">
              <a:rPr lang="en-US" dirty="0"/>
              <a:pPr/>
              <a:t>9/27/25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A34C8-038E-2045-AF43-DF7DBB8E0E9E}" type="datetimeFigureOut">
              <a:rPr lang="en-US" dirty="0"/>
              <a:pPr/>
              <a:t>9/27/25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18C68F-D26B-8F47-958C-23B49CF8A634}" type="datetimeFigureOut">
              <a:rPr lang="en-US" dirty="0"/>
              <a:pPr/>
              <a:t>9/27/25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1073151" y="446087"/>
            <a:ext cx="3547533" cy="1814651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3151" y="446088"/>
            <a:ext cx="3547533" cy="161839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5633" y="446088"/>
            <a:ext cx="6252633" cy="5414963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3151" y="2260738"/>
            <a:ext cx="3547533" cy="360031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DF5E60-9974-AC48-9591-99C2BB44B7CF}" type="datetimeFigureOut">
              <a:rPr lang="en-US" dirty="0"/>
              <a:pPr/>
              <a:t>9/27/25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4728" y="727522"/>
            <a:ext cx="4852988" cy="1617163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Picture Placeholder 11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6098117" y="0"/>
            <a:ext cx="6093883" cy="6858000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noFill/>
          <a:ln w="9525">
            <a:solidFill>
              <a:schemeClr val="tx2"/>
            </a:solidFill>
            <a:round/>
            <a:headEnd/>
            <a:tailEnd/>
          </a:ln>
          <a:effectLst/>
        </p:spPr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algn="ctr">
              <a:buFontTx/>
              <a:buNone/>
              <a:defRPr sz="14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4728" y="2344684"/>
            <a:ext cx="4852988" cy="3516365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85810" y="6041362"/>
            <a:ext cx="976879" cy="365125"/>
          </a:xfrm>
        </p:spPr>
        <p:txBody>
          <a:bodyPr/>
          <a:lstStyle/>
          <a:p>
            <a:fld id="{18C79C5D-2A6F-F04D-97DA-BEF2467B64E4}" type="datetimeFigureOut">
              <a:rPr lang="en-US" dirty="0"/>
              <a:pPr/>
              <a:t>9/27/25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0396" y="6041362"/>
            <a:ext cx="3295413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62689" y="5915888"/>
            <a:ext cx="1062155" cy="490599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  <a:prstGeom prst="rect">
            <a:avLst/>
          </a:prstGeom>
          <a:effectLst>
            <a:outerShdw blurRad="50800" dir="14400000">
              <a:srgbClr val="000000">
                <a:alpha val="60000"/>
              </a:srgbClr>
            </a:outerShdw>
          </a:effectLst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2184401"/>
            <a:ext cx="10563285" cy="3674397"/>
          </a:xfrm>
          <a:prstGeom prst="rect">
            <a:avLst/>
          </a:prstGeom>
          <a:effectLst>
            <a:outerShdw blurRad="50800" dir="14400000">
              <a:srgbClr val="000000">
                <a:alpha val="40000"/>
              </a:srgbClr>
            </a:outerShdw>
          </a:effectLst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1514" y="6041362"/>
            <a:ext cx="864432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334626" y="6041362"/>
            <a:ext cx="1343706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09B482E8-6E0E-1B4F-B1FD-C69DB9E858D9}" type="datetimeFigureOut">
              <a:rPr lang="en-US" dirty="0"/>
              <a:pPr/>
              <a:t>9/27/25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78331" y="5915888"/>
            <a:ext cx="1062155" cy="490599"/>
          </a:xfrm>
          <a:prstGeom prst="rect">
            <a:avLst/>
          </a:prstGeom>
        </p:spPr>
        <p:txBody>
          <a:bodyPr vert="horz" lIns="91440" tIns="45720" rIns="91440" bIns="10800" rtlCol="0" anchor="b"/>
          <a:lstStyle>
            <a:lvl1pPr algn="r">
              <a:defRPr sz="20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3" r:id="rId9"/>
    <p:sldLayoutId id="2147483657" r:id="rId10"/>
    <p:sldLayoutId id="2147483666" r:id="rId11"/>
    <p:sldLayoutId id="2147483661" r:id="rId12"/>
    <p:sldLayoutId id="2147483658" r:id="rId13"/>
    <p:sldLayoutId id="2147483659" r:id="rId14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000" b="1" kern="1200">
          <a:solidFill>
            <a:srgbClr val="FEFEFE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4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36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7571E4-52EB-7493-FAFD-43D238AC0B5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A New Covenant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64E9800-1261-0033-8166-C818552B112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10001" y="5280847"/>
            <a:ext cx="10572000" cy="1015450"/>
          </a:xfrm>
        </p:spPr>
        <p:txBody>
          <a:bodyPr>
            <a:normAutofit/>
          </a:bodyPr>
          <a:lstStyle/>
          <a:p>
            <a:r>
              <a:rPr lang="en-US" sz="3600" dirty="0"/>
              <a:t>Hebrews 8: 1 - 13</a:t>
            </a:r>
          </a:p>
        </p:txBody>
      </p:sp>
    </p:spTree>
    <p:extLst>
      <p:ext uri="{BB962C8B-B14F-4D97-AF65-F5344CB8AC3E}">
        <p14:creationId xmlns:p14="http://schemas.microsoft.com/office/powerpoint/2010/main" val="33167948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92C119-0E09-BC01-6DA8-B61ED545CE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0" dirty="0">
                <a:solidFill>
                  <a:schemeClr val="bg1"/>
                </a:solidFill>
              </a:rPr>
              <a:t>The Main Point: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4E82AF-05BF-DA7C-33A0-E0C4CA935B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2697" y="2222287"/>
            <a:ext cx="11521440" cy="4322204"/>
          </a:xfrm>
        </p:spPr>
        <p:txBody>
          <a:bodyPr anchor="t">
            <a:normAutofit/>
          </a:bodyPr>
          <a:lstStyle/>
          <a:p>
            <a:pPr marL="0" indent="0">
              <a:buNone/>
            </a:pPr>
            <a:r>
              <a:rPr lang="en-US" sz="2800" dirty="0"/>
              <a:t>V1 &amp; 2 – The main point has two parts:</a:t>
            </a:r>
          </a:p>
          <a:p>
            <a:pPr marL="0" indent="0">
              <a:buNone/>
            </a:pPr>
            <a:r>
              <a:rPr lang="en-US" sz="2800" dirty="0"/>
              <a:t>	a) We have a high priest, Who sat down at the right hand (position of highest power) of the throne of the Majesty in heaven </a:t>
            </a:r>
          </a:p>
          <a:p>
            <a:pPr marL="0" indent="0">
              <a:buNone/>
            </a:pPr>
            <a:r>
              <a:rPr lang="en-US" sz="2800" dirty="0"/>
              <a:t>	b)	He serves in the sanctuary (holiest of holies) as a Mediator (Lawyer) for people</a:t>
            </a:r>
          </a:p>
          <a:p>
            <a:pPr marL="0" indent="0">
              <a:buNone/>
            </a:pPr>
            <a:endParaRPr lang="en-US" sz="2800" dirty="0"/>
          </a:p>
          <a:p>
            <a:pPr marL="0" indent="0">
              <a:buNone/>
            </a:pPr>
            <a:r>
              <a:rPr lang="en-US" sz="2800" dirty="0"/>
              <a:t>This sanctuary (sacred/holy place) is the holy place that God Himself set up – the place where He dwells</a:t>
            </a:r>
          </a:p>
        </p:txBody>
      </p:sp>
    </p:spTree>
    <p:extLst>
      <p:ext uri="{BB962C8B-B14F-4D97-AF65-F5344CB8AC3E}">
        <p14:creationId xmlns:p14="http://schemas.microsoft.com/office/powerpoint/2010/main" val="20743317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7A4FDF-0A86-AAA5-45F5-05C00222B2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</p:spPr>
        <p:txBody>
          <a:bodyPr>
            <a:normAutofit/>
          </a:bodyPr>
          <a:lstStyle/>
          <a:p>
            <a:r>
              <a:rPr lang="en-US" b="0"/>
              <a:t>Tabernacle, Temple, Earthly Sanctuaries </a:t>
            </a:r>
          </a:p>
        </p:txBody>
      </p:sp>
      <p:pic>
        <p:nvPicPr>
          <p:cNvPr id="4" name="Picture 3" descr="A person standing with his shadow&#10;&#10;AI-generated content may be incorrect.">
            <a:extLst>
              <a:ext uri="{FF2B5EF4-FFF2-40B4-BE49-F238E27FC236}">
                <a16:creationId xmlns:a16="http://schemas.microsoft.com/office/drawing/2014/main" id="{FB893CBE-8071-0DEC-DDF0-E80CCC1B2634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23885" b="1"/>
          <a:stretch>
            <a:fillRect/>
          </a:stretch>
        </p:blipFill>
        <p:spPr>
          <a:xfrm>
            <a:off x="176668" y="2413000"/>
            <a:ext cx="2913062" cy="4209869"/>
          </a:xfrm>
          <a:prstGeom prst="roundRect">
            <a:avLst>
              <a:gd name="adj" fmla="val 3876"/>
            </a:avLst>
          </a:prstGeom>
          <a:ln>
            <a:solidFill>
              <a:schemeClr val="accent1"/>
            </a:solidFill>
          </a:ln>
          <a:effectLst/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655A74-C3E0-ED76-F049-19D657DA76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77114" y="2104373"/>
            <a:ext cx="8485033" cy="4421687"/>
          </a:xfrm>
        </p:spPr>
        <p:txBody>
          <a:bodyPr anchor="t">
            <a:normAutofit/>
          </a:bodyPr>
          <a:lstStyle/>
          <a:p>
            <a:pPr marL="0" indent="0">
              <a:buNone/>
            </a:pPr>
            <a:r>
              <a:rPr lang="en-US" sz="2800" dirty="0"/>
              <a:t>V3 – 5, Earthly priests serve gifts and sacrifices in the earthly sanctuaries (like here in BDA) serving gifts, worship, praise, and etc. All these are “shadows” of His throne room…</a:t>
            </a:r>
          </a:p>
          <a:p>
            <a:pPr marL="0" indent="0">
              <a:buNone/>
            </a:pPr>
            <a:endParaRPr lang="en-US" sz="2800" dirty="0"/>
          </a:p>
          <a:p>
            <a:pPr marL="0" indent="0">
              <a:buNone/>
            </a:pPr>
            <a:r>
              <a:rPr lang="en-US" sz="2800" dirty="0"/>
              <a:t>The “real” = The throne room of God</a:t>
            </a:r>
          </a:p>
          <a:p>
            <a:pPr marL="0" indent="0">
              <a:buNone/>
            </a:pPr>
            <a:r>
              <a:rPr lang="en-US" sz="2800" dirty="0"/>
              <a:t>The “shadow” = Tabernacle, Temple and Earthly Sanctuaries (various altars and places of worship)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EE13679-7038-7DA3-94BE-A9D104A011D4}"/>
              </a:ext>
            </a:extLst>
          </p:cNvPr>
          <p:cNvSpPr txBox="1"/>
          <p:nvPr/>
        </p:nvSpPr>
        <p:spPr>
          <a:xfrm>
            <a:off x="1371601" y="2560320"/>
            <a:ext cx="10058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Real</a:t>
            </a:r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1B33DDC0-DB07-261C-CE13-DC1AD569C7A0}"/>
              </a:ext>
            </a:extLst>
          </p:cNvPr>
          <p:cNvCxnSpPr/>
          <p:nvPr/>
        </p:nvCxnSpPr>
        <p:spPr>
          <a:xfrm flipH="1">
            <a:off x="1084217" y="2978331"/>
            <a:ext cx="365760" cy="18288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04D21CD9-DC45-EFA8-0256-DCEF9E56B60E}"/>
              </a:ext>
            </a:extLst>
          </p:cNvPr>
          <p:cNvSpPr txBox="1"/>
          <p:nvPr/>
        </p:nvSpPr>
        <p:spPr>
          <a:xfrm rot="19083588">
            <a:off x="885540" y="4552759"/>
            <a:ext cx="197796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Reflection</a:t>
            </a:r>
          </a:p>
        </p:txBody>
      </p:sp>
    </p:spTree>
    <p:extLst>
      <p:ext uri="{BB962C8B-B14F-4D97-AF65-F5344CB8AC3E}">
        <p14:creationId xmlns:p14="http://schemas.microsoft.com/office/powerpoint/2010/main" val="40497203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Freeform 6">
            <a:extLst>
              <a:ext uri="{FF2B5EF4-FFF2-40B4-BE49-F238E27FC236}">
                <a16:creationId xmlns:a16="http://schemas.microsoft.com/office/drawing/2014/main" id="{DA9A1ACB-4ECA-4EAE-AEAB-CE9C8C01EE6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6="http://schemas.microsoft.com/office/drawing/2014/main" xmlns:p14="http://schemas.microsoft.com/office/powerpoint/2010/main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629873F8-A5CF-06A8-9FE7-3544639888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4800" y="271670"/>
            <a:ext cx="11582400" cy="1192696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en-US" sz="3200" b="0" dirty="0">
                <a:solidFill>
                  <a:schemeClr val="bg1"/>
                </a:solidFill>
              </a:rPr>
              <a:t>Jesus serves in the sanctuary, the throne room of God, He is superior to those of the past…v6</a:t>
            </a:r>
          </a:p>
        </p:txBody>
      </p:sp>
      <p:pic>
        <p:nvPicPr>
          <p:cNvPr id="10" name="Content Placeholder 9" descr="A person in a robe with a gold robe and a gold cup with a gold bowl with a gold bowl with a gold bowl with a gold bowl with a gold bowl with a gold bowl with a&#10;&#10;AI-generated content may be incorrect.">
            <a:extLst>
              <a:ext uri="{FF2B5EF4-FFF2-40B4-BE49-F238E27FC236}">
                <a16:creationId xmlns:a16="http://schemas.microsoft.com/office/drawing/2014/main" id="{06CD9A54-2111-723F-9400-8D10BFA2FFA3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2"/>
          <a:srcRect r="35128" b="-1"/>
          <a:stretch>
            <a:fillRect/>
          </a:stretch>
        </p:blipFill>
        <p:spPr>
          <a:xfrm>
            <a:off x="198783" y="2413000"/>
            <a:ext cx="3674717" cy="4173330"/>
          </a:xfrm>
          <a:prstGeom prst="roundRect">
            <a:avLst>
              <a:gd name="adj" fmla="val 3876"/>
            </a:avLst>
          </a:prstGeom>
          <a:ln>
            <a:solidFill>
              <a:schemeClr val="accent1"/>
            </a:solidFill>
          </a:ln>
          <a:effectLst/>
        </p:spPr>
      </p:pic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0F38D4A-DAD1-86F5-A384-E5AF1917C4E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330699" y="1987826"/>
            <a:ext cx="7662518" cy="4598504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US" sz="2800" dirty="0"/>
              <a:t>V8 God said, “The days are coming … when I (God) will make a new covenant…</a:t>
            </a:r>
          </a:p>
          <a:p>
            <a:pPr marL="0" indent="0">
              <a:buNone/>
            </a:pPr>
            <a:endParaRPr lang="en-US" sz="2800" dirty="0"/>
          </a:p>
          <a:p>
            <a:pPr marL="0" indent="0">
              <a:buNone/>
            </a:pPr>
            <a:r>
              <a:rPr lang="en-US" sz="2800" dirty="0"/>
              <a:t>V9 It will not be like the covenant I made with their ancestors … because they did not remain faithful to My covenant…”</a:t>
            </a:r>
          </a:p>
          <a:p>
            <a:pPr marL="0" indent="0">
              <a:buNone/>
            </a:pPr>
            <a:endParaRPr lang="en-US" sz="2800" dirty="0"/>
          </a:p>
          <a:p>
            <a:pPr marL="0" indent="0">
              <a:buNone/>
            </a:pPr>
            <a:r>
              <a:rPr lang="en-US" sz="2800" dirty="0"/>
              <a:t>*The writer of Hebrews uses “Suzerain-Vassal”/ “Royal Grant”  for Covenant </a:t>
            </a:r>
          </a:p>
        </p:txBody>
      </p:sp>
    </p:spTree>
    <p:extLst>
      <p:ext uri="{BB962C8B-B14F-4D97-AF65-F5344CB8AC3E}">
        <p14:creationId xmlns:p14="http://schemas.microsoft.com/office/powerpoint/2010/main" val="20294216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F9EC279A-4609-B029-DC94-87D575DDA7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0" dirty="0">
                <a:solidFill>
                  <a:schemeClr val="bg1"/>
                </a:solidFill>
              </a:rPr>
              <a:t>Suzerain – Vassal Covenant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262B5E9-DBBD-09F7-E371-875DDFE656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8712" y="2222287"/>
            <a:ext cx="10554574" cy="4337539"/>
          </a:xfrm>
        </p:spPr>
        <p:txBody>
          <a:bodyPr anchor="t">
            <a:normAutofit/>
          </a:bodyPr>
          <a:lstStyle/>
          <a:p>
            <a:pPr marL="0" indent="0">
              <a:buNone/>
            </a:pPr>
            <a:r>
              <a:rPr lang="en-US" sz="3600" dirty="0"/>
              <a:t>A royal grant, an unconditional promise, requiring no action from the beneficiary.</a:t>
            </a:r>
          </a:p>
          <a:p>
            <a:pPr marL="0" indent="0">
              <a:buNone/>
            </a:pPr>
            <a:endParaRPr lang="en-US" sz="3600" dirty="0"/>
          </a:p>
          <a:p>
            <a:pPr marL="0" indent="0">
              <a:buNone/>
            </a:pPr>
            <a:r>
              <a:rPr lang="en-US" sz="3600" dirty="0"/>
              <a:t>V7 “If the old covenant was working there would not have been a need for this new covenant…yet we were unfaithful…”</a:t>
            </a:r>
          </a:p>
        </p:txBody>
      </p:sp>
    </p:spTree>
    <p:extLst>
      <p:ext uri="{BB962C8B-B14F-4D97-AF65-F5344CB8AC3E}">
        <p14:creationId xmlns:p14="http://schemas.microsoft.com/office/powerpoint/2010/main" val="9047219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1CE531-4A59-D70D-8546-D289C036F8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</p:spPr>
        <p:txBody>
          <a:bodyPr>
            <a:normAutofit/>
          </a:bodyPr>
          <a:lstStyle/>
          <a:p>
            <a:r>
              <a:rPr lang="en-US" b="0" dirty="0">
                <a:solidFill>
                  <a:schemeClr val="bg1"/>
                </a:solidFill>
              </a:rPr>
              <a:t>Jeremiah 33: 30 - 33 is quoted here: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B820A5-99E9-E668-A8DB-144ABD284F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5196" y="2266122"/>
            <a:ext cx="7047482" cy="4591878"/>
          </a:xfrm>
        </p:spPr>
        <p:txBody>
          <a:bodyPr anchor="t">
            <a:noAutofit/>
          </a:bodyPr>
          <a:lstStyle/>
          <a:p>
            <a:pPr marL="0" indent="0">
              <a:buNone/>
            </a:pPr>
            <a:r>
              <a:rPr lang="en-US" sz="2800" dirty="0"/>
              <a:t>V8	 - 11	“The days are coming … when I (God) will make a new covenant. It will not be the same … because they did not remain faithful to My Covenant. The new covenant I will establish … will be written on their minds and written on their hearts and I will be their God and they will be My people. No longer will they have to teach others about Me because all (everyone) will know Me!”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0967C0E-BCD9-7CC6-700E-E3FC807F5AB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88695" y="2655822"/>
            <a:ext cx="4662092" cy="3716338"/>
          </a:xfrm>
          <a:prstGeom prst="roundRect">
            <a:avLst>
              <a:gd name="adj" fmla="val 3876"/>
            </a:avLst>
          </a:prstGeom>
          <a:ln>
            <a:solidFill>
              <a:schemeClr val="accent1"/>
            </a:solidFill>
          </a:ln>
          <a:effectLst/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573F9ED0-D9A8-6AF2-7957-A64FB8420B1D}"/>
              </a:ext>
            </a:extLst>
          </p:cNvPr>
          <p:cNvSpPr txBox="1"/>
          <p:nvPr/>
        </p:nvSpPr>
        <p:spPr>
          <a:xfrm>
            <a:off x="7606748" y="5486400"/>
            <a:ext cx="409492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chemeClr val="bg1"/>
                </a:solidFill>
              </a:rPr>
              <a:t>Written on our heart and mind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7D6979E-B34A-AB7C-5F10-1F0BA934FE49}"/>
              </a:ext>
            </a:extLst>
          </p:cNvPr>
          <p:cNvSpPr txBox="1"/>
          <p:nvPr/>
        </p:nvSpPr>
        <p:spPr>
          <a:xfrm>
            <a:off x="7606748" y="2809461"/>
            <a:ext cx="3962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chemeClr val="bg1"/>
                </a:solidFill>
              </a:rPr>
              <a:t>New Covenant</a:t>
            </a:r>
          </a:p>
        </p:txBody>
      </p:sp>
    </p:spTree>
    <p:extLst>
      <p:ext uri="{BB962C8B-B14F-4D97-AF65-F5344CB8AC3E}">
        <p14:creationId xmlns:p14="http://schemas.microsoft.com/office/powerpoint/2010/main" val="15746710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9B0FEC-84E0-C132-3304-677E4D68E3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0" dirty="0">
                <a:solidFill>
                  <a:schemeClr val="bg1"/>
                </a:solidFill>
              </a:rPr>
              <a:t>Jeremiah 33: 30 – 33 continued: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966BA2-0125-3D9A-C744-17D42C6105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1288" y="2805384"/>
            <a:ext cx="10554574" cy="3343626"/>
          </a:xfrm>
        </p:spPr>
        <p:txBody>
          <a:bodyPr anchor="t">
            <a:normAutofit/>
          </a:bodyPr>
          <a:lstStyle/>
          <a:p>
            <a:pPr marL="0" indent="0">
              <a:buNone/>
            </a:pPr>
            <a:r>
              <a:rPr lang="en-US" sz="3200" dirty="0"/>
              <a:t>V12  “I will forgive their wickedness and will remember their sins no more.”</a:t>
            </a:r>
          </a:p>
          <a:p>
            <a:pPr marL="0" indent="0">
              <a:buNone/>
            </a:pPr>
            <a:endParaRPr lang="en-US" sz="3200" dirty="0"/>
          </a:p>
          <a:p>
            <a:pPr marL="0" indent="0">
              <a:buNone/>
            </a:pPr>
            <a:r>
              <a:rPr lang="en-US" sz="3200" dirty="0"/>
              <a:t>V13 “By calling this new covenant “new” – the old is obsolete and outdated and will soon disappear.”</a:t>
            </a:r>
          </a:p>
        </p:txBody>
      </p:sp>
    </p:spTree>
    <p:extLst>
      <p:ext uri="{BB962C8B-B14F-4D97-AF65-F5344CB8AC3E}">
        <p14:creationId xmlns:p14="http://schemas.microsoft.com/office/powerpoint/2010/main" val="24194820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148622-8548-1559-5F0E-246381A2BB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0" dirty="0">
                <a:solidFill>
                  <a:schemeClr val="bg1"/>
                </a:solidFill>
              </a:rPr>
              <a:t>4 points to grab…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3F1A69-3456-CFB1-1029-ED45A59921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8783" y="2093842"/>
            <a:ext cx="11794434" cy="4585253"/>
          </a:xfrm>
        </p:spPr>
        <p:txBody>
          <a:bodyPr anchor="t"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2800" dirty="0"/>
              <a:t>We have an eternal High Priest – Jesus, TODAY, is representing us before the throne, declaring we are His because of faith, obedience, and His blood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/>
              <a:t>The Tabernacle, Temple, Houses of Worship is only a shadow of the Throne room and His glory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/>
              <a:t>The New Covenant is written on our heart and mind – “I will be their God and they will be My people”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/>
              <a:t>Our sins are forgiven and removed as far as the east is from the west (Psalms 103:12)…NEVER to be held against us!</a:t>
            </a:r>
          </a:p>
          <a:p>
            <a:pPr marL="514350" indent="-514350">
              <a:buFont typeface="+mj-lt"/>
              <a:buAutoNum type="arabicPeriod"/>
            </a:pPr>
            <a:endParaRPr lang="en-US" sz="2800" dirty="0"/>
          </a:p>
          <a:p>
            <a:pPr marL="514350" indent="-514350">
              <a:buFont typeface="+mj-lt"/>
              <a:buAutoNum type="arabicPeriod"/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7488412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A1DFCBE5-52C1-48A9-89CF-E7D68CCA16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06AB74CA-E76D-4922-91FE-A4AAF0487C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3647203"/>
            <a:ext cx="11707367" cy="2572622"/>
          </a:xfrm>
          <a:custGeom>
            <a:avLst/>
            <a:gdLst>
              <a:gd name="connsiteX0" fmla="*/ 0 w 11707367"/>
              <a:gd name="connsiteY0" fmla="*/ 0 h 2572622"/>
              <a:gd name="connsiteX1" fmla="*/ 1888420 w 11707367"/>
              <a:gd name="connsiteY1" fmla="*/ 0 h 2572622"/>
              <a:gd name="connsiteX2" fmla="*/ 2198560 w 11707367"/>
              <a:gd name="connsiteY2" fmla="*/ 310139 h 2572622"/>
              <a:gd name="connsiteX3" fmla="*/ 2425431 w 11707367"/>
              <a:gd name="connsiteY3" fmla="*/ 310139 h 2572622"/>
              <a:gd name="connsiteX4" fmla="*/ 2735570 w 11707367"/>
              <a:gd name="connsiteY4" fmla="*/ 0 h 2572622"/>
              <a:gd name="connsiteX5" fmla="*/ 11707367 w 11707367"/>
              <a:gd name="connsiteY5" fmla="*/ 0 h 2572622"/>
              <a:gd name="connsiteX6" fmla="*/ 11707367 w 11707367"/>
              <a:gd name="connsiteY6" fmla="*/ 2572622 h 2572622"/>
              <a:gd name="connsiteX7" fmla="*/ 0 w 11707367"/>
              <a:gd name="connsiteY7" fmla="*/ 2572622 h 25726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1707367" h="2572622">
                <a:moveTo>
                  <a:pt x="0" y="0"/>
                </a:moveTo>
                <a:lnTo>
                  <a:pt x="1888420" y="0"/>
                </a:lnTo>
                <a:lnTo>
                  <a:pt x="2198560" y="310139"/>
                </a:lnTo>
                <a:cubicBezTo>
                  <a:pt x="2261209" y="372788"/>
                  <a:pt x="2362782" y="372788"/>
                  <a:pt x="2425431" y="310139"/>
                </a:cubicBezTo>
                <a:lnTo>
                  <a:pt x="2735570" y="0"/>
                </a:lnTo>
                <a:lnTo>
                  <a:pt x="11707367" y="0"/>
                </a:lnTo>
                <a:lnTo>
                  <a:pt x="11707367" y="2572622"/>
                </a:lnTo>
                <a:lnTo>
                  <a:pt x="0" y="2572622"/>
                </a:lnTo>
                <a:close/>
              </a:path>
            </a:pathLst>
          </a:custGeom>
          <a:solidFill>
            <a:srgbClr val="595959">
              <a:alpha val="8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FC527C16-1459-9556-9D4D-85FE88BCDC8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4633" y="1615215"/>
            <a:ext cx="3473676" cy="3627569"/>
          </a:xfrm>
          <a:prstGeom prst="rect">
            <a:avLst/>
          </a:prstGeom>
        </p:spPr>
      </p:pic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DAE24FDB-8AAD-B405-EBA9-BAE352458DE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30643" y="1615215"/>
            <a:ext cx="3331905" cy="3537552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0EEF20F9-9BA9-D0CD-7C30-11E75E5C988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244697" y="1615215"/>
            <a:ext cx="3699558" cy="36275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70121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Quotable">
  <a:themeElements>
    <a:clrScheme name="Quotable">
      <a:dk1>
        <a:sysClr val="windowText" lastClr="000000"/>
      </a:dk1>
      <a:lt1>
        <a:sysClr val="window" lastClr="FFFFFF"/>
      </a:lt1>
      <a:dk2>
        <a:srgbClr val="212121"/>
      </a:dk2>
      <a:lt2>
        <a:srgbClr val="636363"/>
      </a:lt2>
      <a:accent1>
        <a:srgbClr val="00C6BB"/>
      </a:accent1>
      <a:accent2>
        <a:srgbClr val="6FEBA0"/>
      </a:accent2>
      <a:accent3>
        <a:srgbClr val="B6DF5E"/>
      </a:accent3>
      <a:accent4>
        <a:srgbClr val="EFB251"/>
      </a:accent4>
      <a:accent5>
        <a:srgbClr val="EF755F"/>
      </a:accent5>
      <a:accent6>
        <a:srgbClr val="ED515C"/>
      </a:accent6>
      <a:hlink>
        <a:srgbClr val="8F8F8F"/>
      </a:hlink>
      <a:folHlink>
        <a:srgbClr val="A5A5A5"/>
      </a:folHlink>
    </a:clrScheme>
    <a:fontScheme name="Quotable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Quotable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lumMod val="105000"/>
              </a:schemeClr>
            </a:gs>
            <a:gs pos="100000">
              <a:schemeClr val="phClr">
                <a:tint val="9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8000"/>
                <a:lumMod val="102000"/>
              </a:schemeClr>
              <a:schemeClr val="phClr">
                <a:shade val="98000"/>
                <a:lumMod val="98000"/>
              </a:schemeClr>
            </a:duotone>
          </a:blip>
          <a:tile tx="0" ty="0" sx="100000" sy="100000" flip="none" algn="tl"/>
        </a:blipFill>
      </a:fillStyleLst>
      <a:lnStyleLst>
        <a:ln w="9525" cap="rnd" cmpd="sng" algn="ctr">
          <a:solidFill>
            <a:schemeClr val="phClr"/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innerShdw blurRad="63500" dist="25400" dir="13500000">
              <a:srgbClr val="000000">
                <a:alpha val="75000"/>
              </a:srgbClr>
            </a:inn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</a:schemeClr>
            </a:gs>
            <a:gs pos="100000">
              <a:schemeClr val="phClr">
                <a:tint val="84000"/>
                <a:shade val="84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90000"/>
                <a:satMod val="120000"/>
                <a:lumMod val="90000"/>
              </a:schemeClr>
            </a:gs>
            <a:gs pos="100000">
              <a:schemeClr val="phClr"/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Quotable" id="{39EC5628-30ED-4578-ACD8-9820EDB8E15A}" vid="{6F3559E9-1A4C-49D8-94D4-F41003531C4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Quotable</Template>
  <TotalTime>137</TotalTime>
  <Words>561</Words>
  <Application>Microsoft Macintosh PowerPoint</Application>
  <PresentationFormat>Widescreen</PresentationFormat>
  <Paragraphs>38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Century Gothic</vt:lpstr>
      <vt:lpstr>Wingdings 2</vt:lpstr>
      <vt:lpstr>Quotable</vt:lpstr>
      <vt:lpstr>A New Covenant</vt:lpstr>
      <vt:lpstr>The Main Point:</vt:lpstr>
      <vt:lpstr>Tabernacle, Temple, Earthly Sanctuaries </vt:lpstr>
      <vt:lpstr>Jesus serves in the sanctuary, the throne room of God, He is superior to those of the past…v6</vt:lpstr>
      <vt:lpstr>Suzerain – Vassal Covenant</vt:lpstr>
      <vt:lpstr>Jeremiah 33: 30 - 33 is quoted here:</vt:lpstr>
      <vt:lpstr>Jeremiah 33: 30 – 33 continued:</vt:lpstr>
      <vt:lpstr>4 points to grab…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JoAnn Smith</dc:creator>
  <cp:lastModifiedBy>JoAnn Smith</cp:lastModifiedBy>
  <cp:revision>2</cp:revision>
  <dcterms:created xsi:type="dcterms:W3CDTF">2025-09-27T19:56:03Z</dcterms:created>
  <dcterms:modified xsi:type="dcterms:W3CDTF">2025-09-27T23:41:46Z</dcterms:modified>
</cp:coreProperties>
</file>