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sldIdLst>
    <p:sldId id="256" r:id="rId2"/>
    <p:sldId id="257" r:id="rId3"/>
    <p:sldId id="260" r:id="rId4"/>
    <p:sldId id="258"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51"/>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15976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2177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76270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551083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15495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85968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17321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5578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0036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2044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3177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42834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381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0758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0625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10/10/25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9160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5265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10/10/25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19935279"/>
      </p:ext>
    </p:extLst>
  </p:cSld>
  <p:clrMap bg1="dk1" tx1="lt1" bg2="dk2" tx2="lt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A2578-BB0A-DA72-1112-9FBCD7CA915C}"/>
              </a:ext>
            </a:extLst>
          </p:cNvPr>
          <p:cNvSpPr>
            <a:spLocks noGrp="1"/>
          </p:cNvSpPr>
          <p:nvPr>
            <p:ph type="ctrTitle"/>
          </p:nvPr>
        </p:nvSpPr>
        <p:spPr/>
        <p:txBody>
          <a:bodyPr>
            <a:noAutofit/>
          </a:bodyPr>
          <a:lstStyle/>
          <a:p>
            <a:pPr algn="ctr"/>
            <a:r>
              <a:rPr lang="en-US" sz="6600" dirty="0"/>
              <a:t>Culmination – Paid In Full!</a:t>
            </a:r>
          </a:p>
        </p:txBody>
      </p:sp>
      <p:sp>
        <p:nvSpPr>
          <p:cNvPr id="3" name="Subtitle 2">
            <a:extLst>
              <a:ext uri="{FF2B5EF4-FFF2-40B4-BE49-F238E27FC236}">
                <a16:creationId xmlns:a16="http://schemas.microsoft.com/office/drawing/2014/main" id="{A97D1A38-599D-7001-46B7-8296A7A3F773}"/>
              </a:ext>
            </a:extLst>
          </p:cNvPr>
          <p:cNvSpPr>
            <a:spLocks noGrp="1"/>
          </p:cNvSpPr>
          <p:nvPr>
            <p:ph type="subTitle" idx="1"/>
          </p:nvPr>
        </p:nvSpPr>
        <p:spPr/>
        <p:txBody>
          <a:bodyPr>
            <a:normAutofit/>
          </a:bodyPr>
          <a:lstStyle/>
          <a:p>
            <a:r>
              <a:rPr lang="en-US" sz="3200" dirty="0">
                <a:solidFill>
                  <a:srgbClr val="FFC000"/>
                </a:solidFill>
              </a:rPr>
              <a:t>Hebrews 9</a:t>
            </a:r>
          </a:p>
        </p:txBody>
      </p:sp>
    </p:spTree>
    <p:extLst>
      <p:ext uri="{BB962C8B-B14F-4D97-AF65-F5344CB8AC3E}">
        <p14:creationId xmlns:p14="http://schemas.microsoft.com/office/powerpoint/2010/main" val="307951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AEF0B6F-5ACE-588E-CC79-1F7B239974DE}"/>
              </a:ext>
            </a:extLst>
          </p:cNvPr>
          <p:cNvSpPr txBox="1"/>
          <p:nvPr/>
        </p:nvSpPr>
        <p:spPr>
          <a:xfrm>
            <a:off x="429491" y="997527"/>
            <a:ext cx="11360727" cy="4832092"/>
          </a:xfrm>
          <a:prstGeom prst="rect">
            <a:avLst/>
          </a:prstGeom>
          <a:noFill/>
        </p:spPr>
        <p:txBody>
          <a:bodyPr wrap="square" rtlCol="0">
            <a:spAutoFit/>
          </a:bodyPr>
          <a:lstStyle/>
          <a:p>
            <a:r>
              <a:rPr lang="en-US" sz="2800" dirty="0"/>
              <a:t>V1 The first covenant (‘suzerainty’ treaty = the Creator unconditionally provides for the receiver) designed with regulations and an earthly sanctuary </a:t>
            </a:r>
          </a:p>
          <a:p>
            <a:r>
              <a:rPr lang="en-US" sz="2800" dirty="0"/>
              <a:t>(Tabernacle &amp; Temple)</a:t>
            </a:r>
          </a:p>
          <a:p>
            <a:endParaRPr lang="en-US" sz="2800" dirty="0"/>
          </a:p>
          <a:p>
            <a:endParaRPr lang="en-US" sz="2800" dirty="0"/>
          </a:p>
          <a:p>
            <a:r>
              <a:rPr lang="en-US" sz="2800" dirty="0"/>
              <a:t>				Now the law is the law of love and the sanctuary is in 				each heart and we, as believers, are the sanctuary of 				praise and worship. As we gather together, the 							believers create the ‘church’ – sanctuary of worship 					to the Lord Jesus</a:t>
            </a:r>
          </a:p>
        </p:txBody>
      </p:sp>
      <p:pic>
        <p:nvPicPr>
          <p:cNvPr id="5" name="Picture 4">
            <a:extLst>
              <a:ext uri="{FF2B5EF4-FFF2-40B4-BE49-F238E27FC236}">
                <a16:creationId xmlns:a16="http://schemas.microsoft.com/office/drawing/2014/main" id="{9753B6C7-A868-4933-616A-1C97E43C2352}"/>
              </a:ext>
            </a:extLst>
          </p:cNvPr>
          <p:cNvPicPr>
            <a:picLocks noChangeAspect="1"/>
          </p:cNvPicPr>
          <p:nvPr/>
        </p:nvPicPr>
        <p:blipFill>
          <a:blip r:embed="rId2"/>
          <a:srcRect l="21340" r="23463"/>
          <a:stretch>
            <a:fillRect/>
          </a:stretch>
        </p:blipFill>
        <p:spPr>
          <a:xfrm rot="692812">
            <a:off x="10162241" y="1012356"/>
            <a:ext cx="1659110" cy="2273599"/>
          </a:xfrm>
          <a:prstGeom prst="rect">
            <a:avLst/>
          </a:prstGeom>
        </p:spPr>
      </p:pic>
      <p:pic>
        <p:nvPicPr>
          <p:cNvPr id="6" name="Picture 5">
            <a:extLst>
              <a:ext uri="{FF2B5EF4-FFF2-40B4-BE49-F238E27FC236}">
                <a16:creationId xmlns:a16="http://schemas.microsoft.com/office/drawing/2014/main" id="{622663C2-FA91-3D2C-11D1-F87FCD0ECE83}"/>
              </a:ext>
            </a:extLst>
          </p:cNvPr>
          <p:cNvPicPr>
            <a:picLocks noChangeAspect="1"/>
          </p:cNvPicPr>
          <p:nvPr/>
        </p:nvPicPr>
        <p:blipFill>
          <a:blip r:embed="rId3"/>
          <a:stretch>
            <a:fillRect/>
          </a:stretch>
        </p:blipFill>
        <p:spPr>
          <a:xfrm rot="21372675">
            <a:off x="280174" y="3808263"/>
            <a:ext cx="2059617" cy="2870237"/>
          </a:xfrm>
          <a:prstGeom prst="rect">
            <a:avLst/>
          </a:prstGeom>
        </p:spPr>
      </p:pic>
    </p:spTree>
    <p:extLst>
      <p:ext uri="{BB962C8B-B14F-4D97-AF65-F5344CB8AC3E}">
        <p14:creationId xmlns:p14="http://schemas.microsoft.com/office/powerpoint/2010/main" val="1791151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98AE3C2-4DA1-2276-EC8E-9AAEAD0343F1}"/>
              </a:ext>
            </a:extLst>
          </p:cNvPr>
          <p:cNvSpPr txBox="1"/>
          <p:nvPr/>
        </p:nvSpPr>
        <p:spPr>
          <a:xfrm>
            <a:off x="424069" y="428178"/>
            <a:ext cx="11158331" cy="6001643"/>
          </a:xfrm>
          <a:prstGeom prst="rect">
            <a:avLst/>
          </a:prstGeom>
          <a:noFill/>
        </p:spPr>
        <p:txBody>
          <a:bodyPr wrap="square" rtlCol="0">
            <a:spAutoFit/>
          </a:bodyPr>
          <a:lstStyle/>
          <a:p>
            <a:r>
              <a:rPr lang="en-US" sz="3200" dirty="0"/>
              <a:t>V2 – 5, “A tabernacle was set up. In its first room were the lampstand and the table with its consecrated bread; this was called the Holy Place.</a:t>
            </a:r>
          </a:p>
          <a:p>
            <a:endParaRPr lang="en-US" sz="3200" dirty="0"/>
          </a:p>
          <a:p>
            <a:r>
              <a:rPr lang="en-US" sz="3200" dirty="0"/>
              <a:t>Behind the second curtain was a room called the Most Holy Place, which had the golden altar of incense and the gold-covered ark of the covenant. This ark contained the gold jar of manna, Aaron’s staff that had budded, and the stone tablets of the covenant. </a:t>
            </a:r>
          </a:p>
          <a:p>
            <a:endParaRPr lang="en-US" sz="3200" dirty="0"/>
          </a:p>
          <a:p>
            <a:r>
              <a:rPr lang="en-US" sz="3200" dirty="0"/>
              <a:t>Above the ark were the cherubim of the Glory, overshadowing the atonement cover.”</a:t>
            </a:r>
          </a:p>
        </p:txBody>
      </p:sp>
    </p:spTree>
    <p:extLst>
      <p:ext uri="{BB962C8B-B14F-4D97-AF65-F5344CB8AC3E}">
        <p14:creationId xmlns:p14="http://schemas.microsoft.com/office/powerpoint/2010/main" val="1943637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FC2BEB8-DB52-4740-AD58-9AD79D4DA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D4C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341FBD78-9B8B-4612-8E4E-39FF2DC45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3" y="480060"/>
            <a:ext cx="4980094" cy="3927687"/>
          </a:xfrm>
          <a:prstGeom prst="rect">
            <a:avLst/>
          </a:prstGeom>
          <a:solidFill>
            <a:srgbClr val="FFFFFF"/>
          </a:solidFill>
          <a:ln>
            <a:solidFill>
              <a:srgbClr val="DDD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pic>
        <p:nvPicPr>
          <p:cNvPr id="4" name="Picture 3" descr="A gold object with wings and a vase on it&#10;&#10;AI-generated content may be incorrect.">
            <a:extLst>
              <a:ext uri="{FF2B5EF4-FFF2-40B4-BE49-F238E27FC236}">
                <a16:creationId xmlns:a16="http://schemas.microsoft.com/office/drawing/2014/main" id="{FE444571-50EE-C791-BD99-EBBE89A7DFD7}"/>
              </a:ext>
            </a:extLst>
          </p:cNvPr>
          <p:cNvPicPr>
            <a:picLocks noChangeAspect="1"/>
          </p:cNvPicPr>
          <p:nvPr/>
        </p:nvPicPr>
        <p:blipFill>
          <a:blip r:embed="rId2"/>
          <a:srcRect t="803" r="1" b="4507"/>
          <a:stretch>
            <a:fillRect/>
          </a:stretch>
        </p:blipFill>
        <p:spPr>
          <a:xfrm>
            <a:off x="1266839" y="643467"/>
            <a:ext cx="3407548" cy="3590205"/>
          </a:xfrm>
          <a:prstGeom prst="rect">
            <a:avLst/>
          </a:prstGeom>
        </p:spPr>
      </p:pic>
      <p:sp>
        <p:nvSpPr>
          <p:cNvPr id="25" name="Rectangle 24">
            <a:extLst>
              <a:ext uri="{FF2B5EF4-FFF2-40B4-BE49-F238E27FC236}">
                <a16:creationId xmlns:a16="http://schemas.microsoft.com/office/drawing/2014/main" id="{682FDA4F-079B-4A51-BDFE-A5CC94D1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3658" y="480060"/>
            <a:ext cx="6101331" cy="1298484"/>
          </a:xfrm>
          <a:prstGeom prst="rect">
            <a:avLst/>
          </a:prstGeom>
          <a:solidFill>
            <a:srgbClr val="DDDDDD"/>
          </a:solidFill>
          <a:ln>
            <a:solidFill>
              <a:srgbClr val="DDD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A0B358C-0BB2-47F4-85EF-018578763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4" y="4576875"/>
            <a:ext cx="4970189" cy="1812069"/>
          </a:xfrm>
          <a:prstGeom prst="rect">
            <a:avLst/>
          </a:prstGeom>
          <a:solidFill>
            <a:srgbClr val="DDDDDD"/>
          </a:solidFill>
          <a:ln>
            <a:solidFill>
              <a:srgbClr val="DDD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578FE84-C352-4EA1-94F1-90356CF5DD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3658" y="1939412"/>
            <a:ext cx="6101331" cy="4449533"/>
          </a:xfrm>
          <a:prstGeom prst="rect">
            <a:avLst/>
          </a:prstGeom>
          <a:solidFill>
            <a:srgbClr val="FFFFFF"/>
          </a:solidFill>
          <a:ln>
            <a:solidFill>
              <a:srgbClr val="DDD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pic>
        <p:nvPicPr>
          <p:cNvPr id="2" name="Picture 1" descr="A diagram of a light source&#10;&#10;AI-generated content may be incorrect.">
            <a:extLst>
              <a:ext uri="{FF2B5EF4-FFF2-40B4-BE49-F238E27FC236}">
                <a16:creationId xmlns:a16="http://schemas.microsoft.com/office/drawing/2014/main" id="{499FFF42-5114-FAB1-2CD9-3257F573C0C8}"/>
              </a:ext>
            </a:extLst>
          </p:cNvPr>
          <p:cNvPicPr>
            <a:picLocks noChangeAspect="1"/>
          </p:cNvPicPr>
          <p:nvPr/>
        </p:nvPicPr>
        <p:blipFill>
          <a:blip r:embed="rId3"/>
          <a:srcRect r="-2" b="2624"/>
          <a:stretch>
            <a:fillRect/>
          </a:stretch>
        </p:blipFill>
        <p:spPr>
          <a:xfrm>
            <a:off x="5779855" y="2633398"/>
            <a:ext cx="5768679" cy="3067284"/>
          </a:xfrm>
          <a:prstGeom prst="rect">
            <a:avLst/>
          </a:prstGeom>
        </p:spPr>
      </p:pic>
      <p:sp>
        <p:nvSpPr>
          <p:cNvPr id="5" name="TextBox 4">
            <a:extLst>
              <a:ext uri="{FF2B5EF4-FFF2-40B4-BE49-F238E27FC236}">
                <a16:creationId xmlns:a16="http://schemas.microsoft.com/office/drawing/2014/main" id="{C898DC5E-C16A-6D97-A68F-809600505F97}"/>
              </a:ext>
            </a:extLst>
          </p:cNvPr>
          <p:cNvSpPr txBox="1"/>
          <p:nvPr/>
        </p:nvSpPr>
        <p:spPr>
          <a:xfrm>
            <a:off x="6246933" y="1996994"/>
            <a:ext cx="4862945" cy="523220"/>
          </a:xfrm>
          <a:prstGeom prst="rect">
            <a:avLst/>
          </a:prstGeom>
          <a:noFill/>
        </p:spPr>
        <p:txBody>
          <a:bodyPr wrap="square" rtlCol="0">
            <a:spAutoFit/>
          </a:bodyPr>
          <a:lstStyle/>
          <a:p>
            <a:pPr algn="ctr"/>
            <a:r>
              <a:rPr lang="en-US" sz="2800" dirty="0"/>
              <a:t>Tabernacle</a:t>
            </a:r>
          </a:p>
        </p:txBody>
      </p:sp>
      <p:sp>
        <p:nvSpPr>
          <p:cNvPr id="6" name="TextBox 5">
            <a:extLst>
              <a:ext uri="{FF2B5EF4-FFF2-40B4-BE49-F238E27FC236}">
                <a16:creationId xmlns:a16="http://schemas.microsoft.com/office/drawing/2014/main" id="{62BBB8FA-CCB3-11C9-5AFA-02D0F088344D}"/>
              </a:ext>
            </a:extLst>
          </p:cNvPr>
          <p:cNvSpPr txBox="1"/>
          <p:nvPr/>
        </p:nvSpPr>
        <p:spPr>
          <a:xfrm>
            <a:off x="3304801" y="18395"/>
            <a:ext cx="4461164" cy="461665"/>
          </a:xfrm>
          <a:prstGeom prst="rect">
            <a:avLst/>
          </a:prstGeom>
          <a:noFill/>
        </p:spPr>
        <p:txBody>
          <a:bodyPr wrap="square" rtlCol="0">
            <a:spAutoFit/>
          </a:bodyPr>
          <a:lstStyle/>
          <a:p>
            <a:pPr algn="ctr"/>
            <a:r>
              <a:rPr lang="en-US" sz="2400" dirty="0">
                <a:solidFill>
                  <a:schemeClr val="bg1"/>
                </a:solidFill>
              </a:rPr>
              <a:t>V 2 - 5</a:t>
            </a:r>
          </a:p>
        </p:txBody>
      </p:sp>
      <p:sp>
        <p:nvSpPr>
          <p:cNvPr id="7" name="TextBox 6">
            <a:extLst>
              <a:ext uri="{FF2B5EF4-FFF2-40B4-BE49-F238E27FC236}">
                <a16:creationId xmlns:a16="http://schemas.microsoft.com/office/drawing/2014/main" id="{729116BE-58E1-BDD4-8D84-7E79F7A7E40E}"/>
              </a:ext>
            </a:extLst>
          </p:cNvPr>
          <p:cNvSpPr txBox="1"/>
          <p:nvPr/>
        </p:nvSpPr>
        <p:spPr>
          <a:xfrm>
            <a:off x="5915891" y="643467"/>
            <a:ext cx="5632643" cy="954107"/>
          </a:xfrm>
          <a:prstGeom prst="rect">
            <a:avLst/>
          </a:prstGeom>
          <a:noFill/>
        </p:spPr>
        <p:txBody>
          <a:bodyPr wrap="square" rtlCol="0">
            <a:spAutoFit/>
          </a:bodyPr>
          <a:lstStyle/>
          <a:p>
            <a:pPr algn="ctr"/>
            <a:r>
              <a:rPr lang="en-US" sz="2800" dirty="0"/>
              <a:t>Lamp stand, Table of Bread &amp; Altar of Incense</a:t>
            </a:r>
          </a:p>
        </p:txBody>
      </p:sp>
      <p:sp>
        <p:nvSpPr>
          <p:cNvPr id="8" name="TextBox 7">
            <a:extLst>
              <a:ext uri="{FF2B5EF4-FFF2-40B4-BE49-F238E27FC236}">
                <a16:creationId xmlns:a16="http://schemas.microsoft.com/office/drawing/2014/main" id="{70F2F98F-DC33-1E20-38DF-925538863182}"/>
              </a:ext>
            </a:extLst>
          </p:cNvPr>
          <p:cNvSpPr txBox="1"/>
          <p:nvPr/>
        </p:nvSpPr>
        <p:spPr>
          <a:xfrm>
            <a:off x="5779854" y="5700682"/>
            <a:ext cx="5768679" cy="646331"/>
          </a:xfrm>
          <a:prstGeom prst="rect">
            <a:avLst/>
          </a:prstGeom>
          <a:noFill/>
        </p:spPr>
        <p:txBody>
          <a:bodyPr wrap="square" rtlCol="0">
            <a:spAutoFit/>
          </a:bodyPr>
          <a:lstStyle/>
          <a:p>
            <a:pPr algn="ctr"/>
            <a:r>
              <a:rPr lang="en-US" dirty="0"/>
              <a:t>Jesus: Light of the world, bread – His body and the New Covenant, Incense = our worship &amp; praise</a:t>
            </a:r>
          </a:p>
        </p:txBody>
      </p:sp>
      <p:sp>
        <p:nvSpPr>
          <p:cNvPr id="10" name="TextBox 9">
            <a:extLst>
              <a:ext uri="{FF2B5EF4-FFF2-40B4-BE49-F238E27FC236}">
                <a16:creationId xmlns:a16="http://schemas.microsoft.com/office/drawing/2014/main" id="{F8EA5A05-4986-8E5A-E7F8-78D490E683D1}"/>
              </a:ext>
            </a:extLst>
          </p:cNvPr>
          <p:cNvSpPr txBox="1"/>
          <p:nvPr/>
        </p:nvSpPr>
        <p:spPr>
          <a:xfrm>
            <a:off x="477011" y="4592687"/>
            <a:ext cx="4970189" cy="1754326"/>
          </a:xfrm>
          <a:prstGeom prst="rect">
            <a:avLst/>
          </a:prstGeom>
          <a:noFill/>
        </p:spPr>
        <p:txBody>
          <a:bodyPr wrap="square" rtlCol="0">
            <a:spAutoFit/>
          </a:bodyPr>
          <a:lstStyle/>
          <a:p>
            <a:r>
              <a:rPr lang="en-US" dirty="0"/>
              <a:t>*The Ark of the Covenant &amp; Mercy Seat of God: Manna = His provision; Laws = guidance to right living; and Aaron’s blooming rod = life rising from the dead and dry branch</a:t>
            </a:r>
          </a:p>
          <a:p>
            <a:r>
              <a:rPr lang="en-US" dirty="0"/>
              <a:t>*Cherubim &amp; Mercy Seat = God’s glory</a:t>
            </a:r>
          </a:p>
        </p:txBody>
      </p:sp>
    </p:spTree>
    <p:extLst>
      <p:ext uri="{BB962C8B-B14F-4D97-AF65-F5344CB8AC3E}">
        <p14:creationId xmlns:p14="http://schemas.microsoft.com/office/powerpoint/2010/main" val="19081446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8655ADE-1A39-13C4-AD5D-D1B0C6EE3695}"/>
              </a:ext>
            </a:extLst>
          </p:cNvPr>
          <p:cNvPicPr>
            <a:picLocks noChangeAspect="1"/>
          </p:cNvPicPr>
          <p:nvPr/>
        </p:nvPicPr>
        <p:blipFill>
          <a:blip r:embed="rId2"/>
          <a:stretch>
            <a:fillRect/>
          </a:stretch>
        </p:blipFill>
        <p:spPr>
          <a:xfrm>
            <a:off x="9199418" y="1007165"/>
            <a:ext cx="2992581" cy="5850835"/>
          </a:xfrm>
          <a:prstGeom prst="rect">
            <a:avLst/>
          </a:prstGeom>
        </p:spPr>
      </p:pic>
      <p:sp>
        <p:nvSpPr>
          <p:cNvPr id="3" name="TextBox 2">
            <a:extLst>
              <a:ext uri="{FF2B5EF4-FFF2-40B4-BE49-F238E27FC236}">
                <a16:creationId xmlns:a16="http://schemas.microsoft.com/office/drawing/2014/main" id="{F97DD448-63E3-0A64-CF21-DE2844C01695}"/>
              </a:ext>
            </a:extLst>
          </p:cNvPr>
          <p:cNvSpPr txBox="1"/>
          <p:nvPr/>
        </p:nvSpPr>
        <p:spPr>
          <a:xfrm>
            <a:off x="235528" y="181957"/>
            <a:ext cx="8963890" cy="6494085"/>
          </a:xfrm>
          <a:prstGeom prst="rect">
            <a:avLst/>
          </a:prstGeom>
          <a:noFill/>
        </p:spPr>
        <p:txBody>
          <a:bodyPr wrap="square" rtlCol="0">
            <a:spAutoFit/>
          </a:bodyPr>
          <a:lstStyle/>
          <a:p>
            <a:r>
              <a:rPr lang="en-US" sz="3200" dirty="0"/>
              <a:t>V6 – 10: The High Priest would enter the Holiest of Holies with blood to cleanse his and the people’s sins ... Sins done often in ignorance...</a:t>
            </a:r>
          </a:p>
          <a:p>
            <a:endParaRPr lang="en-US" sz="3200" dirty="0"/>
          </a:p>
          <a:p>
            <a:r>
              <a:rPr lang="en-US" sz="3200" dirty="0"/>
              <a:t>These gifts and sacrifices could not clear the worshipper’s conscience...external regulations ... Until the new covenant came...</a:t>
            </a:r>
          </a:p>
          <a:p>
            <a:endParaRPr lang="en-US" sz="3200" dirty="0"/>
          </a:p>
          <a:p>
            <a:r>
              <a:rPr lang="en-US" sz="3200" u="sng" dirty="0"/>
              <a:t>Conscience</a:t>
            </a:r>
            <a:r>
              <a:rPr lang="en-US" sz="3200" dirty="0"/>
              <a:t>: the inner feeling/sense/voice acting as a guide to the rightness or wrongness of one’s behavior</a:t>
            </a:r>
          </a:p>
        </p:txBody>
      </p:sp>
    </p:spTree>
    <p:extLst>
      <p:ext uri="{BB962C8B-B14F-4D97-AF65-F5344CB8AC3E}">
        <p14:creationId xmlns:p14="http://schemas.microsoft.com/office/powerpoint/2010/main" val="366618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8D5A8A-E72D-4933-8095-4D1CD9515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DBE9514-FEDA-44BD-88A7-BCFD92C303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1401" y="643468"/>
            <a:ext cx="3690780" cy="96519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2E07E7E-4B3E-CAA8-8852-1B37DF5B54FB}"/>
              </a:ext>
            </a:extLst>
          </p:cNvPr>
          <p:cNvPicPr>
            <a:picLocks noChangeAspect="1"/>
          </p:cNvPicPr>
          <p:nvPr/>
        </p:nvPicPr>
        <p:blipFill>
          <a:blip r:embed="rId2"/>
          <a:srcRect l="29777" r="-1" b="-1"/>
          <a:stretch>
            <a:fillRect/>
          </a:stretch>
        </p:blipFill>
        <p:spPr>
          <a:xfrm>
            <a:off x="4636540" y="643468"/>
            <a:ext cx="5145532" cy="3640664"/>
          </a:xfrm>
          <a:prstGeom prst="rect">
            <a:avLst/>
          </a:prstGeom>
        </p:spPr>
      </p:pic>
      <p:sp>
        <p:nvSpPr>
          <p:cNvPr id="12" name="Rectangle 11">
            <a:extLst>
              <a:ext uri="{FF2B5EF4-FFF2-40B4-BE49-F238E27FC236}">
                <a16:creationId xmlns:a16="http://schemas.microsoft.com/office/drawing/2014/main" id="{1C5EA01F-B580-4D48-82C9-76FD6752E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3" name="Picture 2">
            <a:extLst>
              <a:ext uri="{FF2B5EF4-FFF2-40B4-BE49-F238E27FC236}">
                <a16:creationId xmlns:a16="http://schemas.microsoft.com/office/drawing/2014/main" id="{803EF5C3-A603-D3A4-1605-CFB695FC325A}"/>
              </a:ext>
            </a:extLst>
          </p:cNvPr>
          <p:cNvPicPr>
            <a:picLocks noChangeAspect="1"/>
          </p:cNvPicPr>
          <p:nvPr/>
        </p:nvPicPr>
        <p:blipFill>
          <a:blip r:embed="rId3"/>
          <a:srcRect l="12389" r="23081" b="-1"/>
          <a:stretch>
            <a:fillRect/>
          </a:stretch>
        </p:blipFill>
        <p:spPr>
          <a:xfrm>
            <a:off x="631401" y="1930400"/>
            <a:ext cx="3690780" cy="4284132"/>
          </a:xfrm>
          <a:prstGeom prst="rect">
            <a:avLst/>
          </a:prstGeom>
        </p:spPr>
      </p:pic>
      <p:sp>
        <p:nvSpPr>
          <p:cNvPr id="14" name="Rectangle 13">
            <a:extLst>
              <a:ext uri="{FF2B5EF4-FFF2-40B4-BE49-F238E27FC236}">
                <a16:creationId xmlns:a16="http://schemas.microsoft.com/office/drawing/2014/main" id="{9D25E54F-44EC-4453-8B23-A4481040C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540" y="4605864"/>
            <a:ext cx="5145532" cy="16086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EFAC3A1C-FFA0-D446-3C62-3340E423DF43}"/>
              </a:ext>
            </a:extLst>
          </p:cNvPr>
          <p:cNvSpPr txBox="1"/>
          <p:nvPr/>
        </p:nvSpPr>
        <p:spPr>
          <a:xfrm>
            <a:off x="617891" y="643468"/>
            <a:ext cx="3690779" cy="954107"/>
          </a:xfrm>
          <a:prstGeom prst="rect">
            <a:avLst/>
          </a:prstGeom>
          <a:noFill/>
        </p:spPr>
        <p:txBody>
          <a:bodyPr wrap="square" rtlCol="0">
            <a:spAutoFit/>
          </a:bodyPr>
          <a:lstStyle/>
          <a:p>
            <a:r>
              <a:rPr lang="en-US" sz="2800" dirty="0">
                <a:solidFill>
                  <a:schemeClr val="bg1"/>
                </a:solidFill>
              </a:rPr>
              <a:t>Jesus enters the eternal Tabernacle</a:t>
            </a:r>
          </a:p>
        </p:txBody>
      </p:sp>
      <p:sp>
        <p:nvSpPr>
          <p:cNvPr id="5" name="TextBox 4">
            <a:extLst>
              <a:ext uri="{FF2B5EF4-FFF2-40B4-BE49-F238E27FC236}">
                <a16:creationId xmlns:a16="http://schemas.microsoft.com/office/drawing/2014/main" id="{C2EEA048-4822-145F-F79E-4E5AC7AAE3EB}"/>
              </a:ext>
            </a:extLst>
          </p:cNvPr>
          <p:cNvSpPr txBox="1"/>
          <p:nvPr/>
        </p:nvSpPr>
        <p:spPr>
          <a:xfrm>
            <a:off x="10437812" y="185530"/>
            <a:ext cx="685800" cy="707886"/>
          </a:xfrm>
          <a:prstGeom prst="rect">
            <a:avLst/>
          </a:prstGeom>
          <a:noFill/>
        </p:spPr>
        <p:txBody>
          <a:bodyPr wrap="square" rtlCol="0">
            <a:spAutoFit/>
          </a:bodyPr>
          <a:lstStyle/>
          <a:p>
            <a:r>
              <a:rPr lang="en-US" sz="2000" dirty="0">
                <a:solidFill>
                  <a:schemeClr val="bg1"/>
                </a:solidFill>
              </a:rPr>
              <a:t>v 11 - 15</a:t>
            </a:r>
          </a:p>
        </p:txBody>
      </p:sp>
      <p:sp>
        <p:nvSpPr>
          <p:cNvPr id="6" name="TextBox 5">
            <a:extLst>
              <a:ext uri="{FF2B5EF4-FFF2-40B4-BE49-F238E27FC236}">
                <a16:creationId xmlns:a16="http://schemas.microsoft.com/office/drawing/2014/main" id="{13FCAF0C-21CE-40DB-F999-4E11D19895EB}"/>
              </a:ext>
            </a:extLst>
          </p:cNvPr>
          <p:cNvSpPr txBox="1"/>
          <p:nvPr/>
        </p:nvSpPr>
        <p:spPr>
          <a:xfrm>
            <a:off x="4636540" y="4605864"/>
            <a:ext cx="5145532" cy="1569660"/>
          </a:xfrm>
          <a:prstGeom prst="rect">
            <a:avLst/>
          </a:prstGeom>
          <a:noFill/>
        </p:spPr>
        <p:txBody>
          <a:bodyPr wrap="square" rtlCol="0">
            <a:spAutoFit/>
          </a:bodyPr>
          <a:lstStyle/>
          <a:p>
            <a:pPr algn="ctr"/>
            <a:r>
              <a:rPr lang="en-US" sz="2400" dirty="0">
                <a:solidFill>
                  <a:schemeClr val="bg1"/>
                </a:solidFill>
              </a:rPr>
              <a:t>Jesus enters by His own eternal blood, obtaining eternal redemption. Cleansing our conscience from sin &amp; guilt</a:t>
            </a:r>
          </a:p>
        </p:txBody>
      </p:sp>
      <p:sp>
        <p:nvSpPr>
          <p:cNvPr id="7" name="TextBox 6">
            <a:extLst>
              <a:ext uri="{FF2B5EF4-FFF2-40B4-BE49-F238E27FC236}">
                <a16:creationId xmlns:a16="http://schemas.microsoft.com/office/drawing/2014/main" id="{8BF7BF70-CE4C-D466-B588-0BEEE0ABB33A}"/>
              </a:ext>
            </a:extLst>
          </p:cNvPr>
          <p:cNvSpPr txBox="1"/>
          <p:nvPr/>
        </p:nvSpPr>
        <p:spPr>
          <a:xfrm>
            <a:off x="9921099" y="1871863"/>
            <a:ext cx="2131873" cy="4401205"/>
          </a:xfrm>
          <a:prstGeom prst="rect">
            <a:avLst/>
          </a:prstGeom>
          <a:noFill/>
        </p:spPr>
        <p:txBody>
          <a:bodyPr wrap="square" rtlCol="0">
            <a:spAutoFit/>
          </a:bodyPr>
          <a:lstStyle/>
          <a:p>
            <a:r>
              <a:rPr lang="en-US" sz="2800" dirty="0"/>
              <a:t>Because of this...Jesus is the Mediator of a New </a:t>
            </a:r>
            <a:r>
              <a:rPr lang="en-US" sz="2800" dirty="0" err="1"/>
              <a:t>Covenant.He</a:t>
            </a:r>
            <a:r>
              <a:rPr lang="en-US" sz="2800" dirty="0"/>
              <a:t> died as a ransom to make us free!</a:t>
            </a:r>
          </a:p>
        </p:txBody>
      </p:sp>
    </p:spTree>
    <p:extLst>
      <p:ext uri="{BB962C8B-B14F-4D97-AF65-F5344CB8AC3E}">
        <p14:creationId xmlns:p14="http://schemas.microsoft.com/office/powerpoint/2010/main" val="3475672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D8CE696-8F19-C05E-F80C-678EBE55B653}"/>
              </a:ext>
            </a:extLst>
          </p:cNvPr>
          <p:cNvPicPr>
            <a:picLocks noChangeAspect="1"/>
          </p:cNvPicPr>
          <p:nvPr/>
        </p:nvPicPr>
        <p:blipFill>
          <a:blip r:embed="rId2"/>
          <a:stretch>
            <a:fillRect/>
          </a:stretch>
        </p:blipFill>
        <p:spPr>
          <a:xfrm rot="1035968">
            <a:off x="7837004" y="689113"/>
            <a:ext cx="3904422" cy="2188265"/>
          </a:xfrm>
          <a:prstGeom prst="rect">
            <a:avLst/>
          </a:prstGeom>
        </p:spPr>
      </p:pic>
      <p:sp>
        <p:nvSpPr>
          <p:cNvPr id="3" name="TextBox 2">
            <a:extLst>
              <a:ext uri="{FF2B5EF4-FFF2-40B4-BE49-F238E27FC236}">
                <a16:creationId xmlns:a16="http://schemas.microsoft.com/office/drawing/2014/main" id="{F62A8EC4-4DB1-50DF-888E-B8ED67D44DF7}"/>
              </a:ext>
            </a:extLst>
          </p:cNvPr>
          <p:cNvSpPr txBox="1"/>
          <p:nvPr/>
        </p:nvSpPr>
        <p:spPr>
          <a:xfrm>
            <a:off x="490330" y="740929"/>
            <a:ext cx="7222435" cy="5878532"/>
          </a:xfrm>
          <a:prstGeom prst="rect">
            <a:avLst/>
          </a:prstGeom>
          <a:noFill/>
        </p:spPr>
        <p:txBody>
          <a:bodyPr wrap="square" rtlCol="0">
            <a:spAutoFit/>
          </a:bodyPr>
          <a:lstStyle/>
          <a:p>
            <a:r>
              <a:rPr lang="en-US" sz="3200" dirty="0"/>
              <a:t>Example of a Will		- 	    v16 – 23	</a:t>
            </a:r>
          </a:p>
          <a:p>
            <a:endParaRPr lang="en-US" sz="3200" dirty="0"/>
          </a:p>
          <a:p>
            <a:r>
              <a:rPr lang="en-US" sz="3200" dirty="0"/>
              <a:t>A will does not become ‘active’ until the owner of the will dies...</a:t>
            </a:r>
          </a:p>
          <a:p>
            <a:endParaRPr lang="en-US" sz="3200" dirty="0"/>
          </a:p>
          <a:p>
            <a:r>
              <a:rPr lang="en-US" sz="3200" dirty="0"/>
              <a:t>V22, “Without blood shed, there is no forgiveness”</a:t>
            </a:r>
          </a:p>
          <a:p>
            <a:endParaRPr lang="en-US" sz="3200" dirty="0"/>
          </a:p>
          <a:p>
            <a:r>
              <a:rPr lang="en-US" sz="3200" dirty="0"/>
              <a:t>*Without the death of the owner of the will, the will remains closed!</a:t>
            </a:r>
          </a:p>
          <a:p>
            <a:endParaRPr lang="en-US" sz="2800" dirty="0"/>
          </a:p>
          <a:p>
            <a:r>
              <a:rPr lang="en-US" sz="2800" dirty="0"/>
              <a:t> </a:t>
            </a:r>
          </a:p>
        </p:txBody>
      </p:sp>
    </p:spTree>
    <p:extLst>
      <p:ext uri="{BB962C8B-B14F-4D97-AF65-F5344CB8AC3E}">
        <p14:creationId xmlns:p14="http://schemas.microsoft.com/office/powerpoint/2010/main" val="1040912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1888CC1-8EDB-71D2-19E8-C535C74A2FDE}"/>
              </a:ext>
            </a:extLst>
          </p:cNvPr>
          <p:cNvPicPr>
            <a:picLocks noChangeAspect="1"/>
          </p:cNvPicPr>
          <p:nvPr/>
        </p:nvPicPr>
        <p:blipFill>
          <a:blip r:embed="rId2"/>
          <a:srcRect l="12389" r="23081" b="-1"/>
          <a:stretch>
            <a:fillRect/>
          </a:stretch>
        </p:blipFill>
        <p:spPr>
          <a:xfrm>
            <a:off x="0" y="0"/>
            <a:ext cx="3694574" cy="4045557"/>
          </a:xfrm>
          <a:prstGeom prst="rect">
            <a:avLst/>
          </a:prstGeom>
        </p:spPr>
      </p:pic>
      <p:sp>
        <p:nvSpPr>
          <p:cNvPr id="4" name="TextBox 3">
            <a:extLst>
              <a:ext uri="{FF2B5EF4-FFF2-40B4-BE49-F238E27FC236}">
                <a16:creationId xmlns:a16="http://schemas.microsoft.com/office/drawing/2014/main" id="{5259DF56-7BE0-96B5-CB4E-730ED897685F}"/>
              </a:ext>
            </a:extLst>
          </p:cNvPr>
          <p:cNvSpPr txBox="1"/>
          <p:nvPr/>
        </p:nvSpPr>
        <p:spPr>
          <a:xfrm>
            <a:off x="10349949" y="106017"/>
            <a:ext cx="1550504" cy="830997"/>
          </a:xfrm>
          <a:prstGeom prst="rect">
            <a:avLst/>
          </a:prstGeom>
          <a:noFill/>
        </p:spPr>
        <p:txBody>
          <a:bodyPr wrap="square" rtlCol="0">
            <a:spAutoFit/>
          </a:bodyPr>
          <a:lstStyle/>
          <a:p>
            <a:r>
              <a:rPr lang="en-US" sz="2400" dirty="0"/>
              <a:t>V24 </a:t>
            </a:r>
          </a:p>
          <a:p>
            <a:r>
              <a:rPr lang="en-US" sz="2400" dirty="0"/>
              <a:t>- 28</a:t>
            </a:r>
          </a:p>
        </p:txBody>
      </p:sp>
      <p:sp>
        <p:nvSpPr>
          <p:cNvPr id="5" name="TextBox 4">
            <a:extLst>
              <a:ext uri="{FF2B5EF4-FFF2-40B4-BE49-F238E27FC236}">
                <a16:creationId xmlns:a16="http://schemas.microsoft.com/office/drawing/2014/main" id="{E8A9BE47-AEF7-1DC1-4D28-E51561F16A95}"/>
              </a:ext>
            </a:extLst>
          </p:cNvPr>
          <p:cNvSpPr txBox="1"/>
          <p:nvPr/>
        </p:nvSpPr>
        <p:spPr>
          <a:xfrm>
            <a:off x="3909391" y="937014"/>
            <a:ext cx="7991062" cy="3108543"/>
          </a:xfrm>
          <a:prstGeom prst="rect">
            <a:avLst/>
          </a:prstGeom>
          <a:noFill/>
        </p:spPr>
        <p:txBody>
          <a:bodyPr wrap="square" rtlCol="0">
            <a:spAutoFit/>
          </a:bodyPr>
          <a:lstStyle/>
          <a:p>
            <a:r>
              <a:rPr lang="en-US" sz="2800" dirty="0"/>
              <a:t>“For Christ did not enter a sanctuary made with human hands (made as a copy of the true one); He entered heaven itself, now He appears for us in God’s presence.</a:t>
            </a:r>
          </a:p>
          <a:p>
            <a:endParaRPr lang="en-US" sz="2800" dirty="0"/>
          </a:p>
          <a:p>
            <a:r>
              <a:rPr lang="en-US" sz="2800" dirty="0"/>
              <a:t>High Priests enter the Tabernacle yearly, Christ now enters ONCE and FOR ALL!”</a:t>
            </a:r>
          </a:p>
        </p:txBody>
      </p:sp>
      <p:sp>
        <p:nvSpPr>
          <p:cNvPr id="6" name="TextBox 5">
            <a:extLst>
              <a:ext uri="{FF2B5EF4-FFF2-40B4-BE49-F238E27FC236}">
                <a16:creationId xmlns:a16="http://schemas.microsoft.com/office/drawing/2014/main" id="{B8B2E25F-9D39-FA57-8EFB-DC88461DF83E}"/>
              </a:ext>
            </a:extLst>
          </p:cNvPr>
          <p:cNvSpPr txBox="1"/>
          <p:nvPr/>
        </p:nvSpPr>
        <p:spPr>
          <a:xfrm>
            <a:off x="172278" y="4104475"/>
            <a:ext cx="11728175" cy="2677656"/>
          </a:xfrm>
          <a:prstGeom prst="rect">
            <a:avLst/>
          </a:prstGeom>
          <a:noFill/>
        </p:spPr>
        <p:txBody>
          <a:bodyPr wrap="square" rtlCol="0">
            <a:spAutoFit/>
          </a:bodyPr>
          <a:lstStyle/>
          <a:p>
            <a:r>
              <a:rPr lang="en-US" sz="2800" dirty="0"/>
              <a:t>V26 - 28, “...He appears (in Heaven) once for all the culmination of the ages to do away (take away) with sin by the sacrifice of Himself... to bring salvation to those who are waiting for Him.”</a:t>
            </a:r>
          </a:p>
          <a:p>
            <a:endParaRPr lang="en-US" sz="2800" dirty="0"/>
          </a:p>
          <a:p>
            <a:r>
              <a:rPr lang="en-US" sz="2800" u="sng" dirty="0"/>
              <a:t>Culmination</a:t>
            </a:r>
            <a:r>
              <a:rPr lang="en-US" sz="2800" dirty="0"/>
              <a:t>: the highest point of something – especially as attained after a long time (from Adam &amp; Eve on...)</a:t>
            </a:r>
          </a:p>
        </p:txBody>
      </p:sp>
    </p:spTree>
    <p:extLst>
      <p:ext uri="{BB962C8B-B14F-4D97-AF65-F5344CB8AC3E}">
        <p14:creationId xmlns:p14="http://schemas.microsoft.com/office/powerpoint/2010/main" val="2442118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33072AF-58C5-EB2C-0C94-F10B022138AA}"/>
              </a:ext>
            </a:extLst>
          </p:cNvPr>
          <p:cNvPicPr>
            <a:picLocks noChangeAspect="1"/>
          </p:cNvPicPr>
          <p:nvPr/>
        </p:nvPicPr>
        <p:blipFill>
          <a:blip r:embed="rId2"/>
          <a:stretch>
            <a:fillRect/>
          </a:stretch>
        </p:blipFill>
        <p:spPr>
          <a:xfrm rot="755598">
            <a:off x="9080988" y="1669772"/>
            <a:ext cx="2758385" cy="2517914"/>
          </a:xfrm>
          <a:prstGeom prst="rect">
            <a:avLst/>
          </a:prstGeom>
        </p:spPr>
      </p:pic>
      <p:sp>
        <p:nvSpPr>
          <p:cNvPr id="3" name="TextBox 2">
            <a:extLst>
              <a:ext uri="{FF2B5EF4-FFF2-40B4-BE49-F238E27FC236}">
                <a16:creationId xmlns:a16="http://schemas.microsoft.com/office/drawing/2014/main" id="{1BD6AC01-AE68-DF62-270E-D27228CCD657}"/>
              </a:ext>
            </a:extLst>
          </p:cNvPr>
          <p:cNvSpPr txBox="1"/>
          <p:nvPr/>
        </p:nvSpPr>
        <p:spPr>
          <a:xfrm>
            <a:off x="768626" y="808383"/>
            <a:ext cx="8189844" cy="5693866"/>
          </a:xfrm>
          <a:prstGeom prst="rect">
            <a:avLst/>
          </a:prstGeom>
          <a:noFill/>
        </p:spPr>
        <p:txBody>
          <a:bodyPr wrap="square" rtlCol="0">
            <a:spAutoFit/>
          </a:bodyPr>
          <a:lstStyle/>
          <a:p>
            <a:r>
              <a:rPr lang="en-US" sz="2800" dirty="0"/>
              <a:t>3 Major Points:</a:t>
            </a:r>
          </a:p>
          <a:p>
            <a:endParaRPr lang="en-US" sz="2800" dirty="0"/>
          </a:p>
          <a:p>
            <a:pPr marL="514350" indent="-514350">
              <a:buAutoNum type="arabicParenR"/>
            </a:pPr>
            <a:r>
              <a:rPr lang="en-US" sz="2800" dirty="0"/>
              <a:t>The Tabernacle/Temple and High Priests’ duties were a ‘shadow’ of the real – the spirit world is REAL</a:t>
            </a:r>
          </a:p>
          <a:p>
            <a:pPr marL="514350" indent="-514350">
              <a:buAutoNum type="arabicParenR"/>
            </a:pPr>
            <a:endParaRPr lang="en-US" sz="2800" dirty="0"/>
          </a:p>
          <a:p>
            <a:pPr marL="514350" indent="-514350">
              <a:buAutoNum type="arabicParenR"/>
            </a:pPr>
            <a:r>
              <a:rPr lang="en-US" sz="2800" dirty="0"/>
              <a:t>A Will requires the death of whose will it is</a:t>
            </a:r>
          </a:p>
          <a:p>
            <a:pPr marL="514350" indent="-514350">
              <a:buAutoNum type="arabicParenR"/>
            </a:pPr>
            <a:endParaRPr lang="en-US" sz="2800" dirty="0"/>
          </a:p>
          <a:p>
            <a:pPr marL="514350" indent="-514350">
              <a:buAutoNum type="arabicParenR"/>
            </a:pPr>
            <a:r>
              <a:rPr lang="en-US" sz="2800" dirty="0"/>
              <a:t>Jesus entered the ‘real’ Tabernacle (the presence of God) once and for all offering His cleansing blood for the culmination of sins – the conscience is cleansed and set free! Guilt free!</a:t>
            </a:r>
          </a:p>
        </p:txBody>
      </p:sp>
    </p:spTree>
    <p:extLst>
      <p:ext uri="{BB962C8B-B14F-4D97-AF65-F5344CB8AC3E}">
        <p14:creationId xmlns:p14="http://schemas.microsoft.com/office/powerpoint/2010/main" val="629475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164</TotalTime>
  <Words>666</Words>
  <Application>Microsoft Macintosh PowerPoint</Application>
  <PresentationFormat>Widescreen</PresentationFormat>
  <Paragraphs>51</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Century Gothic</vt:lpstr>
      <vt:lpstr>Wingdings 3</vt:lpstr>
      <vt:lpstr>Ion</vt:lpstr>
      <vt:lpstr>Culmination – Paid In Full!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2025-10-10T19:42:13Z</dcterms:created>
  <dcterms:modified xsi:type="dcterms:W3CDTF">2025-10-10T23:30:36Z</dcterms:modified>
</cp:coreProperties>
</file>